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3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426" autoAdjust="0"/>
  </p:normalViewPr>
  <p:slideViewPr>
    <p:cSldViewPr snapToGrid="0" snapToObjects="1">
      <p:cViewPr>
        <p:scale>
          <a:sx n="122" d="100"/>
          <a:sy n="122" d="100"/>
        </p:scale>
        <p:origin x="5280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1819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12:18 PM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5266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1"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12:18 PM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5" Type="http://schemas.openxmlformats.org/officeDocument/2006/relationships/vmlDrawing" Target="../drawings/vmlDrawing4.v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" Type="http://schemas.openxmlformats.org/officeDocument/2006/relationships/theme" Target="../theme/theme2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oleObject" Target="../embeddings/oleObject4.bin"/><Relationship Id="rId8" Type="http://schemas.openxmlformats.org/officeDocument/2006/relationships/tags" Target="../tags/tag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25413506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00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12:18 PM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1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12:18 PM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image" Target="../media/image6.jpeg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image" Target="../media/image2.emf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image" Target="../media/image9.jpeg"/><Relationship Id="rId1" Type="http://schemas.openxmlformats.org/officeDocument/2006/relationships/vmlDrawing" Target="../drawings/vmlDrawing6.v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oleObject" Target="../embeddings/oleObject6.bin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notesSlide" Target="../notesSlides/notesSlide1.xml"/><Relationship Id="rId28" Type="http://schemas.openxmlformats.org/officeDocument/2006/relationships/image" Target="../media/image8.png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5092336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2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615553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Large outdoor apparel player – developed pricing &amp; promo models for their B&amp;M stores; First implementation of data driven decision making system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+mj-lt"/>
            </a:endParaRPr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200">
                <a:latin typeface="+mj-lt"/>
                <a:ea typeface="MS PGothic" pitchFamily="34" charset="-128"/>
              </a:endParaRPr>
            </a:p>
          </p:txBody>
        </p:sp>
      </p:grpSp>
      <p:sp>
        <p:nvSpPr>
          <p:cNvPr id="84016" name="Rectangle 48"/>
          <p:cNvSpPr>
            <a:spLocks noChangeArrowheads="1"/>
          </p:cNvSpPr>
          <p:nvPr/>
        </p:nvSpPr>
        <p:spPr bwMode="gray">
          <a:xfrm>
            <a:off x="5830887" y="1362075"/>
            <a:ext cx="26749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+mj-lt"/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36392"/>
            <a:ext cx="49532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>
                <a:solidFill>
                  <a:schemeClr val="bg1"/>
                </a:solidFill>
                <a:latin typeface="+mj-lt"/>
                <a:ea typeface="MS PGothic" pitchFamily="34" charset="-128"/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+mj-lt"/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36392"/>
            <a:ext cx="20907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>
                <a:solidFill>
                  <a:schemeClr val="tx2"/>
                </a:solidFill>
                <a:latin typeface="+mj-lt"/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j-lt"/>
              </a:endParaRPr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200">
                <a:latin typeface="+mj-lt"/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+mj-lt"/>
            </a:endParaRPr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+mj-lt"/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36392"/>
            <a:ext cx="66043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>
                <a:solidFill>
                  <a:schemeClr val="tx2"/>
                </a:solidFill>
                <a:latin typeface="+mj-lt"/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487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latin typeface="+mj-lt"/>
                <a:ea typeface="MS PGothic" pitchFamily="34" charset="-128"/>
              </a:rPr>
              <a:t>Industry leader in outdoor apparel &amp; products </a:t>
            </a:r>
            <a:r>
              <a:rPr lang="en-US" altLang="ja-JP" sz="1200" dirty="0">
                <a:latin typeface="+mj-lt"/>
                <a:ea typeface="MS PGothic" pitchFamily="34" charset="-128"/>
              </a:rPr>
              <a:t>with ~ $2.5 Billion in sales across multiple brands and region</a:t>
            </a: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latin typeface="+mj-lt"/>
                <a:ea typeface="MS PGothic" pitchFamily="34" charset="-128"/>
              </a:rPr>
              <a:t>Focus on DTC channel (outlet stores), </a:t>
            </a:r>
            <a:r>
              <a:rPr lang="en-US" altLang="ja-JP" sz="1200" dirty="0">
                <a:latin typeface="+mj-lt"/>
                <a:ea typeface="MS PGothic" pitchFamily="34" charset="-128"/>
              </a:rPr>
              <a:t>which contributes to ~500M in sales and have the maximum opportunity to optimize pricing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ja-JP" sz="1200" b="1" dirty="0">
                <a:solidFill>
                  <a:schemeClr val="folHlink"/>
                </a:solidFill>
                <a:latin typeface="+mj-lt"/>
                <a:ea typeface="MS PGothic" pitchFamily="34" charset="-128"/>
              </a:rPr>
              <a:t>Prices are set based on</a:t>
            </a:r>
            <a:r>
              <a:rPr lang="en-US" sz="1200" b="1" dirty="0">
                <a:solidFill>
                  <a:schemeClr val="accent4"/>
                </a:solidFill>
              </a:rPr>
              <a:t> </a:t>
            </a:r>
            <a:r>
              <a:rPr lang="en-US" sz="1200" dirty="0"/>
              <a:t>historical prices, competitor’s products, and internal margin targets</a:t>
            </a:r>
            <a:endParaRPr lang="en-US" altLang="ja-JP" sz="1200" b="1" dirty="0">
              <a:solidFill>
                <a:schemeClr val="folHlink"/>
              </a:solidFill>
              <a:latin typeface="+mj-lt"/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folHlink"/>
                </a:solidFill>
                <a:latin typeface="+mj-lt"/>
                <a:ea typeface="MS PGothic" pitchFamily="34" charset="-128"/>
              </a:rPr>
              <a:t>Recognized the need to align pricing practices with other best in-class retailers </a:t>
            </a:r>
            <a:r>
              <a:rPr lang="en-US" altLang="ja-JP" sz="1200" dirty="0"/>
              <a:t>for actively managing pricing and promotion ROI 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147887" y="1479550"/>
            <a:ext cx="3468688" cy="232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latin typeface="+mj-lt"/>
                <a:ea typeface="MS PGothic" pitchFamily="34" charset="-128"/>
              </a:rPr>
              <a:t>Developed </a:t>
            </a:r>
            <a:r>
              <a:rPr lang="en-US" sz="1200" b="1" dirty="0">
                <a:solidFill>
                  <a:schemeClr val="tx2"/>
                </a:solidFill>
                <a:latin typeface="+mj-lt"/>
                <a:ea typeface="MS PGothic" pitchFamily="34" charset="-128"/>
              </a:rPr>
              <a:t>econometric models </a:t>
            </a:r>
            <a:r>
              <a:rPr lang="en-US" sz="1200" dirty="0">
                <a:latin typeface="+mj-lt"/>
              </a:rPr>
              <a:t>to understand consumer price elasticity and probable impact of price changes across product portfolio</a:t>
            </a:r>
          </a:p>
          <a:p>
            <a:pPr lvl="2">
              <a:spcBef>
                <a:spcPct val="20000"/>
              </a:spcBef>
            </a:pPr>
            <a:r>
              <a:rPr lang="en-US" altLang="ja-JP" sz="1200" dirty="0">
                <a:latin typeface="+mj-lt"/>
                <a:ea typeface="MS PGothic" pitchFamily="34" charset="-128"/>
              </a:rPr>
              <a:t>Built models for 41 major categories and ~7k styles</a:t>
            </a:r>
          </a:p>
          <a:p>
            <a:pPr lvl="1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+mj-lt"/>
                <a:ea typeface="MS PGothic" pitchFamily="34" charset="-128"/>
              </a:rPr>
              <a:t>Building new pricing tools and working with cross-functional teams </a:t>
            </a:r>
            <a:r>
              <a:rPr lang="en-US" sz="1200" dirty="0">
                <a:latin typeface="+mj-lt"/>
              </a:rPr>
              <a:t>to identify potential high-impact price changes across product lines, using pricing analytics to create financial forecasts of impact</a:t>
            </a:r>
            <a:endParaRPr lang="en-US" altLang="ja-JP" sz="1200" b="1" dirty="0">
              <a:latin typeface="+mj-lt"/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latin typeface="+mj-lt"/>
                <a:ea typeface="MS PGothic" pitchFamily="34" charset="-128"/>
              </a:rPr>
              <a:t>Designed &amp; conducted pilots </a:t>
            </a:r>
            <a:r>
              <a:rPr lang="en-US" altLang="ja-JP" sz="1200" dirty="0">
                <a:latin typeface="+mj-lt"/>
              </a:rPr>
              <a:t>to test the pricing recommendations</a:t>
            </a: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4303454"/>
            <a:ext cx="20907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>
                <a:solidFill>
                  <a:schemeClr val="tx2"/>
                </a:solidFill>
                <a:latin typeface="+mj-lt"/>
                <a:ea typeface="MS PGothic" pitchFamily="34" charset="-128"/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4514850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latin typeface="+mj-lt"/>
            </a:endParaRPr>
          </a:p>
        </p:txBody>
      </p:sp>
      <p:sp>
        <p:nvSpPr>
          <p:cNvPr id="84071" name="Rectangle 103"/>
          <p:cNvSpPr>
            <a:spLocks noChangeArrowheads="1"/>
          </p:cNvSpPr>
          <p:nvPr/>
        </p:nvSpPr>
        <p:spPr bwMode="gray">
          <a:xfrm>
            <a:off x="2909888" y="4588947"/>
            <a:ext cx="7165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>
                <a:latin typeface="+mj-lt"/>
                <a:ea typeface="MS PGothic" pitchFamily="34" charset="-128"/>
              </a:rPr>
              <a:t>Sheldon Lyn</a:t>
            </a:r>
          </a:p>
        </p:txBody>
      </p:sp>
      <p:sp>
        <p:nvSpPr>
          <p:cNvPr id="84074" name="Rectangle 106"/>
          <p:cNvSpPr>
            <a:spLocks noChangeArrowheads="1"/>
          </p:cNvSpPr>
          <p:nvPr/>
        </p:nvSpPr>
        <p:spPr bwMode="gray">
          <a:xfrm>
            <a:off x="4595813" y="4588947"/>
            <a:ext cx="862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>
                <a:latin typeface="+mj-lt"/>
                <a:ea typeface="MS PGothic" pitchFamily="34" charset="-128"/>
              </a:rPr>
              <a:t>Ankita </a:t>
            </a:r>
            <a:r>
              <a:rPr lang="en-US" altLang="ja-JP" sz="1200" dirty="0" err="1">
                <a:latin typeface="+mj-lt"/>
                <a:ea typeface="MS PGothic" pitchFamily="34" charset="-128"/>
              </a:rPr>
              <a:t>Tandon</a:t>
            </a:r>
            <a:endParaRPr lang="en-US" altLang="ja-JP" sz="1200" dirty="0">
              <a:latin typeface="+mj-lt"/>
              <a:ea typeface="MS PGothic" pitchFamily="34" charset="-128"/>
            </a:endParaRPr>
          </a:p>
        </p:txBody>
      </p:sp>
      <p:sp>
        <p:nvSpPr>
          <p:cNvPr id="84079" name="Rectangle 111"/>
          <p:cNvSpPr>
            <a:spLocks noChangeArrowheads="1"/>
          </p:cNvSpPr>
          <p:nvPr/>
        </p:nvSpPr>
        <p:spPr bwMode="gray">
          <a:xfrm>
            <a:off x="2909887" y="5425559"/>
            <a:ext cx="9794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 err="1">
                <a:latin typeface="+mj-lt"/>
                <a:ea typeface="MS PGothic" pitchFamily="34" charset="-128"/>
              </a:rPr>
              <a:t>Doron</a:t>
            </a:r>
            <a:endParaRPr lang="en-US" altLang="ja-JP" sz="1200" dirty="0">
              <a:latin typeface="+mj-lt"/>
              <a:ea typeface="MS PGothic" pitchFamily="34" charset="-128"/>
            </a:endParaRPr>
          </a:p>
          <a:p>
            <a:r>
              <a:rPr lang="en-US" altLang="ja-JP" sz="1200" dirty="0" err="1">
                <a:latin typeface="+mj-lt"/>
                <a:ea typeface="MS PGothic" pitchFamily="34" charset="-128"/>
              </a:rPr>
              <a:t>Fertig</a:t>
            </a:r>
            <a:endParaRPr lang="en-US" altLang="ja-JP" sz="1200" dirty="0">
              <a:latin typeface="+mj-lt"/>
              <a:ea typeface="MS PGothic" pitchFamily="34" charset="-128"/>
            </a:endParaRPr>
          </a:p>
        </p:txBody>
      </p:sp>
      <p:sp>
        <p:nvSpPr>
          <p:cNvPr id="84082" name="Rectangle 114"/>
          <p:cNvSpPr>
            <a:spLocks noChangeArrowheads="1"/>
          </p:cNvSpPr>
          <p:nvPr/>
        </p:nvSpPr>
        <p:spPr bwMode="gray">
          <a:xfrm>
            <a:off x="4638675" y="5425559"/>
            <a:ext cx="862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>
                <a:latin typeface="+mj-lt"/>
                <a:ea typeface="MS PGothic" pitchFamily="34" charset="-128"/>
              </a:rPr>
              <a:t>Girish Upadhyay</a:t>
            </a:r>
          </a:p>
        </p:txBody>
      </p:sp>
      <p:pic>
        <p:nvPicPr>
          <p:cNvPr id="45" name="Picture 4" descr="http://webassets.intranet.mckinsey.com/person/10013885078/images/medium.jpg?1496449054"/>
          <p:cNvPicPr>
            <a:picLocks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2761" y="4579480"/>
            <a:ext cx="45720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88" y="4579480"/>
            <a:ext cx="457200" cy="640080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 rotWithShape="1">
          <a:blip r:embed="rId28"/>
          <a:srcRect l="9673" t="18122" r="8449"/>
          <a:stretch/>
        </p:blipFill>
        <p:spPr>
          <a:xfrm>
            <a:off x="2332761" y="5384605"/>
            <a:ext cx="457200" cy="640080"/>
          </a:xfrm>
          <a:prstGeom prst="rect">
            <a:avLst/>
          </a:prstGeom>
        </p:spPr>
      </p:pic>
      <p:pic>
        <p:nvPicPr>
          <p:cNvPr id="48" name="Picture 7" descr="http://webassets.intranet.mckinsey.com/person/10061541424/images/medium.jpg?1501026178"/>
          <p:cNvPicPr>
            <a:picLocks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5384605"/>
            <a:ext cx="45720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30889" y="1463676"/>
            <a:ext cx="2751136" cy="4653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defTabSz="895350" eaLnBrk="1" latinLnBrk="0" hangingPunct="1">
              <a:buClr>
                <a:schemeClr val="tx2"/>
              </a:buClr>
              <a:buSzPct val="100000"/>
              <a:defRPr sz="1400" baseline="0">
                <a:latin typeface="+mn-lt"/>
              </a:defRPr>
            </a:lvl1pPr>
            <a:lvl2pPr marL="193675" lvl="1" indent="-192088" defTabSz="895350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00" baseline="0">
                <a:latin typeface="+mn-lt"/>
              </a:defRPr>
            </a:lvl2pPr>
            <a:lvl3pPr marL="457200" lvl="2" indent="-261938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00" baseline="0">
                <a:latin typeface="+mn-lt"/>
              </a:defRPr>
            </a:lvl3pPr>
            <a:lvl4pPr marL="614363" lvl="3" indent="-155575" defTabSz="895350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00" baseline="0">
                <a:latin typeface="+mn-lt"/>
              </a:defRPr>
            </a:lvl4pPr>
            <a:lvl5pPr marL="749808" lvl="4" indent="-130175" defTabSz="895350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587" lvl="1" indent="0">
              <a:spcBef>
                <a:spcPct val="20000"/>
              </a:spcBef>
              <a:buNone/>
            </a:pPr>
            <a:r>
              <a:rPr lang="en-US" sz="1200" b="1" dirty="0">
                <a:solidFill>
                  <a:schemeClr val="tx2"/>
                </a:solidFill>
                <a:latin typeface="+mj-lt"/>
                <a:ea typeface="MS PGothic" pitchFamily="34" charset="-128"/>
              </a:rPr>
              <a:t>Pilot Overview &amp; results</a:t>
            </a:r>
          </a:p>
          <a:p>
            <a:pPr lvl="1">
              <a:spcBef>
                <a:spcPct val="20000"/>
              </a:spcBef>
            </a:pPr>
            <a:r>
              <a:rPr lang="en-CA" sz="1200" b="1" dirty="0">
                <a:solidFill>
                  <a:schemeClr val="tx2"/>
                </a:solidFill>
                <a:latin typeface="+mj-lt"/>
                <a:ea typeface="MS PGothic" pitchFamily="34" charset="-128"/>
              </a:rPr>
              <a:t>Ran a parallel pricing </a:t>
            </a:r>
            <a:r>
              <a:rPr lang="en-CA" sz="1200" dirty="0">
                <a:latin typeface="+mj-lt"/>
              </a:rPr>
              <a:t>program in 30 pilot stores and compared to 54 control stores</a:t>
            </a:r>
          </a:p>
          <a:p>
            <a:pPr lvl="2">
              <a:spcBef>
                <a:spcPct val="20000"/>
              </a:spcBef>
            </a:pPr>
            <a:r>
              <a:rPr lang="en-CA" sz="1200" dirty="0">
                <a:latin typeface="+mj-lt"/>
              </a:rPr>
              <a:t>In 9/10 elastic categories, pilot stores generated on average, +21% in revenue dollars than control stores, for a 17% reduction in price</a:t>
            </a:r>
          </a:p>
          <a:p>
            <a:pPr lvl="2">
              <a:spcBef>
                <a:spcPct val="20000"/>
              </a:spcBef>
            </a:pPr>
            <a:r>
              <a:rPr lang="en-CA" sz="1200" dirty="0">
                <a:ea typeface="MS PGothic" pitchFamily="34" charset="-128"/>
              </a:rPr>
              <a:t>In 3/5 inelastic categories, pilot stores generated, </a:t>
            </a:r>
            <a:r>
              <a:rPr lang="en-CA" sz="1200" dirty="0"/>
              <a:t>on average, +1% in revenue for a 24% increase in price</a:t>
            </a:r>
          </a:p>
          <a:p>
            <a:pPr lvl="1">
              <a:spcBef>
                <a:spcPct val="20000"/>
              </a:spcBef>
            </a:pPr>
            <a:r>
              <a:rPr lang="en-US" sz="1200" b="1" dirty="0">
                <a:solidFill>
                  <a:schemeClr val="tx2"/>
                </a:solidFill>
                <a:latin typeface="+mj-lt"/>
                <a:ea typeface="MS PGothic" pitchFamily="34" charset="-128"/>
              </a:rPr>
              <a:t>Potential impact of ~20M </a:t>
            </a:r>
            <a:r>
              <a:rPr lang="en-US" sz="1200" dirty="0">
                <a:ea typeface="MS PGothic" pitchFamily="34" charset="-128"/>
              </a:rPr>
              <a:t>by optimizing portfolio pricing using consumer price-elasticity</a:t>
            </a:r>
          </a:p>
          <a:p>
            <a:pPr lvl="2">
              <a:spcBef>
                <a:spcPct val="20000"/>
              </a:spcBef>
            </a:pPr>
            <a:endParaRPr lang="en-CA" sz="1200" dirty="0"/>
          </a:p>
          <a:p>
            <a:pPr lvl="2">
              <a:spcBef>
                <a:spcPct val="20000"/>
              </a:spcBef>
            </a:pPr>
            <a:endParaRPr lang="en-CA" sz="1200" dirty="0"/>
          </a:p>
          <a:p>
            <a:pPr lvl="2">
              <a:spcBef>
                <a:spcPct val="20000"/>
              </a:spcBef>
            </a:pPr>
            <a:endParaRPr lang="en-CA" sz="1200" dirty="0"/>
          </a:p>
          <a:p>
            <a:pPr lvl="2">
              <a:spcBef>
                <a:spcPct val="20000"/>
              </a:spcBef>
            </a:pPr>
            <a:endParaRPr lang="en-CA" sz="1200" dirty="0"/>
          </a:p>
          <a:p>
            <a:pPr marL="195262" lvl="2" indent="0">
              <a:spcBef>
                <a:spcPct val="20000"/>
              </a:spcBef>
              <a:buNone/>
            </a:pPr>
            <a:endParaRPr lang="en-CA" sz="1200" dirty="0"/>
          </a:p>
          <a:p>
            <a:pPr lvl="2">
              <a:spcBef>
                <a:spcPct val="20000"/>
              </a:spcBef>
            </a:pPr>
            <a:endParaRPr lang="en-CA" sz="1200" dirty="0"/>
          </a:p>
          <a:p>
            <a:pPr marL="195262" lvl="2" indent="0">
              <a:spcBef>
                <a:spcPct val="20000"/>
              </a:spcBef>
              <a:buNone/>
            </a:pPr>
            <a:endParaRPr lang="en-US" sz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5188" y="4588947"/>
            <a:ext cx="2544477" cy="1607398"/>
            <a:chOff x="5945188" y="595528"/>
            <a:chExt cx="2544477" cy="5462373"/>
          </a:xfrm>
        </p:grpSpPr>
        <p:sp>
          <p:nvSpPr>
            <p:cNvPr id="69" name="TextBox 68"/>
            <p:cNvSpPr txBox="1"/>
            <p:nvPr>
              <p:custDataLst>
                <p:tags r:id="rId4"/>
              </p:custDataLst>
            </p:nvPr>
          </p:nvSpPr>
          <p:spPr>
            <a:xfrm>
              <a:off x="5945188" y="1020156"/>
              <a:ext cx="1645920" cy="424628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200" b="1" dirty="0">
                  <a:latin typeface="+mj-lt"/>
                </a:rPr>
                <a:t>Key Metrics</a:t>
              </a:r>
            </a:p>
          </p:txBody>
        </p:sp>
        <p:sp>
          <p:nvSpPr>
            <p:cNvPr id="70" name="TextBox 69"/>
            <p:cNvSpPr txBox="1"/>
            <p:nvPr>
              <p:custDataLst>
                <p:tags r:id="rId5"/>
              </p:custDataLst>
            </p:nvPr>
          </p:nvSpPr>
          <p:spPr>
            <a:xfrm>
              <a:off x="5945188" y="1571785"/>
              <a:ext cx="1645920" cy="1026279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76200" tIns="76200" rIns="76200" bIns="76200" rtlCol="0" anchor="ctr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200" b="1" dirty="0">
                  <a:solidFill>
                    <a:srgbClr val="FFFFFF"/>
                  </a:solidFill>
                  <a:latin typeface="+mj-lt"/>
                </a:rPr>
                <a:t>Baselines Sales</a:t>
              </a:r>
            </a:p>
          </p:txBody>
        </p:sp>
        <p:sp>
          <p:nvSpPr>
            <p:cNvPr id="71" name="TextBox 70"/>
            <p:cNvSpPr txBox="1"/>
            <p:nvPr>
              <p:custDataLst>
                <p:tags r:id="rId6"/>
              </p:custDataLst>
            </p:nvPr>
          </p:nvSpPr>
          <p:spPr>
            <a:xfrm>
              <a:off x="5945188" y="2725062"/>
              <a:ext cx="1645920" cy="1026279"/>
            </a:xfrm>
            <a:prstGeom prst="rect">
              <a:avLst/>
            </a:prstGeom>
            <a:solidFill>
              <a:srgbClr val="00ADEF"/>
            </a:solidFill>
          </p:spPr>
          <p:txBody>
            <a:bodyPr vert="horz" wrap="square" lIns="76200" tIns="76200" rIns="76200" bIns="76200" rtlCol="0" anchor="ctr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200" b="1" dirty="0">
                  <a:solidFill>
                    <a:srgbClr val="FFFFFF"/>
                  </a:solidFill>
                  <a:latin typeface="+mj-lt"/>
                </a:rPr>
                <a:t>Sales Impact</a:t>
              </a:r>
            </a:p>
          </p:txBody>
        </p:sp>
        <p:sp>
          <p:nvSpPr>
            <p:cNvPr id="72" name="TextBox 71"/>
            <p:cNvSpPr txBox="1"/>
            <p:nvPr>
              <p:custDataLst>
                <p:tags r:id="rId7"/>
              </p:custDataLst>
            </p:nvPr>
          </p:nvSpPr>
          <p:spPr>
            <a:xfrm>
              <a:off x="5945188" y="3878342"/>
              <a:ext cx="1645920" cy="1026279"/>
            </a:xfrm>
            <a:prstGeom prst="rect">
              <a:avLst/>
            </a:prstGeom>
            <a:solidFill>
              <a:srgbClr val="00ADEF"/>
            </a:solidFill>
          </p:spPr>
          <p:txBody>
            <a:bodyPr vert="horz" wrap="square" lIns="76200" tIns="76200" rIns="76200" bIns="76200" rtlCol="0" anchor="ctr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200" b="1" dirty="0">
                  <a:solidFill>
                    <a:srgbClr val="FFFFFF"/>
                  </a:solidFill>
                  <a:latin typeface="+mj-lt"/>
                </a:rPr>
                <a:t>Baseline GM</a:t>
              </a:r>
            </a:p>
          </p:txBody>
        </p:sp>
        <p:sp>
          <p:nvSpPr>
            <p:cNvPr id="73" name="TextBox 72"/>
            <p:cNvSpPr txBox="1"/>
            <p:nvPr>
              <p:custDataLst>
                <p:tags r:id="rId8"/>
              </p:custDataLst>
            </p:nvPr>
          </p:nvSpPr>
          <p:spPr>
            <a:xfrm>
              <a:off x="5945188" y="5031622"/>
              <a:ext cx="1645920" cy="1026279"/>
            </a:xfrm>
            <a:prstGeom prst="rect">
              <a:avLst/>
            </a:prstGeom>
            <a:solidFill>
              <a:srgbClr val="00ADEF"/>
            </a:solidFill>
          </p:spPr>
          <p:txBody>
            <a:bodyPr vert="horz" wrap="square" lIns="76200" tIns="76200" rIns="76200" bIns="76200" rtlCol="0" anchor="ctr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200" b="1" dirty="0">
                  <a:solidFill>
                    <a:srgbClr val="FFFFFF"/>
                  </a:solidFill>
                  <a:latin typeface="+mj-lt"/>
                </a:rPr>
                <a:t>GM Impact</a:t>
              </a:r>
            </a:p>
          </p:txBody>
        </p:sp>
        <p:sp>
          <p:nvSpPr>
            <p:cNvPr id="74" name="TextBox 73"/>
            <p:cNvSpPr txBox="1"/>
            <p:nvPr>
              <p:custDataLst>
                <p:tags r:id="rId9"/>
              </p:custDataLst>
            </p:nvPr>
          </p:nvSpPr>
          <p:spPr>
            <a:xfrm>
              <a:off x="7845430" y="595528"/>
              <a:ext cx="640080" cy="84925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200" b="1" dirty="0">
                  <a:latin typeface="+mj-lt"/>
                </a:rPr>
                <a:t>Value </a:t>
              </a:r>
            </a:p>
            <a:p>
              <a:r>
                <a:rPr lang="en-US" sz="1200" b="1" dirty="0">
                  <a:latin typeface="+mj-lt"/>
                </a:rPr>
                <a:t>($ MM)</a:t>
              </a:r>
            </a:p>
          </p:txBody>
        </p:sp>
        <p:sp>
          <p:nvSpPr>
            <p:cNvPr id="75" name="TextBox 74"/>
            <p:cNvSpPr txBox="1"/>
            <p:nvPr>
              <p:custDataLst>
                <p:tags r:id="rId10"/>
              </p:custDataLst>
            </p:nvPr>
          </p:nvSpPr>
          <p:spPr>
            <a:xfrm>
              <a:off x="7845430" y="1571783"/>
              <a:ext cx="640080" cy="102627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200" dirty="0">
                  <a:latin typeface="+mj-lt"/>
                </a:rPr>
                <a:t>$477</a:t>
              </a:r>
            </a:p>
          </p:txBody>
        </p:sp>
        <p:sp>
          <p:nvSpPr>
            <p:cNvPr id="76" name="TextBox 75"/>
            <p:cNvSpPr txBox="1"/>
            <p:nvPr>
              <p:custDataLst>
                <p:tags r:id="rId11"/>
              </p:custDataLst>
            </p:nvPr>
          </p:nvSpPr>
          <p:spPr>
            <a:xfrm>
              <a:off x="7845430" y="2725063"/>
              <a:ext cx="640080" cy="102627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200" dirty="0">
                  <a:latin typeface="+mj-lt"/>
                </a:rPr>
                <a:t>$30-60</a:t>
              </a:r>
            </a:p>
          </p:txBody>
        </p:sp>
        <p:sp>
          <p:nvSpPr>
            <p:cNvPr id="77" name="TextBox 76"/>
            <p:cNvSpPr txBox="1"/>
            <p:nvPr>
              <p:custDataLst>
                <p:tags r:id="rId12"/>
              </p:custDataLst>
            </p:nvPr>
          </p:nvSpPr>
          <p:spPr>
            <a:xfrm>
              <a:off x="7845430" y="3878342"/>
              <a:ext cx="640080" cy="102627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200" dirty="0">
                  <a:latin typeface="+mj-lt"/>
                </a:rPr>
                <a:t>$272</a:t>
              </a:r>
            </a:p>
          </p:txBody>
        </p:sp>
        <p:sp>
          <p:nvSpPr>
            <p:cNvPr id="78" name="TextBox 77"/>
            <p:cNvSpPr txBox="1"/>
            <p:nvPr>
              <p:custDataLst>
                <p:tags r:id="rId13"/>
              </p:custDataLst>
            </p:nvPr>
          </p:nvSpPr>
          <p:spPr>
            <a:xfrm>
              <a:off x="7845430" y="5031622"/>
              <a:ext cx="640080" cy="102627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noAutofit/>
            </a:bodyPr>
            <a:lstStyle>
              <a:lvl1pPr marL="0" lvl="0" indent="0" defTabSz="895350" eaLnBrk="1" latinLnBrk="0" hangingPunct="1">
                <a:buClr>
                  <a:schemeClr val="tx2"/>
                </a:buClr>
                <a:buSzPct val="100000"/>
                <a:defRPr sz="1400" baseline="0">
                  <a:latin typeface="+mn-lt"/>
                </a:defRPr>
              </a:lvl1pPr>
              <a:lvl2pPr marL="193675" lvl="1" indent="-192088" defTabSz="895350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sz="1400" baseline="0">
                  <a:latin typeface="+mn-lt"/>
                </a:defRPr>
              </a:lvl2pPr>
              <a:lvl3pPr marL="457200" lvl="2" indent="-261938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sz="1400" baseline="0">
                  <a:latin typeface="+mn-lt"/>
                </a:defRPr>
              </a:lvl3pPr>
              <a:lvl4pPr marL="614363" lvl="3" indent="-155575" defTabSz="895350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sz="1400" baseline="0">
                  <a:latin typeface="+mn-lt"/>
                </a:defRPr>
              </a:lvl4pPr>
              <a:lvl5pPr marL="749808" lvl="4" indent="-130175" defTabSz="895350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sz="1400"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200" dirty="0">
                  <a:latin typeface="+mj-lt"/>
                </a:rPr>
                <a:t>$10-25</a:t>
              </a:r>
            </a:p>
          </p:txBody>
        </p:sp>
        <p:cxnSp>
          <p:nvCxnSpPr>
            <p:cNvPr id="9" name="Straight Connector 8"/>
            <p:cNvCxnSpPr/>
            <p:nvPr>
              <p:custDataLst>
                <p:tags r:id="rId14"/>
              </p:custDataLst>
            </p:nvPr>
          </p:nvCxnSpPr>
          <p:spPr>
            <a:xfrm>
              <a:off x="7575264" y="1508284"/>
              <a:ext cx="914400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>
              <p:custDataLst>
                <p:tags r:id="rId15"/>
              </p:custDataLst>
            </p:nvPr>
          </p:nvCxnSpPr>
          <p:spPr>
            <a:xfrm>
              <a:off x="7575265" y="2661563"/>
              <a:ext cx="914400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>
              <p:custDataLst>
                <p:tags r:id="rId16"/>
              </p:custDataLst>
            </p:nvPr>
          </p:nvCxnSpPr>
          <p:spPr>
            <a:xfrm>
              <a:off x="7575265" y="3814843"/>
              <a:ext cx="914400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>
              <p:custDataLst>
                <p:tags r:id="rId17"/>
              </p:custDataLst>
            </p:nvPr>
          </p:nvCxnSpPr>
          <p:spPr>
            <a:xfrm>
              <a:off x="7575265" y="4968123"/>
              <a:ext cx="914400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13">
            <a:extLst>
              <a:ext uri="{FF2B5EF4-FFF2-40B4-BE49-F238E27FC236}">
                <a16:creationId xmlns:a16="http://schemas.microsoft.com/office/drawing/2014/main" id="{B0BB45E1-DC57-194F-9FC1-BF164E810C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RET046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F8ADF2FA-6C67-304C-824E-7644179D70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Retail/Apparel and Hospitality (CONSUMER)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510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Michelle Chua\Documents\01 MICHELLE CHUA\EVENTS - PAST\EVENTS 2017\00_M&amp;S ITP\06_MCK GOT KNOWLEDGE\20171026_Client Experience - Girish Upadhyay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87224153935548"/>
  <p:tag name="LEFT" val="468.125"/>
  <p:tag name="WIDTH" val="94.62504"/>
  <p:tag name="HEIGHT" val="19.38748"/>
  <p:tag name="TOP" val="94.3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87224153935548"/>
  <p:tag name="LEFT" val="468.125"/>
  <p:tag name="WIDTH" val="94.62504"/>
  <p:tag name="TOP" val="123.7625"/>
  <p:tag name="HEIGHT" val="80.8093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87224153935548"/>
  <p:tag name="LEFT" val="468.125"/>
  <p:tag name="WIDTH" val="94.62504"/>
  <p:tag name="TOP" val="214.5719"/>
  <p:tag name="HEIGHT" val="80.8093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87224153935548"/>
  <p:tag name="LEFT" val="468.125"/>
  <p:tag name="WIDTH" val="94.62504"/>
  <p:tag name="TOP" val="305.3813"/>
  <p:tag name="HEIGHT" val="80.8093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87224153935548"/>
  <p:tag name="LEFT" val="468.125"/>
  <p:tag name="WIDTH" val="94.62504"/>
  <p:tag name="TOP" val="396.1907"/>
  <p:tag name="HEIGHT" val="80.8093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87224153935548"/>
  <p:tag name="LEFT" val="572.75"/>
  <p:tag name="WIDTH" val="94.62504"/>
  <p:tag name="HEIGHT" val="19.38748"/>
  <p:tag name="TOP" val="94.3750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87224153935548"/>
  <p:tag name="LEFT" val="572.75"/>
  <p:tag name="WIDTH" val="94.62504"/>
  <p:tag name="TOP" val="123.7625"/>
  <p:tag name="HEIGHT" val="80.8093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87224153935548"/>
  <p:tag name="LEFT" val="572.75"/>
  <p:tag name="WIDTH" val="94.62504"/>
  <p:tag name="TOP" val="214.5719"/>
  <p:tag name="HEIGHT" val="80.8093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87224153935548"/>
  <p:tag name="LEFT" val="572.75"/>
  <p:tag name="WIDTH" val="94.62504"/>
  <p:tag name="TOP" val="305.3813"/>
  <p:tag name="HEIGHT" val="80.8093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.87224153935548"/>
  <p:tag name="LEFT" val="572.75"/>
  <p:tag name="WIDTH" val="94.62504"/>
  <p:tag name="TOP" val="396.1907"/>
  <p:tag name="HEIGHT" val="80.8093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TitleDiv"/>
  <p:tag name="MTNUMBER" val="0.872241539355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8722415393554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8722415393554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.8722415393554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299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Wingdings</vt:lpstr>
      <vt:lpstr>Firm Format - template_Blue</vt:lpstr>
      <vt:lpstr>Firm Format - template_Grey</vt:lpstr>
      <vt:lpstr>think-cell Slide</vt:lpstr>
      <vt:lpstr>Large outdoor apparel player – developed pricing &amp; promo models for their B&amp;M stores; First implementation of data driven decision making system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2019-01-28T12:29:45Z</dcterms:modified>
  <cp:category/>
  <cp:contentStatus/>
  <dc:language/>
  <cp:version/>
</cp:coreProperties>
</file>