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4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792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9:39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9:39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34176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9:39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6058606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9:39 AM Central European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747044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9:39 AM Central European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47045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9:39 AM Central European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8.emf"/><Relationship Id="rId5" Type="http://schemas.openxmlformats.org/officeDocument/2006/relationships/tags" Target="../tags/tag2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6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307777"/>
          </a:xfrm>
        </p:spPr>
        <p:txBody>
          <a:bodyPr/>
          <a:lstStyle/>
          <a:p>
            <a:r>
              <a:rPr lang="en-US" altLang="ja-JP" sz="2000" b="0" dirty="0">
                <a:solidFill>
                  <a:schemeClr val="accent4"/>
                </a:solidFill>
                <a:ea typeface="MS PGothic" pitchFamily="34" charset="-128"/>
              </a:rPr>
              <a:t>Major Apparel Retailer in America– </a:t>
            </a:r>
            <a:r>
              <a:rPr lang="en-US" sz="2000" b="0" dirty="0">
                <a:solidFill>
                  <a:schemeClr val="accent4"/>
                </a:solidFill>
              </a:rPr>
              <a:t>Transforming value perception, phase 1 </a:t>
            </a:r>
            <a:endParaRPr lang="en-US" altLang="ja-JP" b="0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1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GB" sz="1400" dirty="0"/>
              <a:t>Across client’s pricing and marketing actions an estimated ~$300M+ sales &amp; ~$250M margin opportunity was identified,</a:t>
            </a:r>
          </a:p>
          <a:p>
            <a:pPr lvl="1"/>
            <a:endParaRPr lang="en-GB" sz="1400" dirty="0"/>
          </a:p>
          <a:p>
            <a:pPr lvl="1"/>
            <a:r>
              <a:rPr lang="en-GB" sz="1400" b="1" i="1" dirty="0">
                <a:solidFill>
                  <a:schemeClr val="accent2">
                    <a:lumMod val="50000"/>
                  </a:schemeClr>
                </a:solidFill>
              </a:rPr>
              <a:t>Phase2/3-</a:t>
            </a:r>
            <a:r>
              <a:rPr lang="en-GB" sz="1400" i="1" dirty="0"/>
              <a:t> </a:t>
            </a:r>
            <a:r>
              <a:rPr lang="en-GB" sz="1400" dirty="0"/>
              <a:t>Currently </a:t>
            </a:r>
            <a:r>
              <a:rPr lang="en-GB" sz="1400" dirty="0" err="1"/>
              <a:t>McK</a:t>
            </a:r>
            <a:r>
              <a:rPr lang="en-GB" sz="1400" dirty="0"/>
              <a:t> is working with the client on ‘change management’- building a new pricing approach with McKinsey Periscope Price Advisor. The tool will combine  advanced analytics and buyer  judgement to set item level prices. This is being rolled out for over ~50 departments this month.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82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A multi-billion dollar apparel department retail store with strong presence in both brick &amp; mortar and online space.</a:t>
            </a:r>
            <a:endParaRPr lang="en-US" sz="1400" dirty="0"/>
          </a:p>
          <a:p>
            <a:pPr lvl="1">
              <a:spcBef>
                <a:spcPts val="1960"/>
              </a:spcBef>
            </a:pPr>
            <a:r>
              <a:rPr lang="en-US" altLang="ja-JP" sz="1400" dirty="0">
                <a:ea typeface="MS PGothic" pitchFamily="34" charset="-128"/>
              </a:rPr>
              <a:t>Deteriorating value perception over the last four years, despite major increase in promotional spend. </a:t>
            </a:r>
          </a:p>
          <a:p>
            <a:pPr lvl="1">
              <a:spcBef>
                <a:spcPts val="1960"/>
              </a:spcBef>
            </a:pPr>
            <a:r>
              <a:rPr lang="en-US" altLang="ja-JP" sz="1400" dirty="0">
                <a:ea typeface="MS PGothic" pitchFamily="34" charset="-128"/>
              </a:rPr>
              <a:t>Discounts had become less productive over time, core customer switched to value/mass stores.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 dirty="0">
                <a:ea typeface="MS PGothic" pitchFamily="34" charset="-128"/>
              </a:rPr>
              <a:t>Identified under and over performing promotion programs and categories based on promotion ROI and perception impact. The elements of the solution included</a:t>
            </a:r>
          </a:p>
          <a:p>
            <a:pPr lvl="2">
              <a:spcBef>
                <a:spcPct val="20000"/>
              </a:spcBef>
            </a:pPr>
            <a:r>
              <a:rPr lang="en-US" sz="1400" dirty="0"/>
              <a:t>Key value category identification.</a:t>
            </a:r>
          </a:p>
          <a:p>
            <a:pPr lvl="2"/>
            <a:r>
              <a:rPr lang="en-US" sz="1400" dirty="0">
                <a:ea typeface="MS PGothic" pitchFamily="34" charset="-128"/>
              </a:rPr>
              <a:t>Effectiveness/ROI measurement by category, event and segment </a:t>
            </a:r>
          </a:p>
          <a:p>
            <a:pPr lvl="2"/>
            <a:r>
              <a:rPr lang="en-US" sz="1400" dirty="0">
                <a:ea typeface="MS PGothic" pitchFamily="34" charset="-128"/>
              </a:rPr>
              <a:t>Conjoint simulator to unpack stacking / offer construct impact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289425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2251075" y="4716389"/>
            <a:ext cx="20383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ja-JP" sz="1400" dirty="0">
                <a:ea typeface="MS PGothic" pitchFamily="34" charset="-128"/>
              </a:rPr>
              <a:t>Aaron </a:t>
            </a:r>
            <a:r>
              <a:rPr lang="en-US" altLang="ja-JP" sz="1400" dirty="0" err="1">
                <a:ea typeface="MS PGothic" pitchFamily="34" charset="-128"/>
              </a:rPr>
              <a:t>Rettaliata</a:t>
            </a:r>
            <a:endParaRPr lang="en-US" altLang="ja-JP" sz="1400" dirty="0">
              <a:ea typeface="MS PGothic" pitchFamily="34" charset="-128"/>
            </a:endParaRPr>
          </a:p>
          <a:p>
            <a:pPr lvl="1"/>
            <a:r>
              <a:rPr lang="en-US" altLang="ja-JP" sz="1400" dirty="0">
                <a:ea typeface="MS PGothic" pitchFamily="34" charset="-128"/>
              </a:rPr>
              <a:t>Maura </a:t>
            </a:r>
            <a:r>
              <a:rPr lang="en-US" altLang="ja-JP" sz="1400" dirty="0" err="1">
                <a:ea typeface="MS PGothic" pitchFamily="34" charset="-128"/>
              </a:rPr>
              <a:t>Graul</a:t>
            </a:r>
            <a:endParaRPr lang="en-US" altLang="ja-JP" sz="1400" dirty="0">
              <a:ea typeface="MS PGothic" pitchFamily="34" charset="-128"/>
            </a:endParaRPr>
          </a:p>
          <a:p>
            <a:pPr lvl="1"/>
            <a:r>
              <a:rPr lang="en-US" altLang="ja-JP" sz="1400" dirty="0">
                <a:ea typeface="MS PGothic" pitchFamily="34" charset="-128"/>
              </a:rPr>
              <a:t>Bryan Logan</a:t>
            </a:r>
          </a:p>
          <a:p>
            <a:pPr lvl="1"/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45" name="Rectangle 103"/>
          <p:cNvSpPr>
            <a:spLocks noChangeArrowheads="1"/>
          </p:cNvSpPr>
          <p:nvPr/>
        </p:nvSpPr>
        <p:spPr bwMode="gray">
          <a:xfrm>
            <a:off x="3933825" y="4684276"/>
            <a:ext cx="20383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ja-JP" sz="1400" dirty="0" err="1">
                <a:ea typeface="MS PGothic" pitchFamily="34" charset="-128"/>
              </a:rPr>
              <a:t>Doron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dirty="0" err="1">
                <a:ea typeface="MS PGothic" pitchFamily="34" charset="-128"/>
              </a:rPr>
              <a:t>Fertig</a:t>
            </a:r>
            <a:endParaRPr lang="en-US" altLang="ja-JP" sz="1400" dirty="0">
              <a:ea typeface="MS PGothic" pitchFamily="34" charset="-128"/>
            </a:endParaRPr>
          </a:p>
          <a:p>
            <a:pPr lvl="1"/>
            <a:r>
              <a:rPr lang="en-US" altLang="ja-JP" sz="1400" dirty="0">
                <a:ea typeface="MS PGothic" pitchFamily="34" charset="-128"/>
              </a:rPr>
              <a:t>Ned Welch</a:t>
            </a:r>
          </a:p>
          <a:p>
            <a:pPr lvl="1"/>
            <a:r>
              <a:rPr lang="en-US" altLang="ja-JP" sz="1400" dirty="0">
                <a:ea typeface="MS PGothic" pitchFamily="34" charset="-128"/>
              </a:rPr>
              <a:t>Vincent Wu</a:t>
            </a:r>
          </a:p>
          <a:p>
            <a:pPr lvl="1"/>
            <a:r>
              <a:rPr lang="en-US" altLang="ja-JP" sz="1400" dirty="0">
                <a:ea typeface="MS PGothic" pitchFamily="34" charset="-128"/>
              </a:rPr>
              <a:t>Mathanki Balu</a:t>
            </a:r>
          </a:p>
          <a:p>
            <a:pPr lvl="1"/>
            <a:r>
              <a:rPr lang="en-US" altLang="ja-JP" sz="1400" dirty="0" err="1">
                <a:ea typeface="MS PGothic" pitchFamily="34" charset="-128"/>
              </a:rPr>
              <a:t>Supriya</a:t>
            </a:r>
            <a:r>
              <a:rPr lang="en-US" altLang="ja-JP" sz="1400" dirty="0">
                <a:ea typeface="MS PGothic" pitchFamily="34" charset="-128"/>
              </a:rPr>
              <a:t> Sharma</a:t>
            </a:r>
          </a:p>
          <a:p>
            <a:pPr lvl="1"/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CF352555-B7A8-9844-8F80-A7CB801703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RET051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AC0EEDD6-F895-B54D-BFB8-FABCE53348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North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America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1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Kohls_B2C Pricing\2016 M&amp;S Case Study_B2C Pricing_Mathanki Balu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466</TotalTime>
  <Words>221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Major Apparel Retailer in America– Transforming value perception, phase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55</cp:revision>
  <cp:lastPrinted>2008-09-19T11:06:26Z</cp:lastPrinted>
  <dcterms:created xsi:type="dcterms:W3CDTF">2014-02-06T06:04:59Z</dcterms:created>
  <dcterms:modified xsi:type="dcterms:W3CDTF">2019-03-27T03:40:05Z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