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</p:sldMasterIdLst>
  <p:notesMasterIdLst>
    <p:notesMasterId r:id="rId5"/>
  </p:notesMasterIdLst>
  <p:handoutMasterIdLst>
    <p:handoutMasterId r:id="rId6"/>
  </p:handoutMasterIdLst>
  <p:sldIdLst>
    <p:sldId id="262" r:id="rId4"/>
  </p:sldIdLst>
  <p:sldSz cx="8961438" cy="6721475"/>
  <p:notesSz cx="6743700" cy="9906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2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800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0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454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Master" Target="../slideMasters/slideMaster1.xml"/><Relationship Id="rId18" Type="http://schemas.openxmlformats.org/officeDocument/2006/relationships/image" Target="../media/image5.emf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4.emf"/><Relationship Id="rId2" Type="http://schemas.openxmlformats.org/officeDocument/2006/relationships/tags" Target="../tags/tag5.xml"/><Relationship Id="rId16" Type="http://schemas.openxmlformats.org/officeDocument/2006/relationships/image" Target="../media/image3.jpg"/><Relationship Id="rId1" Type="http://schemas.openxmlformats.org/officeDocument/2006/relationships/vmlDrawing" Target="../drawings/vmlDrawing2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2.emf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8/27/2018 10:48 AM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" y="317"/>
            <a:ext cx="8961120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8/27/2018 10:48 AM Central European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2640013" y="498475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8/27/2018 10:48 AM Central European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2640013" y="655638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vmlDrawing" Target="../drawings/vmlDrawing3.v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7.xml"/><Relationship Id="rId10" Type="http://schemas.openxmlformats.org/officeDocument/2006/relationships/tags" Target="../tags/tag18.xml"/><Relationship Id="rId4" Type="http://schemas.openxmlformats.org/officeDocument/2006/relationships/slideLayout" Target="../slideLayouts/slideLayout6.xml"/><Relationship Id="rId9" Type="http://schemas.openxmlformats.org/officeDocument/2006/relationships/tags" Target="../tags/tag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slideLayout" Target="../slideLayouts/slideLayout10.xml"/><Relationship Id="rId7" Type="http://schemas.openxmlformats.org/officeDocument/2006/relationships/tags" Target="../tags/tag21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vmlDrawing" Target="../drawings/vmlDrawing4.vml"/><Relationship Id="rId10" Type="http://schemas.openxmlformats.org/officeDocument/2006/relationships/image" Target="../media/image1.emf"/><Relationship Id="rId4" Type="http://schemas.openxmlformats.org/officeDocument/2006/relationships/theme" Target="../theme/theme3.xml"/><Relationship Id="rId9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83080681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725403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8/27/2018 10:48 AM Central European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6"/>
            <a:ext cx="89614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7847013" y="457200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725403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8/27/2018 10:48 AM Central European Standard Time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25404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8/27/2018 10:48 AM Central European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7895322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oleObject" Target="../embeddings/oleObject5.bin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notesSlide" Target="../notesSlides/notesSlide1.xml"/><Relationship Id="rId17" Type="http://schemas.openxmlformats.org/officeDocument/2006/relationships/image" Target="../media/image11.jpeg"/><Relationship Id="rId2" Type="http://schemas.openxmlformats.org/officeDocument/2006/relationships/tags" Target="../tags/tag24.xml"/><Relationship Id="rId16" Type="http://schemas.openxmlformats.org/officeDocument/2006/relationships/image" Target="../media/image10.jpeg"/><Relationship Id="rId1" Type="http://schemas.openxmlformats.org/officeDocument/2006/relationships/vmlDrawing" Target="../drawings/vmlDrawing5.vml"/><Relationship Id="rId6" Type="http://schemas.openxmlformats.org/officeDocument/2006/relationships/tags" Target="../tags/tag2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15" Type="http://schemas.openxmlformats.org/officeDocument/2006/relationships/image" Target="../media/image9.jpeg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2700564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ja-JP" altLang="en-US" sz="1400" b="1"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584775"/>
          </a:xfrm>
        </p:spPr>
        <p:txBody>
          <a:bodyPr/>
          <a:lstStyle/>
          <a:p>
            <a:r>
              <a:rPr lang="en-US" altLang="ja-JP" b="0" dirty="0">
                <a:solidFill>
                  <a:schemeClr val="accent4"/>
                </a:solidFill>
                <a:ea typeface="MS PGothic" pitchFamily="34" charset="-128"/>
              </a:rPr>
              <a:t>No.2 retailer in Asia-Pacific – we developed merchandising and marketing plan to ensure client’s successful entry into duty free business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85595" y="1033463"/>
            <a:ext cx="2324018" cy="5057775"/>
            <a:chOff x="6172777" y="1033463"/>
            <a:chExt cx="2911475" cy="5057775"/>
          </a:xfrm>
        </p:grpSpPr>
        <p:sp>
          <p:nvSpPr>
            <p:cNvPr id="84009" name="Rectangle 41"/>
            <p:cNvSpPr>
              <a:spLocks noChangeArrowheads="1"/>
            </p:cNvSpPr>
            <p:nvPr/>
          </p:nvSpPr>
          <p:spPr bwMode="gray">
            <a:xfrm>
              <a:off x="6172777" y="1033463"/>
              <a:ext cx="2911475" cy="53975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0" name="Rectangle 42"/>
            <p:cNvSpPr>
              <a:spLocks noChangeArrowheads="1"/>
            </p:cNvSpPr>
            <p:nvPr/>
          </p:nvSpPr>
          <p:spPr bwMode="gray">
            <a:xfrm>
              <a:off x="6172777" y="1122363"/>
              <a:ext cx="2911475" cy="49688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417334" y="1122363"/>
            <a:ext cx="3761381" cy="4968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404002" y="931863"/>
            <a:ext cx="3774713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6285595" y="1169988"/>
            <a:ext cx="2232000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6371087" y="12366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 dirty="0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410353" y="1169988"/>
            <a:ext cx="3708000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532591" y="12366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228074" y="931863"/>
            <a:ext cx="2084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228074" y="1122363"/>
            <a:ext cx="2084388" cy="4968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28074" y="1169988"/>
            <a:ext cx="20018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305266" y="12366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1" name="Rectangle 93"/>
          <p:cNvSpPr>
            <a:spLocks noChangeArrowheads="1"/>
          </p:cNvSpPr>
          <p:nvPr/>
        </p:nvSpPr>
        <p:spPr bwMode="gray">
          <a:xfrm>
            <a:off x="6361793" y="1593850"/>
            <a:ext cx="2146880" cy="379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Succeeded in entry into Large airport 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Won at general merchandise section (fashion, food, electronics, </a:t>
            </a:r>
            <a:r>
              <a:rPr lang="en-US" altLang="ja-JP" sz="1400" dirty="0" err="1">
                <a:solidFill>
                  <a:schemeClr val="tx2"/>
                </a:solidFill>
                <a:ea typeface="MS PGothic" pitchFamily="34" charset="-128"/>
              </a:rPr>
              <a:t>etc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) 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Financially, expected annual sales of </a:t>
            </a:r>
            <a:r>
              <a:rPr lang="en-US" altLang="ja-JP" sz="1400" dirty="0">
                <a:ea typeface="MS PGothic" pitchFamily="34" charset="-128"/>
              </a:rPr>
              <a:t>$300 Million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Strategically, halo effect on client’ getting license in downtown duty free business </a:t>
            </a:r>
            <a:r>
              <a:rPr lang="en-US" altLang="ja-JP" sz="1400">
                <a:ea typeface="MS PGothic" pitchFamily="34" charset="-128"/>
              </a:rPr>
              <a:t>in Asia-Pacific </a:t>
            </a:r>
            <a:r>
              <a:rPr lang="en-US" altLang="ja-JP" sz="1400" dirty="0">
                <a:ea typeface="MS PGothic" pitchFamily="34" charset="-128"/>
              </a:rPr>
              <a:t>this year (estimated annual sales of $1.2 Billion)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305266" y="1593850"/>
            <a:ext cx="1848446" cy="44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No.2 retailer in Asia-Pacific </a:t>
            </a:r>
            <a:r>
              <a:rPr lang="en-US" altLang="ja-JP" sz="1400" dirty="0">
                <a:ea typeface="MS PGothic" pitchFamily="34" charset="-128"/>
              </a:rPr>
              <a:t>with over $11 Billion in sales across multiple formats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Flattening top line sales</a:t>
            </a:r>
            <a:r>
              <a:rPr lang="en-US" altLang="ja-JP" sz="1400" dirty="0">
                <a:ea typeface="MS PGothic" pitchFamily="34" charset="-128"/>
              </a:rPr>
              <a:t> and over-reliance on </a:t>
            </a:r>
            <a:r>
              <a:rPr lang="en-US" altLang="ja-JP" sz="1400" dirty="0" err="1">
                <a:ea typeface="MS PGothic" pitchFamily="34" charset="-128"/>
              </a:rPr>
              <a:t>hypermart</a:t>
            </a:r>
            <a:r>
              <a:rPr lang="en-US" altLang="ja-JP" sz="1400" dirty="0">
                <a:ea typeface="MS PGothic" pitchFamily="34" charset="-128"/>
              </a:rPr>
              <a:t> and department business  </a:t>
            </a:r>
            <a:endParaRPr lang="en-US" altLang="ja-JP" sz="1400" b="1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Recognized the need for</a:t>
            </a: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 business expansion into new format, and selected duty free as one of them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Prepared for bid in Large airport, </a:t>
            </a:r>
            <a:r>
              <a:rPr lang="en-US" altLang="ja-JP" sz="1400" dirty="0">
                <a:ea typeface="MS PGothic" pitchFamily="34" charset="-128"/>
              </a:rPr>
              <a:t>No.1 airport duty free in the world 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517684" y="1593850"/>
            <a:ext cx="3528809" cy="271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Designed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a merchandising plan based on consumer insights of KR/CN/JP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on new store format concepts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5 new concepts, never tried previously at airport duty free, developed 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Developed a marketing plan also based on consumer insights,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with a theme of “Journey”, which encompasses from travel planning to in-store experience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Focused on digital marketing activities leveraging consumers’ mobile usage when visiting Asia-Pacific</a:t>
            </a: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gray">
          <a:xfrm>
            <a:off x="2633531" y="4356225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 dirty="0" err="1">
                <a:solidFill>
                  <a:schemeClr val="tx2"/>
                </a:solidFill>
                <a:ea typeface="MS PGothic" pitchFamily="34" charset="-128"/>
              </a:rPr>
              <a:t>M&amp;S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 Expertise</a:t>
            </a:r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>
            <a:off x="2633531" y="4581650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680522" y="4636818"/>
            <a:ext cx="707407" cy="1317035"/>
            <a:chOff x="3249854" y="4605643"/>
            <a:chExt cx="707407" cy="1317035"/>
          </a:xfrm>
        </p:grpSpPr>
        <p:sp>
          <p:nvSpPr>
            <p:cNvPr id="84074" name="Rectangle 106"/>
            <p:cNvSpPr>
              <a:spLocks noChangeArrowheads="1"/>
            </p:cNvSpPr>
            <p:nvPr/>
          </p:nvSpPr>
          <p:spPr bwMode="gray">
            <a:xfrm>
              <a:off x="3249855" y="5491791"/>
              <a:ext cx="463075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ja-JP" sz="1400" dirty="0">
                  <a:ea typeface="MS PGothic" pitchFamily="34" charset="-128"/>
                </a:rPr>
                <a:t>Jun Shin</a:t>
              </a:r>
            </a:p>
          </p:txBody>
        </p:sp>
        <p:pic>
          <p:nvPicPr>
            <p:cNvPr id="45" name="Picture 4" descr="http://webassets.intranet.mckinsey.com/person/10021118627/images/medium.jpg?1385530538"/>
            <p:cNvPicPr>
              <a:picLocks noChangeArrowheads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9854" y="4605643"/>
              <a:ext cx="707407" cy="824487"/>
            </a:xfrm>
            <a:prstGeom prst="rect">
              <a:avLst/>
            </a:prstGeom>
            <a:noFill/>
            <a:extLst/>
          </p:spPr>
        </p:pic>
      </p:grpSp>
      <p:grpSp>
        <p:nvGrpSpPr>
          <p:cNvPr id="4" name="Group 3"/>
          <p:cNvGrpSpPr/>
          <p:nvPr/>
        </p:nvGrpSpPr>
        <p:grpSpPr>
          <a:xfrm>
            <a:off x="2618624" y="4636818"/>
            <a:ext cx="707407" cy="1317035"/>
            <a:chOff x="2236168" y="4605643"/>
            <a:chExt cx="707407" cy="1317035"/>
          </a:xfrm>
        </p:grpSpPr>
        <p:sp>
          <p:nvSpPr>
            <p:cNvPr id="84071" name="Rectangle 103"/>
            <p:cNvSpPr>
              <a:spLocks noChangeArrowheads="1"/>
            </p:cNvSpPr>
            <p:nvPr/>
          </p:nvSpPr>
          <p:spPr bwMode="gray">
            <a:xfrm>
              <a:off x="2236169" y="5491791"/>
              <a:ext cx="606425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ja-JP" sz="1400" dirty="0">
                  <a:ea typeface="MS PGothic" pitchFamily="34" charset="-128"/>
                </a:rPr>
                <a:t>Aimee Kim</a:t>
              </a:r>
            </a:p>
          </p:txBody>
        </p:sp>
        <p:pic>
          <p:nvPicPr>
            <p:cNvPr id="46" name="Picture 45"/>
            <p:cNvPicPr>
              <a:picLocks/>
            </p:cNvPicPr>
            <p:nvPr>
              <p:custDataLst>
                <p:tags r:id="rId5"/>
              </p:custDataLst>
            </p:nvPr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2" t="4358" r="7504"/>
            <a:stretch/>
          </p:blipFill>
          <p:spPr>
            <a:xfrm>
              <a:off x="2236168" y="4605643"/>
              <a:ext cx="707407" cy="824487"/>
            </a:xfrm>
            <a:prstGeom prst="rect">
              <a:avLst/>
            </a:prstGeom>
            <a:noFill/>
          </p:spPr>
        </p:pic>
      </p:grpSp>
      <p:grpSp>
        <p:nvGrpSpPr>
          <p:cNvPr id="2" name="Group 1"/>
          <p:cNvGrpSpPr/>
          <p:nvPr/>
        </p:nvGrpSpPr>
        <p:grpSpPr>
          <a:xfrm>
            <a:off x="4742420" y="4636818"/>
            <a:ext cx="1310585" cy="1317035"/>
            <a:chOff x="4359964" y="4605643"/>
            <a:chExt cx="1310585" cy="1317035"/>
          </a:xfrm>
        </p:grpSpPr>
        <p:sp>
          <p:nvSpPr>
            <p:cNvPr id="84079" name="Rectangle 111"/>
            <p:cNvSpPr>
              <a:spLocks noChangeArrowheads="1"/>
            </p:cNvSpPr>
            <p:nvPr/>
          </p:nvSpPr>
          <p:spPr bwMode="gray">
            <a:xfrm>
              <a:off x="4359965" y="5491791"/>
              <a:ext cx="1310584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ja-JP" sz="1400" dirty="0" err="1">
                  <a:ea typeface="MS PGothic" pitchFamily="34" charset="-128"/>
                </a:rPr>
                <a:t>Heeyoung</a:t>
              </a:r>
              <a:r>
                <a:rPr lang="en-US" altLang="ja-JP" sz="1400" dirty="0">
                  <a:ea typeface="MS PGothic" pitchFamily="34" charset="-128"/>
                </a:rPr>
                <a:t> Hwang (Alumni)</a:t>
              </a:r>
            </a:p>
          </p:txBody>
        </p:sp>
        <p:pic>
          <p:nvPicPr>
            <p:cNvPr id="47" name="Picture 7" descr="http://webassets.intranet.mckinsey.com/person/10014085421/images/medium.jpg?1391485783"/>
            <p:cNvPicPr>
              <a:picLocks noChangeArrowheads="1"/>
            </p:cNvPicPr>
            <p:nvPr>
              <p:custDataLst>
                <p:tags r:id="rId4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9964" y="4605643"/>
              <a:ext cx="707407" cy="824487"/>
            </a:xfrm>
            <a:prstGeom prst="rect">
              <a:avLst/>
            </a:prstGeom>
            <a:noFill/>
            <a:extLst/>
          </p:spPr>
        </p:pic>
      </p:grpSp>
      <p:grpSp>
        <p:nvGrpSpPr>
          <p:cNvPr id="6" name="Group 5"/>
          <p:cNvGrpSpPr/>
          <p:nvPr/>
        </p:nvGrpSpPr>
        <p:grpSpPr>
          <a:xfrm>
            <a:off x="8267040" y="524054"/>
            <a:ext cx="655224" cy="290909"/>
            <a:chOff x="8157292" y="285751"/>
            <a:chExt cx="660886" cy="212366"/>
          </a:xfrm>
        </p:grpSpPr>
        <p:sp>
          <p:nvSpPr>
            <p:cNvPr id="37" name="StickerRectangle"/>
            <p:cNvSpPr>
              <a:spLocks noChangeArrowheads="1"/>
            </p:cNvSpPr>
            <p:nvPr/>
          </p:nvSpPr>
          <p:spPr bwMode="auto">
            <a:xfrm>
              <a:off x="8157292" y="285751"/>
              <a:ext cx="660886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 dirty="0">
                  <a:solidFill>
                    <a:srgbClr val="808080"/>
                  </a:solidFill>
                  <a:latin typeface="+mn-lt"/>
                </a:rPr>
                <a:t>MJ CHOI</a:t>
              </a:r>
            </a:p>
          </p:txBody>
        </p:sp>
        <p:cxnSp>
          <p:nvCxnSpPr>
            <p:cNvPr id="38" name="AutoShape 31"/>
            <p:cNvCxnSpPr>
              <a:cxnSpLocks noChangeShapeType="1"/>
              <a:stCxn id="37" idx="2"/>
              <a:endCxn id="37" idx="4"/>
            </p:cNvCxnSpPr>
            <p:nvPr/>
          </p:nvCxnSpPr>
          <p:spPr bwMode="auto">
            <a:xfrm>
              <a:off x="8157292" y="285751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32"/>
            <p:cNvCxnSpPr>
              <a:cxnSpLocks noChangeShapeType="1"/>
              <a:stCxn id="37" idx="4"/>
              <a:endCxn id="37" idx="6"/>
            </p:cNvCxnSpPr>
            <p:nvPr/>
          </p:nvCxnSpPr>
          <p:spPr bwMode="auto">
            <a:xfrm>
              <a:off x="8157292" y="498117"/>
              <a:ext cx="6608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Rectangle 13">
            <a:extLst>
              <a:ext uri="{FF2B5EF4-FFF2-40B4-BE49-F238E27FC236}">
                <a16:creationId xmlns:a16="http://schemas.microsoft.com/office/drawing/2014/main" id="{7C89D96E-7E84-B649-ACB4-A2B3F107D1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4414200" cy="145664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Retail/Apparel and Hospitality (CONSUMER)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D4D5A65C-05A9-E545-A2C3-E08B17FFD3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9363" y="0"/>
            <a:ext cx="667512" cy="145664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RET053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69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True"/>
  <p:tag name="PREVIOUSNAME" val="C:\Users\Anuradha Sarin\Documents\16 Case Codification process\M&amp;S Cases\ASIA_MICHELLE CHUA CASES\2016 CASES\Shinsegae_Duty Free Entry_CSI\2016 M&amp;S Case Study_Duty Free Market Entry_CSI_MJ Choi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6ARtjI0kWfpiykBDo4.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Nojspr.1kmT3PECPcxKw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5YIK2rBY0ezowX.H7owT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437</TotalTime>
  <Words>241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AW2014</vt:lpstr>
      <vt:lpstr>Blank</vt:lpstr>
      <vt:lpstr>Firm Format - English (US)</vt:lpstr>
      <vt:lpstr>think-cell Slide</vt:lpstr>
      <vt:lpstr>No.2 retailer in Asia-Pacific – we developed merchandising and marketing plan to ensure client’s successful entry into duty free business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55</cp:revision>
  <cp:lastPrinted>2008-09-19T11:06:26Z</cp:lastPrinted>
  <dcterms:created xsi:type="dcterms:W3CDTF">2014-02-06T06:04:59Z</dcterms:created>
  <dcterms:modified xsi:type="dcterms:W3CDTF">2019-03-27T03:39:46Z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