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</p:sldMasterIdLst>
  <p:notesMasterIdLst>
    <p:notesMasterId r:id="rId5"/>
  </p:notesMasterIdLst>
  <p:handoutMasterIdLst>
    <p:handoutMasterId r:id="rId6"/>
  </p:handoutMasterIdLst>
  <p:sldIdLst>
    <p:sldId id="262" r:id="rId4"/>
  </p:sldIdLst>
  <p:sldSz cx="8961438" cy="6721475"/>
  <p:notesSz cx="6743700" cy="9906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8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454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Master" Target="../slideMasters/slideMaster1.xml"/><Relationship Id="rId18" Type="http://schemas.openxmlformats.org/officeDocument/2006/relationships/image" Target="../media/image5.emf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4.emf"/><Relationship Id="rId2" Type="http://schemas.openxmlformats.org/officeDocument/2006/relationships/tags" Target="../tags/tag5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2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2.emf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8/27/2018 11:11 AM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317"/>
            <a:ext cx="8961120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8/27/2018 11:11 AM Central European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8/27/2018 11:11 AM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3.v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18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21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vmlDrawing" Target="../drawings/vmlDrawing4.vml"/><Relationship Id="rId10" Type="http://schemas.openxmlformats.org/officeDocument/2006/relationships/image" Target="../media/image1.emf"/><Relationship Id="rId4" Type="http://schemas.openxmlformats.org/officeDocument/2006/relationships/theme" Target="../theme/theme3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6737905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725403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8/27/2018 11:11 AM Central European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6"/>
            <a:ext cx="89614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847013" y="457200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725403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8/27/2018 11:11 AM Central European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25404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8/27/2018 11:11 AM Central European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9.jpeg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tags" Target="../tags/tag28.xml"/><Relationship Id="rId11" Type="http://schemas.openxmlformats.org/officeDocument/2006/relationships/image" Target="../media/image8.emf"/><Relationship Id="rId5" Type="http://schemas.openxmlformats.org/officeDocument/2006/relationships/tags" Target="../tags/tag2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26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849941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292388"/>
          </a:xfrm>
        </p:spPr>
        <p:txBody>
          <a:bodyPr/>
          <a:lstStyle/>
          <a:p>
            <a:r>
              <a:rPr lang="en-US" altLang="ja-JP" b="0" dirty="0">
                <a:solidFill>
                  <a:schemeClr val="accent4"/>
                </a:solidFill>
                <a:ea typeface="MS PGothic" pitchFamily="34" charset="-128"/>
              </a:rPr>
              <a:t>Changing prices for 80% of a supermarket chain’s range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65750" y="817563"/>
            <a:ext cx="5844046" cy="5430837"/>
            <a:chOff x="2636729" y="817563"/>
            <a:chExt cx="6029434" cy="5430837"/>
          </a:xfrm>
        </p:grpSpPr>
        <p:sp>
          <p:nvSpPr>
            <p:cNvPr id="84009" name="Rectangle 41"/>
            <p:cNvSpPr>
              <a:spLocks noChangeArrowheads="1"/>
            </p:cNvSpPr>
            <p:nvPr/>
          </p:nvSpPr>
          <p:spPr bwMode="gray">
            <a:xfrm>
              <a:off x="5754688" y="919163"/>
              <a:ext cx="2911475" cy="53975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0" name="Rectangle 42"/>
            <p:cNvSpPr>
              <a:spLocks noChangeArrowheads="1"/>
            </p:cNvSpPr>
            <p:nvPr/>
          </p:nvSpPr>
          <p:spPr bwMode="gray">
            <a:xfrm>
              <a:off x="5754688" y="1008063"/>
              <a:ext cx="2911475" cy="52403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1" name="Rectangle 43"/>
            <p:cNvSpPr>
              <a:spLocks noChangeArrowheads="1"/>
            </p:cNvSpPr>
            <p:nvPr/>
          </p:nvSpPr>
          <p:spPr bwMode="gray">
            <a:xfrm>
              <a:off x="5905500" y="1479462"/>
              <a:ext cx="2674938" cy="2283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1">
                <a:spcBef>
                  <a:spcPct val="20000"/>
                </a:spcBef>
              </a:pPr>
              <a:r>
                <a:rPr lang="en-US" altLang="ja-JP" sz="1400" b="1" dirty="0">
                  <a:solidFill>
                    <a:schemeClr val="tx2"/>
                  </a:solidFill>
                  <a:ea typeface="MS PGothic" pitchFamily="34" charset="-128"/>
                </a:rPr>
                <a:t>Price perception improved – </a:t>
              </a:r>
              <a:r>
                <a:rPr lang="en-US" altLang="ja-JP" sz="1400" dirty="0">
                  <a:solidFill>
                    <a:schemeClr val="tx2"/>
                  </a:solidFill>
                  <a:ea typeface="MS PGothic" pitchFamily="34" charset="-128"/>
                </a:rPr>
                <a:t>agreement with statement “Countdown is getting cheaper” up</a:t>
              </a:r>
              <a:r>
                <a:rPr lang="en-US" altLang="ja-JP" sz="1400" b="1" dirty="0">
                  <a:solidFill>
                    <a:schemeClr val="tx2"/>
                  </a:solidFill>
                  <a:ea typeface="MS PGothic" pitchFamily="34" charset="-128"/>
                </a:rPr>
                <a:t> from 20% to 40% in &lt; 8 months</a:t>
              </a:r>
            </a:p>
            <a:p>
              <a:pPr lvl="1">
                <a:spcBef>
                  <a:spcPct val="20000"/>
                </a:spcBef>
              </a:pPr>
              <a:r>
                <a:rPr lang="en-US" altLang="ja-JP" sz="1400" b="1" dirty="0">
                  <a:solidFill>
                    <a:schemeClr val="tx2"/>
                  </a:solidFill>
                  <a:ea typeface="MS PGothic" pitchFamily="34" charset="-128"/>
                </a:rPr>
                <a:t>Price index on </a:t>
              </a:r>
              <a:r>
                <a:rPr lang="en-US" altLang="ja-JP" sz="1400" b="1" dirty="0" err="1">
                  <a:solidFill>
                    <a:schemeClr val="tx2"/>
                  </a:solidFill>
                  <a:ea typeface="MS PGothic" pitchFamily="34" charset="-128"/>
                </a:rPr>
                <a:t>KVIs</a:t>
              </a:r>
              <a:r>
                <a:rPr lang="en-US" altLang="ja-JP" sz="1400" b="1" dirty="0">
                  <a:solidFill>
                    <a:schemeClr val="tx2"/>
                  </a:solidFill>
                  <a:ea typeface="MS PGothic" pitchFamily="34" charset="-128"/>
                </a:rPr>
                <a:t> </a:t>
              </a:r>
              <a:r>
                <a:rPr lang="en-US" altLang="ja-JP" sz="1400" dirty="0">
                  <a:solidFill>
                    <a:schemeClr val="tx2"/>
                  </a:solidFill>
                  <a:ea typeface="MS PGothic" pitchFamily="34" charset="-128"/>
                </a:rPr>
                <a:t>reduced </a:t>
              </a:r>
              <a:r>
                <a:rPr lang="en-US" altLang="ja-JP" sz="1400" b="1" dirty="0">
                  <a:solidFill>
                    <a:schemeClr val="tx2"/>
                  </a:solidFill>
                  <a:ea typeface="MS PGothic" pitchFamily="34" charset="-128"/>
                </a:rPr>
                <a:t>from 109 to 105</a:t>
              </a:r>
            </a:p>
            <a:p>
              <a:pPr lvl="1">
                <a:spcBef>
                  <a:spcPct val="20000"/>
                </a:spcBef>
              </a:pPr>
              <a:r>
                <a:rPr lang="en-US" altLang="ja-JP" sz="1400" dirty="0">
                  <a:solidFill>
                    <a:schemeClr val="tx2"/>
                  </a:solidFill>
                  <a:ea typeface="MS PGothic" pitchFamily="34" charset="-128"/>
                </a:rPr>
                <a:t>Slow but steady improvement in number of big baskets</a:t>
              </a:r>
            </a:p>
            <a:p>
              <a:pPr marL="1587" lvl="1" indent="0">
                <a:spcBef>
                  <a:spcPct val="20000"/>
                </a:spcBef>
                <a:buNone/>
              </a:pPr>
              <a:endParaRPr lang="en-US" altLang="ja-JP" sz="1400" b="1" dirty="0">
                <a:solidFill>
                  <a:schemeClr val="tx2"/>
                </a:solidFill>
                <a:ea typeface="MS PGothic" pitchFamily="34" charset="-128"/>
              </a:endParaRPr>
            </a:p>
          </p:txBody>
        </p:sp>
        <p:sp>
          <p:nvSpPr>
            <p:cNvPr id="84012" name="Rectangle 44"/>
            <p:cNvSpPr>
              <a:spLocks noChangeArrowheads="1"/>
            </p:cNvSpPr>
            <p:nvPr/>
          </p:nvSpPr>
          <p:spPr bwMode="gray">
            <a:xfrm>
              <a:off x="2636729" y="1008063"/>
              <a:ext cx="3081446" cy="52403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6" name="Rectangle 48"/>
            <p:cNvSpPr>
              <a:spLocks noChangeArrowheads="1"/>
            </p:cNvSpPr>
            <p:nvPr/>
          </p:nvSpPr>
          <p:spPr bwMode="gray">
            <a:xfrm>
              <a:off x="5830887" y="1362075"/>
              <a:ext cx="2674938" cy="101600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7" name="Rectangle 49"/>
            <p:cNvSpPr>
              <a:spLocks noChangeArrowheads="1"/>
            </p:cNvSpPr>
            <p:nvPr/>
          </p:nvSpPr>
          <p:spPr bwMode="gray">
            <a:xfrm>
              <a:off x="5830887" y="1055688"/>
              <a:ext cx="2674938" cy="34607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4018" name="Rectangle 50"/>
            <p:cNvSpPr>
              <a:spLocks noChangeArrowheads="1"/>
            </p:cNvSpPr>
            <p:nvPr/>
          </p:nvSpPr>
          <p:spPr bwMode="gray">
            <a:xfrm>
              <a:off x="5905500" y="1122363"/>
              <a:ext cx="571500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ja-JP" sz="1400" b="1">
                  <a:solidFill>
                    <a:schemeClr val="bg1"/>
                  </a:solidFill>
                  <a:ea typeface="MS PGothic" pitchFamily="34" charset="-128"/>
                </a:rPr>
                <a:t>Impact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706687" y="817563"/>
              <a:ext cx="3011488" cy="646112"/>
              <a:chOff x="2117725" y="817563"/>
              <a:chExt cx="3600450" cy="646112"/>
            </a:xfrm>
          </p:grpSpPr>
          <p:grpSp>
            <p:nvGrpSpPr>
              <p:cNvPr id="84013" name="Group 45"/>
              <p:cNvGrpSpPr>
                <a:grpSpLocks/>
              </p:cNvGrpSpPr>
              <p:nvPr/>
            </p:nvGrpSpPr>
            <p:grpSpPr bwMode="auto">
              <a:xfrm>
                <a:off x="2122487" y="817563"/>
                <a:ext cx="3595688" cy="142875"/>
                <a:chOff x="1642" y="743"/>
                <a:chExt cx="2608" cy="98"/>
              </a:xfrm>
            </p:grpSpPr>
            <p:sp>
              <p:nvSpPr>
                <p:cNvPr id="84014" name="Rectangle 46"/>
                <p:cNvSpPr>
                  <a:spLocks noChangeArrowheads="1"/>
                </p:cNvSpPr>
                <p:nvPr>
                  <p:custDataLst>
                    <p:tags r:id="rId6"/>
                  </p:custDataLst>
                </p:nvPr>
              </p:nvSpPr>
              <p:spPr bwMode="gray">
                <a:xfrm>
                  <a:off x="1642" y="807"/>
                  <a:ext cx="2534" cy="34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15" name="AutoShape 47"/>
                <p:cNvSpPr>
                  <a:spLocks noChangeArrowheads="1"/>
                </p:cNvSpPr>
                <p:nvPr>
                  <p:custDataLst>
                    <p:tags r:id="rId7"/>
                  </p:custDataLst>
                </p:nvPr>
              </p:nvSpPr>
              <p:spPr bwMode="gray">
                <a:xfrm>
                  <a:off x="4102" y="743"/>
                  <a:ext cx="148" cy="98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ja-JP" altLang="en-US" sz="1600">
                    <a:ea typeface="MS PGothic" pitchFamily="34" charset="-128"/>
                  </a:endParaRPr>
                </a:p>
              </p:txBody>
            </p:sp>
          </p:grpSp>
          <p:sp>
            <p:nvSpPr>
              <p:cNvPr id="84019" name="Rectangle 51"/>
              <p:cNvSpPr>
                <a:spLocks noChangeArrowheads="1"/>
              </p:cNvSpPr>
              <p:nvPr/>
            </p:nvSpPr>
            <p:spPr bwMode="gray">
              <a:xfrm>
                <a:off x="2117725" y="1362075"/>
                <a:ext cx="3559175" cy="10160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020" name="Rectangle 52"/>
            <p:cNvSpPr>
              <a:spLocks noChangeArrowheads="1"/>
            </p:cNvSpPr>
            <p:nvPr/>
          </p:nvSpPr>
          <p:spPr bwMode="gray">
            <a:xfrm>
              <a:off x="2706687" y="1055688"/>
              <a:ext cx="2970214" cy="346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4021" name="Rectangle 53"/>
            <p:cNvSpPr>
              <a:spLocks noChangeArrowheads="1"/>
            </p:cNvSpPr>
            <p:nvPr/>
          </p:nvSpPr>
          <p:spPr bwMode="gray">
            <a:xfrm>
              <a:off x="2781843" y="1122362"/>
              <a:ext cx="1635126" cy="214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ja-JP" sz="1400" b="1" dirty="0">
                  <a:solidFill>
                    <a:schemeClr val="tx2"/>
                  </a:solidFill>
                  <a:ea typeface="MS PGothic" pitchFamily="34" charset="-128"/>
                </a:rPr>
                <a:t>What we did</a:t>
              </a:r>
            </a:p>
          </p:txBody>
        </p:sp>
        <p:sp>
          <p:nvSpPr>
            <p:cNvPr id="84064" name="Rectangle 96"/>
            <p:cNvSpPr>
              <a:spLocks noChangeArrowheads="1"/>
            </p:cNvSpPr>
            <p:nvPr/>
          </p:nvSpPr>
          <p:spPr bwMode="gray">
            <a:xfrm>
              <a:off x="2706687" y="1479550"/>
              <a:ext cx="2909887" cy="4351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1">
                <a:spcBef>
                  <a:spcPct val="20000"/>
                </a:spcBef>
              </a:pPr>
              <a:r>
                <a:rPr lang="en-US" altLang="ja-JP" sz="1400" b="1" dirty="0">
                  <a:ea typeface="MS PGothic" pitchFamily="34" charset="-128"/>
                </a:rPr>
                <a:t>Reset the value strategy </a:t>
              </a:r>
              <a:r>
                <a:rPr lang="en-US" altLang="ja-JP" sz="1400" dirty="0">
                  <a:ea typeface="MS PGothic" pitchFamily="34" charset="-128"/>
                </a:rPr>
                <a:t>from promo-led to </a:t>
              </a:r>
              <a:r>
                <a:rPr lang="en-US" altLang="ja-JP" sz="1400" dirty="0" err="1">
                  <a:ea typeface="MS PGothic" pitchFamily="34" charset="-128"/>
                </a:rPr>
                <a:t>KVI</a:t>
              </a:r>
              <a:r>
                <a:rPr lang="en-US" altLang="ja-JP" sz="1400" dirty="0">
                  <a:ea typeface="MS PGothic" pitchFamily="34" charset="-128"/>
                </a:rPr>
                <a:t>-led approach:</a:t>
              </a:r>
            </a:p>
            <a:p>
              <a:pPr lvl="2">
                <a:spcBef>
                  <a:spcPct val="20000"/>
                </a:spcBef>
              </a:pPr>
              <a:r>
                <a:rPr lang="en-US" altLang="ja-JP" sz="1400" dirty="0">
                  <a:ea typeface="MS PGothic" pitchFamily="34" charset="-128"/>
                </a:rPr>
                <a:t>Close the price index gap on primary items</a:t>
              </a:r>
            </a:p>
            <a:p>
              <a:pPr lvl="2">
                <a:spcBef>
                  <a:spcPct val="20000"/>
                </a:spcBef>
              </a:pPr>
              <a:r>
                <a:rPr lang="en-US" altLang="ja-JP" sz="1400" dirty="0">
                  <a:ea typeface="MS PGothic" pitchFamily="34" charset="-128"/>
                </a:rPr>
                <a:t>Reduce frequency of promotions and eliminate ineffective ones</a:t>
              </a:r>
            </a:p>
            <a:p>
              <a:pPr lvl="2">
                <a:spcBef>
                  <a:spcPct val="20000"/>
                </a:spcBef>
              </a:pPr>
              <a:r>
                <a:rPr lang="en-US" altLang="ja-JP" sz="1400" dirty="0">
                  <a:ea typeface="MS PGothic" pitchFamily="34" charset="-128"/>
                </a:rPr>
                <a:t>Reset role of own brand</a:t>
              </a:r>
            </a:p>
            <a:p>
              <a:pPr lvl="1">
                <a:spcBef>
                  <a:spcPct val="20000"/>
                </a:spcBef>
              </a:pPr>
              <a:r>
                <a:rPr lang="en-US" altLang="ja-JP" sz="1400" dirty="0">
                  <a:ea typeface="MS PGothic" pitchFamily="34" charset="-128"/>
                </a:rPr>
                <a:t>Worked category by category through </a:t>
              </a:r>
              <a:r>
                <a:rPr lang="en-US" altLang="ja-JP" sz="1400" b="1" dirty="0">
                  <a:ea typeface="MS PGothic" pitchFamily="34" charset="-128"/>
                </a:rPr>
                <a:t>80% of sales in 10 weeks</a:t>
              </a:r>
            </a:p>
            <a:p>
              <a:pPr lvl="2">
                <a:spcBef>
                  <a:spcPct val="20000"/>
                </a:spcBef>
              </a:pPr>
              <a:r>
                <a:rPr lang="en-US" altLang="ja-JP" sz="1400" dirty="0">
                  <a:ea typeface="MS PGothic" pitchFamily="34" charset="-128"/>
                </a:rPr>
                <a:t>Ran price </a:t>
              </a:r>
              <a:r>
                <a:rPr lang="en-US" altLang="ja-JP" sz="1400" dirty="0" err="1">
                  <a:ea typeface="MS PGothic" pitchFamily="34" charset="-128"/>
                </a:rPr>
                <a:t>bootcamps</a:t>
              </a:r>
              <a:r>
                <a:rPr lang="en-US" altLang="ja-JP" sz="1400" dirty="0">
                  <a:ea typeface="MS PGothic" pitchFamily="34" charset="-128"/>
                </a:rPr>
                <a:t> with category managers to help them develop a plan to reset value in their respective categories</a:t>
              </a:r>
            </a:p>
            <a:p>
              <a:pPr lvl="2">
                <a:spcBef>
                  <a:spcPct val="20000"/>
                </a:spcBef>
              </a:pPr>
              <a:r>
                <a:rPr lang="en-US" altLang="ja-JP" sz="1400" dirty="0">
                  <a:ea typeface="MS PGothic" pitchFamily="34" charset="-128"/>
                </a:rPr>
                <a:t>Aggregated category plans into a masterplan via a “Control Tower”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6999" y="817563"/>
            <a:ext cx="2596641" cy="5430837"/>
            <a:chOff x="126999" y="817563"/>
            <a:chExt cx="2419349" cy="5430837"/>
          </a:xfrm>
        </p:grpSpPr>
        <p:grpSp>
          <p:nvGrpSpPr>
            <p:cNvPr id="84022" name="Group 54"/>
            <p:cNvGrpSpPr>
              <a:grpSpLocks/>
            </p:cNvGrpSpPr>
            <p:nvPr/>
          </p:nvGrpSpPr>
          <p:grpSpPr bwMode="auto">
            <a:xfrm>
              <a:off x="127000" y="817563"/>
              <a:ext cx="2419348" cy="155575"/>
              <a:chOff x="360" y="743"/>
              <a:chExt cx="1228" cy="98"/>
            </a:xfrm>
          </p:grpSpPr>
          <p:sp>
            <p:nvSpPr>
              <p:cNvPr id="84023" name="Rectangle 55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gray">
              <a:xfrm>
                <a:off x="360" y="807"/>
                <a:ext cx="1130" cy="3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24" name="AutoShape 56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gray">
              <a:xfrm>
                <a:off x="1440" y="743"/>
                <a:ext cx="148" cy="98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ja-JP" altLang="en-US" sz="1600">
                  <a:ea typeface="MS PGothic" pitchFamily="34" charset="-128"/>
                </a:endParaRPr>
              </a:p>
            </p:txBody>
          </p:sp>
        </p:grpSp>
        <p:sp>
          <p:nvSpPr>
            <p:cNvPr id="84025" name="Rectangle 57"/>
            <p:cNvSpPr>
              <a:spLocks noChangeArrowheads="1"/>
            </p:cNvSpPr>
            <p:nvPr/>
          </p:nvSpPr>
          <p:spPr bwMode="gray">
            <a:xfrm>
              <a:off x="127000" y="5889625"/>
              <a:ext cx="1874838" cy="87313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6" name="Rectangle 58"/>
            <p:cNvSpPr>
              <a:spLocks noChangeArrowheads="1"/>
            </p:cNvSpPr>
            <p:nvPr/>
          </p:nvSpPr>
          <p:spPr bwMode="gray">
            <a:xfrm>
              <a:off x="126999" y="1008063"/>
              <a:ext cx="2419349" cy="52403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8" name="Rectangle 60"/>
            <p:cNvSpPr>
              <a:spLocks noChangeArrowheads="1"/>
            </p:cNvSpPr>
            <p:nvPr/>
          </p:nvSpPr>
          <p:spPr bwMode="gray">
            <a:xfrm>
              <a:off x="203200" y="1362074"/>
              <a:ext cx="2331928" cy="117475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9" name="Rectangle 61"/>
            <p:cNvSpPr>
              <a:spLocks noChangeArrowheads="1"/>
            </p:cNvSpPr>
            <p:nvPr/>
          </p:nvSpPr>
          <p:spPr bwMode="gray">
            <a:xfrm>
              <a:off x="203200" y="1055688"/>
              <a:ext cx="2343148" cy="346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4030" name="Rectangle 62"/>
            <p:cNvSpPr>
              <a:spLocks noChangeArrowheads="1"/>
            </p:cNvSpPr>
            <p:nvPr/>
          </p:nvSpPr>
          <p:spPr bwMode="gray">
            <a:xfrm>
              <a:off x="277812" y="1122363"/>
              <a:ext cx="757238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ja-JP" sz="1400" b="1">
                  <a:solidFill>
                    <a:schemeClr val="tx2"/>
                  </a:solidFill>
                  <a:ea typeface="MS PGothic" pitchFamily="34" charset="-128"/>
                </a:rPr>
                <a:t>Situation</a:t>
              </a:r>
            </a:p>
          </p:txBody>
        </p:sp>
        <p:sp>
          <p:nvSpPr>
            <p:cNvPr id="84062" name="Rectangle 94"/>
            <p:cNvSpPr>
              <a:spLocks noChangeArrowheads="1"/>
            </p:cNvSpPr>
            <p:nvPr/>
          </p:nvSpPr>
          <p:spPr bwMode="gray">
            <a:xfrm>
              <a:off x="203199" y="1479550"/>
              <a:ext cx="2273191" cy="2456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1">
                <a:spcBef>
                  <a:spcPct val="20000"/>
                </a:spcBef>
              </a:pPr>
              <a:r>
                <a:rPr lang="en-US" altLang="ja-JP" sz="1400" b="1" dirty="0">
                  <a:solidFill>
                    <a:schemeClr val="tx2"/>
                  </a:solidFill>
                  <a:ea typeface="MS PGothic" pitchFamily="34" charset="-128"/>
                </a:rPr>
                <a:t>Largest supermarket chain </a:t>
              </a:r>
              <a:r>
                <a:rPr lang="en-US" altLang="ja-JP" sz="1400" dirty="0">
                  <a:solidFill>
                    <a:schemeClr val="tx2"/>
                  </a:solidFill>
                  <a:ea typeface="MS PGothic" pitchFamily="34" charset="-128"/>
                </a:rPr>
                <a:t>in Asia-Pacific - ~US $4bn in sales, 180 stores</a:t>
              </a:r>
              <a:endParaRPr lang="en-US" altLang="ja-JP" sz="1400" dirty="0">
                <a:ea typeface="MS PGothic" pitchFamily="34" charset="-128"/>
              </a:endParaRPr>
            </a:p>
            <a:p>
              <a:pPr lvl="1">
                <a:spcBef>
                  <a:spcPct val="20000"/>
                </a:spcBef>
              </a:pPr>
              <a:r>
                <a:rPr lang="en-US" altLang="ja-JP" sz="1400" b="1" dirty="0">
                  <a:solidFill>
                    <a:schemeClr val="tx2"/>
                  </a:solidFill>
                  <a:ea typeface="MS PGothic" pitchFamily="34" charset="-128"/>
                </a:rPr>
                <a:t>Flattening top line sales </a:t>
              </a:r>
              <a:r>
                <a:rPr lang="en-US" altLang="ja-JP" sz="1400" dirty="0">
                  <a:ea typeface="MS PGothic" pitchFamily="34" charset="-128"/>
                </a:rPr>
                <a:t>and leakage of big baskets to discount competitor</a:t>
              </a:r>
            </a:p>
            <a:p>
              <a:pPr lvl="1">
                <a:spcBef>
                  <a:spcPct val="20000"/>
                </a:spcBef>
              </a:pPr>
              <a:r>
                <a:rPr lang="en-US" altLang="ja-JP" sz="1400" b="1" dirty="0">
                  <a:ea typeface="MS PGothic" pitchFamily="34" charset="-128"/>
                </a:rPr>
                <a:t>Overreliance on promotions </a:t>
              </a:r>
              <a:r>
                <a:rPr lang="en-US" altLang="ja-JP" sz="1400" dirty="0">
                  <a:ea typeface="MS PGothic" pitchFamily="34" charset="-128"/>
                </a:rPr>
                <a:t>to drive sales – 70% of items sold on promo, but customers’ value perception deteriorating</a:t>
              </a:r>
              <a:endParaRPr lang="en-US" altLang="ja-JP" sz="1400" b="1" dirty="0">
                <a:ea typeface="MS PGothic" pitchFamily="34" charset="-128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71" b="28239"/>
            <a:stretch/>
          </p:blipFill>
          <p:spPr>
            <a:xfrm>
              <a:off x="402769" y="4366494"/>
              <a:ext cx="1867808" cy="1785874"/>
            </a:xfrm>
            <a:prstGeom prst="rect">
              <a:avLst/>
            </a:prstGeom>
          </p:spPr>
        </p:pic>
      </p:grpSp>
      <p:sp>
        <p:nvSpPr>
          <p:cNvPr id="32" name="Rectangle 13">
            <a:extLst>
              <a:ext uri="{FF2B5EF4-FFF2-40B4-BE49-F238E27FC236}">
                <a16:creationId xmlns:a16="http://schemas.microsoft.com/office/drawing/2014/main" id="{6C0704DA-AD9B-5242-999A-4B144830560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4414200" cy="145664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Retail/Apparel and Hospitality (CONSUMER)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E6427F6C-555F-184B-B8CD-7A5CA88B68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9363" y="0"/>
            <a:ext cx="667512" cy="145664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RET054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69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True"/>
  <p:tag name="PREVIOUSNAME" val="C:\Users\Anuradha Sarin\Documents\16 Case Codification process\M&amp;S Cases\ASIA_MICHELLE CHUA CASES\2016 CASES\Woolsworth_Pricing and Promotions\2016 M&amp;S Case Study_Pricing and Promotions_Manuela Nicolae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413</TotalTime>
  <Words>191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AW2014</vt:lpstr>
      <vt:lpstr>Blank</vt:lpstr>
      <vt:lpstr>Firm Format - English (US)</vt:lpstr>
      <vt:lpstr>think-cell Slide</vt:lpstr>
      <vt:lpstr>Changing prices for 80% of a supermarket chain’s range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48</cp:revision>
  <cp:lastPrinted>2008-09-19T11:06:26Z</cp:lastPrinted>
  <dcterms:created xsi:type="dcterms:W3CDTF">2014-02-06T06:04:59Z</dcterms:created>
  <dcterms:modified xsi:type="dcterms:W3CDTF">2019-03-27T03:38:17Z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