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268" r:id="rId3"/>
  </p:sldIdLst>
  <p:sldSz cx="8961438" cy="6721475"/>
  <p:notesSz cx="6743700" cy="9906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8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3.emf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.emf"/><Relationship Id="rId2" Type="http://schemas.openxmlformats.org/officeDocument/2006/relationships/tags" Target="../tags/tag18.xml"/><Relationship Id="rId16" Type="http://schemas.openxmlformats.org/officeDocument/2006/relationships/image" Target="../media/image5.jpg"/><Relationship Id="rId1" Type="http://schemas.openxmlformats.org/officeDocument/2006/relationships/vmlDrawing" Target="../drawings/vmlDrawing3.v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image" Target="../media/image4.emf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8/27/2018 11:49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169537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11:49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41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heme" Target="../theme/theme2.xml"/><Relationship Id="rId7" Type="http://schemas.openxmlformats.org/officeDocument/2006/relationships/tags" Target="../tags/tag17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725402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8/27/2018 11:49 AM Central European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266353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11:49 AM Central European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98170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8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7.jpeg"/><Relationship Id="rId17" Type="http://schemas.openxmlformats.org/officeDocument/2006/relationships/image" Target="../media/image12.png"/><Relationship Id="rId2" Type="http://schemas.openxmlformats.org/officeDocument/2006/relationships/tags" Target="../tags/tag29.xml"/><Relationship Id="rId16" Type="http://schemas.openxmlformats.org/officeDocument/2006/relationships/image" Target="../media/image11.jpeg"/><Relationship Id="rId1" Type="http://schemas.openxmlformats.org/officeDocument/2006/relationships/vmlDrawing" Target="../drawings/vmlDrawing4.vml"/><Relationship Id="rId6" Type="http://schemas.openxmlformats.org/officeDocument/2006/relationships/tags" Target="../tags/tag33.xml"/><Relationship Id="rId11" Type="http://schemas.openxmlformats.org/officeDocument/2006/relationships/image" Target="../media/image6.emf"/><Relationship Id="rId5" Type="http://schemas.openxmlformats.org/officeDocument/2006/relationships/tags" Target="../tags/tag32.xml"/><Relationship Id="rId15" Type="http://schemas.openxmlformats.org/officeDocument/2006/relationships/image" Target="../media/image10.jpeg"/><Relationship Id="rId10" Type="http://schemas.openxmlformats.org/officeDocument/2006/relationships/oleObject" Target="../embeddings/oleObject4.bin"/><Relationship Id="rId4" Type="http://schemas.openxmlformats.org/officeDocument/2006/relationships/tags" Target="../tags/tag31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20372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ja-JP" altLang="en-US" sz="1400" b="1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ja-JP" b="0" dirty="0">
                <a:solidFill>
                  <a:schemeClr val="accent4"/>
                </a:solidFill>
                <a:ea typeface="MS PGothic" pitchFamily="34" charset="-128"/>
              </a:rPr>
              <a:t>Largest retailer in Asia – successfully redirected them to focus on right metrics and led them to develop more customer centric business model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>
              <a:solidFill>
                <a:srgbClr val="000000"/>
              </a:solidFill>
            </a:endParaRPr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8698"/>
            <a:ext cx="538609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300" b="1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8698"/>
            <a:ext cx="209073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300" b="1" dirty="0">
                <a:solidFill>
                  <a:srgbClr val="000000"/>
                </a:solidFill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8698"/>
            <a:ext cx="71654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300" b="1">
                <a:solidFill>
                  <a:srgbClr val="000000"/>
                </a:solidFill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65902"/>
            <a:ext cx="1722438" cy="448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rgbClr val="002960"/>
                </a:solidFill>
              </a:rPr>
              <a:t>Largest retailer </a:t>
            </a:r>
            <a:r>
              <a:rPr lang="en-US" altLang="ja-JP" sz="1300" b="1">
                <a:solidFill>
                  <a:srgbClr val="002960"/>
                </a:solidFill>
              </a:rPr>
              <a:t>in Asia </a:t>
            </a:r>
            <a:r>
              <a:rPr lang="en-US" altLang="ja-JP" sz="1300" dirty="0">
                <a:solidFill>
                  <a:srgbClr val="000000"/>
                </a:solidFill>
              </a:rPr>
              <a:t>with over $70 Billion in sales across multiple formats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rgbClr val="002960"/>
                </a:solidFill>
              </a:rPr>
              <a:t>In need of transforming their online grocery business, </a:t>
            </a:r>
            <a:r>
              <a:rPr lang="en-US" altLang="ja-JP" sz="1300" dirty="0">
                <a:solidFill>
                  <a:srgbClr val="000000"/>
                </a:solidFill>
              </a:rPr>
              <a:t>the core of their digitization strategy, both in terms of </a:t>
            </a:r>
            <a:r>
              <a:rPr lang="en-US" altLang="ja-JP" sz="1300" b="1" dirty="0">
                <a:solidFill>
                  <a:srgbClr val="002960"/>
                </a:solidFill>
              </a:rPr>
              <a:t>topline and bottom line </a:t>
            </a:r>
            <a:r>
              <a:rPr lang="en-US" altLang="ja-JP" sz="1300" dirty="0">
                <a:solidFill>
                  <a:srgbClr val="000000"/>
                </a:solidFill>
              </a:rPr>
              <a:t>(doubling their sales within a year while making profit)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rgbClr val="002960"/>
                </a:solidFill>
              </a:rPr>
              <a:t>Lack of knowledge/ skills </a:t>
            </a:r>
            <a:r>
              <a:rPr lang="en-US" altLang="ja-JP" sz="1300" dirty="0">
                <a:solidFill>
                  <a:srgbClr val="000000"/>
                </a:solidFill>
              </a:rPr>
              <a:t>+ </a:t>
            </a:r>
            <a:r>
              <a:rPr lang="en-US" altLang="ja-JP" sz="1300" b="1" dirty="0">
                <a:solidFill>
                  <a:srgbClr val="002960"/>
                </a:solidFill>
              </a:rPr>
              <a:t>analytic resources </a:t>
            </a:r>
            <a:r>
              <a:rPr lang="en-US" altLang="ja-JP" sz="1300" dirty="0">
                <a:solidFill>
                  <a:srgbClr val="000000"/>
                </a:solidFill>
              </a:rPr>
              <a:t>to speedily implement changes in the world of digital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220160" y="1465902"/>
            <a:ext cx="3400342" cy="29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Conducted consumer surveys to</a:t>
            </a:r>
            <a:r>
              <a:rPr lang="en-US" altLang="ja-JP" sz="1300" b="1" dirty="0">
                <a:solidFill>
                  <a:srgbClr val="002960"/>
                </a:solidFill>
              </a:rPr>
              <a:t> define key customer value proposition</a:t>
            </a:r>
            <a:r>
              <a:rPr lang="en-US" altLang="ja-JP" sz="1300" dirty="0">
                <a:solidFill>
                  <a:srgbClr val="000000"/>
                </a:solidFill>
              </a:rPr>
              <a:t> for their future growth model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Adopted </a:t>
            </a:r>
            <a:r>
              <a:rPr lang="en-US" altLang="ja-JP" sz="1300" b="1" dirty="0">
                <a:solidFill>
                  <a:srgbClr val="002960"/>
                </a:solidFill>
              </a:rPr>
              <a:t>‘Max diff’</a:t>
            </a:r>
            <a:br>
              <a:rPr lang="en-US" altLang="ja-JP" sz="1300" b="1" dirty="0">
                <a:solidFill>
                  <a:srgbClr val="002960"/>
                </a:solidFill>
              </a:rPr>
            </a:br>
            <a:r>
              <a:rPr lang="en-US" altLang="ja-JP" sz="1300" b="1" dirty="0">
                <a:solidFill>
                  <a:srgbClr val="002960"/>
                </a:solidFill>
              </a:rPr>
              <a:t>approach</a:t>
            </a:r>
            <a:r>
              <a:rPr lang="en-US" altLang="ja-JP" sz="1300" dirty="0">
                <a:solidFill>
                  <a:srgbClr val="000000"/>
                </a:solidFill>
              </a:rPr>
              <a:t> to define</a:t>
            </a:r>
            <a:br>
              <a:rPr lang="en-US" altLang="ja-JP" sz="1300" dirty="0">
                <a:solidFill>
                  <a:srgbClr val="000000"/>
                </a:solidFill>
              </a:rPr>
            </a:br>
            <a:r>
              <a:rPr lang="en-US" altLang="ja-JP" sz="1300" dirty="0" err="1">
                <a:solidFill>
                  <a:srgbClr val="000000"/>
                </a:solidFill>
              </a:rPr>
              <a:t>KBF</a:t>
            </a:r>
            <a:r>
              <a:rPr lang="en-US" altLang="ja-JP" sz="1300" dirty="0">
                <a:solidFill>
                  <a:srgbClr val="000000"/>
                </a:solidFill>
              </a:rPr>
              <a:t> of our target</a:t>
            </a:r>
            <a:br>
              <a:rPr lang="en-US" altLang="ja-JP" sz="1300" dirty="0">
                <a:solidFill>
                  <a:srgbClr val="000000"/>
                </a:solidFill>
              </a:rPr>
            </a:br>
            <a:r>
              <a:rPr lang="en-US" altLang="ja-JP" sz="1300" dirty="0">
                <a:solidFill>
                  <a:srgbClr val="000000"/>
                </a:solidFill>
              </a:rPr>
              <a:t>segments</a:t>
            </a:r>
            <a:br>
              <a:rPr lang="en-US" altLang="ja-JP" sz="1300" dirty="0">
                <a:solidFill>
                  <a:srgbClr val="000000"/>
                </a:solidFill>
              </a:rPr>
            </a:br>
            <a:endParaRPr lang="en-US" altLang="ja-JP" sz="1300" dirty="0">
              <a:solidFill>
                <a:srgbClr val="000000"/>
              </a:solidFill>
            </a:endParaRP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Conducted </a:t>
            </a:r>
            <a:r>
              <a:rPr lang="en-US" altLang="ja-JP" sz="1300" b="1" dirty="0">
                <a:solidFill>
                  <a:srgbClr val="002960"/>
                </a:solidFill>
              </a:rPr>
              <a:t>‘concept testing’</a:t>
            </a:r>
            <a:r>
              <a:rPr lang="en-US" altLang="ja-JP" sz="1300" dirty="0">
                <a:solidFill>
                  <a:srgbClr val="000000"/>
                </a:solidFill>
              </a:rPr>
              <a:t> to develop new service model which can be implemented in the short-term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Now running </a:t>
            </a:r>
            <a:r>
              <a:rPr lang="en-US" altLang="ja-JP" sz="1300" b="1" dirty="0">
                <a:solidFill>
                  <a:srgbClr val="002960"/>
                </a:solidFill>
              </a:rPr>
              <a:t>2-week ‘Digital Sprint’ </a:t>
            </a:r>
            <a:r>
              <a:rPr lang="en-US" altLang="ja-JP" sz="1300" dirty="0">
                <a:solidFill>
                  <a:srgbClr val="000000"/>
                </a:solidFill>
              </a:rPr>
              <a:t>initiative to deep-dive into customer purchase history to define key actions</a:t>
            </a: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4527776"/>
            <a:ext cx="209073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300" b="1">
                <a:solidFill>
                  <a:srgbClr val="000000"/>
                </a:solidFill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4746866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00">
              <a:solidFill>
                <a:srgbClr val="000000"/>
              </a:solidFill>
            </a:endParaRPr>
          </a:p>
        </p:txBody>
      </p:sp>
      <p:pic>
        <p:nvPicPr>
          <p:cNvPr id="33" name="Picture 108" descr="medium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80" y="4790186"/>
            <a:ext cx="518103" cy="69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111"/>
          <p:cNvSpPr>
            <a:spLocks noChangeArrowheads="1"/>
          </p:cNvSpPr>
          <p:nvPr/>
        </p:nvSpPr>
        <p:spPr bwMode="gray">
          <a:xfrm>
            <a:off x="2909888" y="4802856"/>
            <a:ext cx="979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Paul </a:t>
            </a:r>
            <a:r>
              <a:rPr lang="en-US" altLang="ja-JP" sz="1300" dirty="0" err="1">
                <a:solidFill>
                  <a:srgbClr val="000000"/>
                </a:solidFill>
              </a:rPr>
              <a:t>McInerney</a:t>
            </a:r>
            <a:endParaRPr lang="en-US" altLang="ja-JP" sz="1300" dirty="0">
              <a:solidFill>
                <a:srgbClr val="000000"/>
              </a:solidFill>
            </a:endParaRPr>
          </a:p>
        </p:txBody>
      </p:sp>
      <p:sp>
        <p:nvSpPr>
          <p:cNvPr id="41" name="Rectangle 93"/>
          <p:cNvSpPr>
            <a:spLocks noChangeArrowheads="1"/>
          </p:cNvSpPr>
          <p:nvPr/>
        </p:nvSpPr>
        <p:spPr bwMode="gray">
          <a:xfrm>
            <a:off x="5831173" y="1465902"/>
            <a:ext cx="2783551" cy="286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rgbClr val="002960"/>
                </a:solidFill>
              </a:rPr>
              <a:t>HUGE impact created which made client immediately shift focus and resources  in less than 5 weeks</a:t>
            </a:r>
          </a:p>
          <a:p>
            <a:pPr>
              <a:spcBef>
                <a:spcPct val="1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Clients were shocked to realize that one of the key attributes they have been keen on improving was </a:t>
            </a:r>
            <a:r>
              <a:rPr lang="en-US" altLang="ja-JP" sz="1300" b="1" dirty="0">
                <a:solidFill>
                  <a:srgbClr val="002960"/>
                </a:solidFill>
              </a:rPr>
              <a:t>NOT</a:t>
            </a:r>
            <a:r>
              <a:rPr lang="en-US" altLang="ja-JP" sz="1300" dirty="0">
                <a:solidFill>
                  <a:srgbClr val="000000"/>
                </a:solidFill>
              </a:rPr>
              <a:t> customers’ primary concern…</a:t>
            </a:r>
          </a:p>
          <a:p>
            <a:pPr lvl="1">
              <a:spcBef>
                <a:spcPct val="10000"/>
              </a:spcBef>
              <a:buClr>
                <a:srgbClr val="000000"/>
              </a:buClr>
            </a:pPr>
            <a:r>
              <a:rPr lang="en-US" altLang="ja-JP" sz="1300" b="1" dirty="0">
                <a:solidFill>
                  <a:srgbClr val="002960"/>
                </a:solidFill>
              </a:rPr>
              <a:t>New service/operating model</a:t>
            </a:r>
            <a:r>
              <a:rPr lang="en-US" altLang="ja-JP" sz="1300" dirty="0">
                <a:solidFill>
                  <a:srgbClr val="000000"/>
                </a:solidFill>
              </a:rPr>
              <a:t> developed accordingly and now being tested at site</a:t>
            </a:r>
          </a:p>
          <a:p>
            <a:pPr lvl="1">
              <a:spcBef>
                <a:spcPct val="10000"/>
              </a:spcBef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First cut ‘digital sprint’ analyses highlighted their key issues, and redirected them towards more </a:t>
            </a:r>
            <a:r>
              <a:rPr lang="en-US" altLang="ja-JP" sz="1300" b="1" dirty="0">
                <a:solidFill>
                  <a:srgbClr val="002960"/>
                </a:solidFill>
              </a:rPr>
              <a:t>customer centric </a:t>
            </a:r>
            <a:r>
              <a:rPr lang="en-US" altLang="ja-JP" sz="1300" dirty="0">
                <a:solidFill>
                  <a:srgbClr val="000000"/>
                </a:solidFill>
              </a:rPr>
              <a:t>mindset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02069" y="1915543"/>
            <a:ext cx="1503044" cy="1149137"/>
            <a:chOff x="2286883" y="2452482"/>
            <a:chExt cx="1800675" cy="1396297"/>
          </a:xfrm>
        </p:grpSpPr>
        <p:sp>
          <p:nvSpPr>
            <p:cNvPr id="45" name="Rectangle 44"/>
            <p:cNvSpPr/>
            <p:nvPr/>
          </p:nvSpPr>
          <p:spPr>
            <a:xfrm>
              <a:off x="2338640" y="2452482"/>
              <a:ext cx="1748918" cy="115185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700" b="1" dirty="0">
                <a:solidFill>
                  <a:srgbClr val="7D9AAA"/>
                </a:solidFill>
                <a:cs typeface="Arial" pitchFamily="34" charset="0"/>
              </a:endParaRPr>
            </a:p>
            <a:p>
              <a:endParaRPr lang="de-DE" sz="700" b="1" dirty="0">
                <a:solidFill>
                  <a:srgbClr val="7D9AAA"/>
                </a:solidFill>
                <a:cs typeface="Arial" pitchFamily="34" charset="0"/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12762" y="2574705"/>
              <a:ext cx="1748918" cy="115185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700" b="1" dirty="0">
                <a:solidFill>
                  <a:srgbClr val="7D9AAA"/>
                </a:solidFill>
                <a:cs typeface="Arial" pitchFamily="34" charset="0"/>
              </a:endParaRPr>
            </a:p>
            <a:p>
              <a:endParaRPr lang="de-DE" sz="700" b="1" dirty="0">
                <a:solidFill>
                  <a:srgbClr val="7D9AAA"/>
                </a:solidFill>
                <a:cs typeface="Arial" pitchFamily="34" charset="0"/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86883" y="2696929"/>
              <a:ext cx="1748918" cy="115185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700" b="1" dirty="0">
                <a:solidFill>
                  <a:srgbClr val="7D9AAA"/>
                </a:solidFill>
                <a:cs typeface="Arial" pitchFamily="34" charset="0"/>
              </a:endParaRPr>
            </a:p>
            <a:p>
              <a:endParaRPr lang="de-DE" sz="700" b="1" dirty="0">
                <a:solidFill>
                  <a:srgbClr val="7D9AAA"/>
                </a:solidFill>
                <a:cs typeface="Arial" pitchFamily="34" charset="0"/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  <a:p>
              <a:endParaRPr lang="de-DE" sz="700" b="1" dirty="0">
                <a:solidFill>
                  <a:srgbClr val="7D9AAA"/>
                </a:solidFill>
              </a:endParaRPr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5" t="30893" r="24200" b="47678"/>
            <a:stretch/>
          </p:blipFill>
          <p:spPr bwMode="auto">
            <a:xfrm>
              <a:off x="2319453" y="3166718"/>
              <a:ext cx="1683554" cy="620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Rectangle 50"/>
            <p:cNvSpPr txBox="1"/>
            <p:nvPr/>
          </p:nvSpPr>
          <p:spPr>
            <a:xfrm>
              <a:off x="2317135" y="2765576"/>
              <a:ext cx="1679777" cy="384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72000" tIns="36000" rIns="72000" bIns="3600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kumimoji="1" baseline="0">
                  <a:latin typeface="+mn-lt"/>
                </a:defRPr>
              </a:lvl1pPr>
              <a:lvl2pPr marL="193675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kumimoji="1" baseline="0">
                  <a:latin typeface="+mn-lt"/>
                </a:defRPr>
              </a:lvl2pPr>
              <a:lvl3pPr marL="457200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</a:defRPr>
              </a:lvl3pPr>
              <a:lvl4pPr marL="61436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kumimoji="1" baseline="0">
                  <a:latin typeface="+mn-lt"/>
                </a:defRPr>
              </a:lvl4pPr>
              <a:lvl5pPr marL="749808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</a:defRPr>
              </a:lvl9pPr>
            </a:lstStyle>
            <a:p>
              <a:pPr>
                <a:buClr>
                  <a:srgbClr val="000000"/>
                </a:buClr>
              </a:pPr>
              <a:r>
                <a:rPr lang="en-US" altLang="ja-JP" sz="600" dirty="0">
                  <a:solidFill>
                    <a:srgbClr val="000000"/>
                  </a:solidFill>
                </a:rPr>
                <a:t>Q1. Which one is the most important and least important attribute in selecting online grocery business?</a:t>
              </a:r>
            </a:p>
          </p:txBody>
        </p:sp>
      </p:grpSp>
      <p:pic>
        <p:nvPicPr>
          <p:cNvPr id="19484" name="Picture 28" descr="http://webassets.intranet.mckinsey.com/person/520000015155/images/medium.jpg?1433093256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281" y="4790186"/>
            <a:ext cx="518103" cy="69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111"/>
          <p:cNvSpPr>
            <a:spLocks noChangeArrowheads="1"/>
          </p:cNvSpPr>
          <p:nvPr/>
        </p:nvSpPr>
        <p:spPr bwMode="gray">
          <a:xfrm>
            <a:off x="4507567" y="4805574"/>
            <a:ext cx="979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Naomi </a:t>
            </a:r>
            <a:r>
              <a:rPr lang="en-US" altLang="ja-JP" sz="1300" dirty="0" err="1">
                <a:solidFill>
                  <a:srgbClr val="000000"/>
                </a:solidFill>
              </a:rPr>
              <a:t>Yamakawa</a:t>
            </a:r>
            <a:endParaRPr lang="en-US" altLang="ja-JP" sz="1300" dirty="0">
              <a:solidFill>
                <a:srgbClr val="000000"/>
              </a:solidFill>
            </a:endParaRPr>
          </a:p>
        </p:txBody>
      </p:sp>
      <p:sp>
        <p:nvSpPr>
          <p:cNvPr id="51" name="Rectangle 106"/>
          <p:cNvSpPr>
            <a:spLocks noChangeArrowheads="1"/>
          </p:cNvSpPr>
          <p:nvPr/>
        </p:nvSpPr>
        <p:spPr bwMode="gray">
          <a:xfrm>
            <a:off x="2909888" y="5544991"/>
            <a:ext cx="8620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300" dirty="0" err="1">
                <a:solidFill>
                  <a:srgbClr val="000000"/>
                </a:solidFill>
              </a:rPr>
              <a:t>Tomoharu</a:t>
            </a:r>
            <a:r>
              <a:rPr lang="en-US" altLang="ja-JP" sz="1300" dirty="0">
                <a:solidFill>
                  <a:srgbClr val="000000"/>
                </a:solidFill>
              </a:rPr>
              <a:t> Hirayama</a:t>
            </a:r>
          </a:p>
        </p:txBody>
      </p:sp>
      <p:pic>
        <p:nvPicPr>
          <p:cNvPr id="52" name="Picture 6" descr="http://cs.intranet.mckinsey.com/objectaccess/object/km/person/85000342207?view=photo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80" y="5529603"/>
            <a:ext cx="518103" cy="69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7" name="Picture 31" descr="http://webassets.intranet.mckinsey.com/person/10053890750/images/medium.jpg?1433093336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281" y="5529603"/>
            <a:ext cx="518103" cy="69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111"/>
          <p:cNvSpPr>
            <a:spLocks noChangeArrowheads="1"/>
          </p:cNvSpPr>
          <p:nvPr/>
        </p:nvSpPr>
        <p:spPr bwMode="gray">
          <a:xfrm>
            <a:off x="4507567" y="5645019"/>
            <a:ext cx="97948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300" dirty="0">
                <a:solidFill>
                  <a:srgbClr val="000000"/>
                </a:solidFill>
              </a:rPr>
              <a:t>Tiffany Kwok</a:t>
            </a:r>
          </a:p>
        </p:txBody>
      </p:sp>
      <p:pic>
        <p:nvPicPr>
          <p:cNvPr id="54" name="Picture 80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6"/>
          <a:stretch/>
        </p:blipFill>
        <p:spPr bwMode="auto">
          <a:xfrm>
            <a:off x="5974705" y="4372347"/>
            <a:ext cx="2520000" cy="18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Rectangle 13">
            <a:extLst>
              <a:ext uri="{FF2B5EF4-FFF2-40B4-BE49-F238E27FC236}">
                <a16:creationId xmlns:a16="http://schemas.microsoft.com/office/drawing/2014/main" id="{CD4084D9-81F0-5F46-864A-6D79A83E5C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RET056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5" name="Rectangle 13">
            <a:extLst>
              <a:ext uri="{FF2B5EF4-FFF2-40B4-BE49-F238E27FC236}">
                <a16:creationId xmlns:a16="http://schemas.microsoft.com/office/drawing/2014/main" id="{77FA8D0F-E15F-744B-956D-B7B799B1FD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Retail/Apparel and Hospitality (CONSUMER)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09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Anuradha Sarin\Documents\16 Case Codification process\M&amp;S Cases\ASIA_MICHELLE CHUA CASES\2015 CASES\Aeon_Digital Marketing_Digital Sprint\2015 M&amp;S Case Study_Digital M&amp;S_Masanori Kawana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340</TotalTime>
  <Words>228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English (US)</vt:lpstr>
      <vt:lpstr>10_AW2014</vt:lpstr>
      <vt:lpstr>think-cell Slide</vt:lpstr>
      <vt:lpstr>Largest retailer in Asia – successfully redirected them to focus on right metrics and led them to develop more customer centric business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Largest retailer in Japan – successfully redirected them to focus on right metrics and led them to develop more customer centric business model</dc:title>
  <dc:creator>Michelle Chua</dc:creator>
  <cp:lastModifiedBy>Petra Vincent</cp:lastModifiedBy>
  <cp:revision>5</cp:revision>
  <cp:lastPrinted>2008-09-19T11:06:26Z</cp:lastPrinted>
  <dcterms:created xsi:type="dcterms:W3CDTF">2015-06-24T02:16:27Z</dcterms:created>
  <dcterms:modified xsi:type="dcterms:W3CDTF">2019-03-27T03:30:19Z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