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9" r:id="rId3"/>
  </p:sldMasterIdLst>
  <p:sldIdLst>
    <p:sldId id="1922" r:id="rId4"/>
  </p:sldIdLst>
  <p:sldSz cx="11949113" cy="6721475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8" autoAdjust="0"/>
    <p:restoredTop sz="94652"/>
  </p:normalViewPr>
  <p:slideViewPr>
    <p:cSldViewPr snapToGrid="0">
      <p:cViewPr varScale="1">
        <p:scale>
          <a:sx n="126" d="100"/>
          <a:sy n="126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4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7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7.vml"/><Relationship Id="rId2" Type="http://schemas.openxmlformats.org/officeDocument/2006/relationships/tags" Target="../tags/tag7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075585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1/25/2019 3:26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22/11/2018 16:30 GMT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1BA873F-A401-4E26-9289-BAC8FF449CB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2987216" y="-1499"/>
            <a:ext cx="8961897" cy="67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844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75247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269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60FA1-4799-4557-8B15-79E231CA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3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361088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="" xmlns:a16="http://schemas.microsoft.com/office/drawing/2014/main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57.xml"/><Relationship Id="rId21" Type="http://schemas.openxmlformats.org/officeDocument/2006/relationships/tags" Target="../tags/tag58.xml"/><Relationship Id="rId22" Type="http://schemas.openxmlformats.org/officeDocument/2006/relationships/tags" Target="../tags/tag59.xml"/><Relationship Id="rId23" Type="http://schemas.openxmlformats.org/officeDocument/2006/relationships/tags" Target="../tags/tag60.xml"/><Relationship Id="rId24" Type="http://schemas.openxmlformats.org/officeDocument/2006/relationships/tags" Target="../tags/tag61.xml"/><Relationship Id="rId25" Type="http://schemas.openxmlformats.org/officeDocument/2006/relationships/tags" Target="../tags/tag62.xml"/><Relationship Id="rId26" Type="http://schemas.openxmlformats.org/officeDocument/2006/relationships/tags" Target="../tags/tag63.xml"/><Relationship Id="rId27" Type="http://schemas.openxmlformats.org/officeDocument/2006/relationships/tags" Target="../tags/tag64.xml"/><Relationship Id="rId28" Type="http://schemas.openxmlformats.org/officeDocument/2006/relationships/tags" Target="../tags/tag65.xml"/><Relationship Id="rId29" Type="http://schemas.openxmlformats.org/officeDocument/2006/relationships/tags" Target="../tags/tag66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6.vml"/><Relationship Id="rId30" Type="http://schemas.openxmlformats.org/officeDocument/2006/relationships/tags" Target="../tags/tag67.xml"/><Relationship Id="rId31" Type="http://schemas.openxmlformats.org/officeDocument/2006/relationships/tags" Target="../tags/tag68.xml"/><Relationship Id="rId32" Type="http://schemas.openxmlformats.org/officeDocument/2006/relationships/tags" Target="../tags/tag69.xml"/><Relationship Id="rId9" Type="http://schemas.openxmlformats.org/officeDocument/2006/relationships/tags" Target="../tags/tag46.xml"/><Relationship Id="rId6" Type="http://schemas.openxmlformats.org/officeDocument/2006/relationships/tags" Target="../tags/tag43.xml"/><Relationship Id="rId7" Type="http://schemas.openxmlformats.org/officeDocument/2006/relationships/tags" Target="../tags/tag44.xml"/><Relationship Id="rId8" Type="http://schemas.openxmlformats.org/officeDocument/2006/relationships/tags" Target="../tags/tag45.xml"/><Relationship Id="rId33" Type="http://schemas.openxmlformats.org/officeDocument/2006/relationships/tags" Target="../tags/tag70.xml"/><Relationship Id="rId34" Type="http://schemas.openxmlformats.org/officeDocument/2006/relationships/tags" Target="../tags/tag71.xml"/><Relationship Id="rId35" Type="http://schemas.openxmlformats.org/officeDocument/2006/relationships/tags" Target="../tags/tag72.xml"/><Relationship Id="rId36" Type="http://schemas.openxmlformats.org/officeDocument/2006/relationships/tags" Target="../tags/tag73.xml"/><Relationship Id="rId10" Type="http://schemas.openxmlformats.org/officeDocument/2006/relationships/tags" Target="../tags/tag47.xml"/><Relationship Id="rId11" Type="http://schemas.openxmlformats.org/officeDocument/2006/relationships/tags" Target="../tags/tag48.xml"/><Relationship Id="rId12" Type="http://schemas.openxmlformats.org/officeDocument/2006/relationships/tags" Target="../tags/tag49.xml"/><Relationship Id="rId13" Type="http://schemas.openxmlformats.org/officeDocument/2006/relationships/tags" Target="../tags/tag50.xml"/><Relationship Id="rId14" Type="http://schemas.openxmlformats.org/officeDocument/2006/relationships/tags" Target="../tags/tag51.xml"/><Relationship Id="rId15" Type="http://schemas.openxmlformats.org/officeDocument/2006/relationships/tags" Target="../tags/tag52.xml"/><Relationship Id="rId16" Type="http://schemas.openxmlformats.org/officeDocument/2006/relationships/tags" Target="../tags/tag53.xml"/><Relationship Id="rId17" Type="http://schemas.openxmlformats.org/officeDocument/2006/relationships/tags" Target="../tags/tag54.xml"/><Relationship Id="rId18" Type="http://schemas.openxmlformats.org/officeDocument/2006/relationships/tags" Target="../tags/tag55.xml"/><Relationship Id="rId19" Type="http://schemas.openxmlformats.org/officeDocument/2006/relationships/tags" Target="../tags/tag56.xml"/><Relationship Id="rId37" Type="http://schemas.openxmlformats.org/officeDocument/2006/relationships/tags" Target="../tags/tag74.xml"/><Relationship Id="rId38" Type="http://schemas.openxmlformats.org/officeDocument/2006/relationships/oleObject" Target="../embeddings/oleObject6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3094698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11432" y="1940592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1/25/2019 3:26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062490" y="4114418"/>
            <a:ext cx="158697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22/11/2018 16:30 GMT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3918768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3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79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tags" Target="../tags/tag84.xml"/><Relationship Id="rId9" Type="http://schemas.openxmlformats.org/officeDocument/2006/relationships/slideLayout" Target="../slideLayouts/slideLayout6.xml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4164508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10" imgW="493" imgH="493" progId="TCLayout.ActiveDocument.1">
                  <p:embed/>
                </p:oleObj>
              </mc:Choice>
              <mc:Fallback>
                <p:oleObj name="think-cell Slide" r:id="rId10" imgW="493" imgH="49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69176AB4-B556-4897-9C7A-929683148F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Impact example: </a:t>
            </a:r>
            <a:r>
              <a:rPr lang="en-US" dirty="0"/>
              <a:t>Personalization for a pure play specialty retailer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51BCA59-2D2E-4945-A22F-37EA2CF52D80}"/>
              </a:ext>
            </a:extLst>
          </p:cNvPr>
          <p:cNvGrpSpPr/>
          <p:nvPr/>
        </p:nvGrpSpPr>
        <p:grpSpPr>
          <a:xfrm>
            <a:off x="158758" y="1470813"/>
            <a:ext cx="2772249" cy="2137718"/>
            <a:chOff x="681954" y="2590472"/>
            <a:chExt cx="2772249" cy="2137718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AACB940A-6730-48AE-9FEB-C373C997F212}"/>
                </a:ext>
              </a:extLst>
            </p:cNvPr>
            <p:cNvSpPr/>
            <p:nvPr/>
          </p:nvSpPr>
          <p:spPr bwMode="gray">
            <a:xfrm>
              <a:off x="1018319" y="2590472"/>
              <a:ext cx="2137718" cy="2137718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FFFFFF"/>
                </a:buClr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85D40D50-0C6F-49C2-BE51-2F9FEB6D259D}"/>
                </a:ext>
              </a:extLst>
            </p:cNvPr>
            <p:cNvSpPr/>
            <p:nvPr/>
          </p:nvSpPr>
          <p:spPr>
            <a:xfrm>
              <a:off x="681954" y="2743975"/>
              <a:ext cx="2772249" cy="183071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+mj-lt"/>
                </a:rPr>
                <a:t>22% </a:t>
              </a:r>
            </a:p>
            <a:p>
              <a:pPr algn="ctr"/>
              <a:r>
                <a:rPr lang="en-US" sz="1830" dirty="0">
                  <a:solidFill>
                    <a:schemeClr val="bg1"/>
                  </a:solidFill>
                </a:rPr>
                <a:t>CRM sales lift in 16 weeks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CAEA980-4EB6-43F2-95FB-8F981B9CF995}"/>
              </a:ext>
            </a:extLst>
          </p:cNvPr>
          <p:cNvGrpSpPr/>
          <p:nvPr/>
        </p:nvGrpSpPr>
        <p:grpSpPr>
          <a:xfrm>
            <a:off x="158758" y="3797749"/>
            <a:ext cx="2772249" cy="2226716"/>
            <a:chOff x="681954" y="2545974"/>
            <a:chExt cx="2772249" cy="2226716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D91B116F-02F4-4BAB-B67D-9B1F2004B489}"/>
                </a:ext>
              </a:extLst>
            </p:cNvPr>
            <p:cNvSpPr/>
            <p:nvPr/>
          </p:nvSpPr>
          <p:spPr bwMode="gray">
            <a:xfrm>
              <a:off x="1018319" y="2590472"/>
              <a:ext cx="2137718" cy="2137718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FFFFFF"/>
                </a:buClr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4D346711-7256-4030-9E74-28451C8F5731}"/>
                </a:ext>
              </a:extLst>
            </p:cNvPr>
            <p:cNvSpPr/>
            <p:nvPr/>
          </p:nvSpPr>
          <p:spPr>
            <a:xfrm>
              <a:off x="681954" y="2545974"/>
              <a:ext cx="2772249" cy="222671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+mj-lt"/>
                </a:rPr>
                <a:t>70+ </a:t>
              </a:r>
            </a:p>
            <a:p>
              <a:pPr algn="ctr"/>
              <a:r>
                <a:rPr lang="en-US" sz="1830" dirty="0">
                  <a:solidFill>
                    <a:schemeClr val="bg1"/>
                  </a:solidFill>
                  <a:latin typeface="+mj-lt"/>
                </a:rPr>
                <a:t>Personalization campaigns in 14 weeks </a:t>
              </a:r>
              <a:endParaRPr lang="en-US" sz="183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5A1DBB-3E65-43C9-8A83-029AFB1995C0}"/>
              </a:ext>
            </a:extLst>
          </p:cNvPr>
          <p:cNvGrpSpPr/>
          <p:nvPr/>
        </p:nvGrpSpPr>
        <p:grpSpPr>
          <a:xfrm>
            <a:off x="6112137" y="3444835"/>
            <a:ext cx="558039" cy="3200876"/>
            <a:chOff x="7056554" y="3180675"/>
            <a:chExt cx="558039" cy="320087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B68C6FF-B16B-4AF5-A21D-3BEEB4D0D126}"/>
                </a:ext>
              </a:extLst>
            </p:cNvPr>
            <p:cNvCxnSpPr>
              <a:cxnSpLocks/>
            </p:cNvCxnSpPr>
            <p:nvPr/>
          </p:nvCxnSpPr>
          <p:spPr>
            <a:xfrm>
              <a:off x="7335573" y="3180675"/>
              <a:ext cx="0" cy="320087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356A694-5CE1-4573-A003-7FFB25D27B0A}"/>
                </a:ext>
              </a:extLst>
            </p:cNvPr>
            <p:cNvGrpSpPr/>
            <p:nvPr/>
          </p:nvGrpSpPr>
          <p:grpSpPr>
            <a:xfrm>
              <a:off x="7056554" y="4411781"/>
              <a:ext cx="558039" cy="738664"/>
              <a:chOff x="7764463" y="4101943"/>
              <a:chExt cx="558039" cy="738664"/>
            </a:xfrm>
          </p:grpSpPr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B8F66310-BE46-4FD1-94C9-C993ED7450EF}"/>
                  </a:ext>
                </a:extLst>
              </p:cNvPr>
              <p:cNvSpPr/>
              <p:nvPr/>
            </p:nvSpPr>
            <p:spPr bwMode="gray">
              <a:xfrm>
                <a:off x="7764464" y="4192256"/>
                <a:ext cx="558038" cy="558038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FFFFFF"/>
                  </a:buClr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Title 1">
                <a:extLst>
                  <a:ext uri="{FF2B5EF4-FFF2-40B4-BE49-F238E27FC236}">
                    <a16:creationId xmlns="" xmlns:a16="http://schemas.microsoft.com/office/drawing/2014/main" id="{4CD8BEA4-C96F-4F0F-A7EF-BAED1F1AE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4463" y="4101943"/>
                <a:ext cx="558039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defTabSz="895350" eaLnBrk="1" hangingPunct="1">
                  <a:tabLst>
                    <a:tab pos="269875" algn="l"/>
                  </a:tabLst>
                  <a:defRPr sz="2200" b="0" kern="0" baseline="0">
                    <a:solidFill>
                      <a:schemeClr val="accent3"/>
                    </a:solidFill>
                    <a:latin typeface="Georgia" panose="02040502050405020303" pitchFamily="18" charset="0"/>
                    <a:ea typeface="Gulim" panose="020B0600000101010101" pitchFamily="34" charset="-127"/>
                    <a:cs typeface="+mj-cs"/>
                  </a:defRPr>
                </a:lvl1pPr>
                <a:lvl2pPr defTabSz="895350" eaLnBrk="1" hangingPunct="1">
                  <a:defRPr sz="1900" b="1">
                    <a:solidFill>
                      <a:schemeClr val="tx2"/>
                    </a:solidFill>
                  </a:defRPr>
                </a:lvl2pPr>
                <a:lvl3pPr defTabSz="895350" eaLnBrk="1" hangingPunct="1">
                  <a:defRPr sz="1900" b="1">
                    <a:solidFill>
                      <a:schemeClr val="tx2"/>
                    </a:solidFill>
                  </a:defRPr>
                </a:lvl3pPr>
                <a:lvl4pPr defTabSz="895350" eaLnBrk="1" hangingPunct="1">
                  <a:defRPr sz="1900" b="1">
                    <a:solidFill>
                      <a:schemeClr val="tx2"/>
                    </a:solidFill>
                  </a:defRPr>
                </a:lvl4pPr>
                <a:lvl5pPr defTabSz="895350" eaLnBrk="1" hangingPunct="1">
                  <a:defRPr sz="1900" b="1">
                    <a:solidFill>
                      <a:schemeClr val="tx2"/>
                    </a:solidFill>
                  </a:defRPr>
                </a:lvl5pPr>
                <a:lvl6pPr marL="4572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6pPr>
                <a:lvl7pPr marL="9144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7pPr>
                <a:lvl8pPr marL="13716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8pPr>
                <a:lvl9pPr marL="18288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+mn-lt"/>
                  </a:rPr>
                  <a:t>+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CB7F43D-8D1D-4BF5-B36C-601227DCC7E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91203" y="1114178"/>
            <a:ext cx="7784771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60000"/>
              </a:spcBef>
            </a:pPr>
            <a:r>
              <a:rPr lang="en-US" sz="1400" b="1" dirty="0">
                <a:solidFill>
                  <a:schemeClr val="accent4"/>
                </a:solidFill>
                <a:ea typeface="Gulim" panose="020B0503020000020004" pitchFamily="34" charset="-127"/>
                <a:cs typeface="+mj-cs"/>
              </a:rPr>
              <a:t>Starting point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74F933B-C17F-4BD8-9820-47D4B5E1F60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091203" y="1403110"/>
            <a:ext cx="7784771" cy="138037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300"/>
              <a:t>Top European </a:t>
            </a:r>
            <a:r>
              <a:rPr lang="en-US" sz="1300" dirty="0"/>
              <a:t>retailer in their specialty category</a:t>
            </a:r>
          </a:p>
          <a:p>
            <a:pPr lvl="1">
              <a:spcBef>
                <a:spcPct val="30000"/>
              </a:spcBef>
            </a:pPr>
            <a:r>
              <a:rPr lang="en-US" sz="1300" dirty="0"/>
              <a:t>Strong headwinds, e.g., softness in certain category sales, rising competitive pressures and mostly “one-off” frequency buyers, transactional relationship with customers i.e., high percentage of products sold on promotion</a:t>
            </a:r>
          </a:p>
          <a:p>
            <a:pPr lvl="1">
              <a:spcBef>
                <a:spcPct val="30000"/>
              </a:spcBef>
            </a:pPr>
            <a:r>
              <a:rPr lang="en-US" sz="1300" dirty="0"/>
              <a:t>Limited email personalization and programs ongoing for website optimization (but not personalization) </a:t>
            </a:r>
          </a:p>
          <a:p>
            <a:pPr lvl="1">
              <a:spcBef>
                <a:spcPct val="30000"/>
              </a:spcBef>
            </a:pPr>
            <a:r>
              <a:rPr lang="en-US" sz="1300" dirty="0"/>
              <a:t>Desire to partner with a proven leader to accelerate growth without upfront financial outlay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69E83A9-568C-456F-B0D9-293805A18B2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1203" y="3004712"/>
            <a:ext cx="6173655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60000"/>
              </a:spcBef>
            </a:pPr>
            <a:r>
              <a:rPr lang="en-US" sz="1300" b="1" dirty="0">
                <a:solidFill>
                  <a:schemeClr val="accent4"/>
                </a:solidFill>
                <a:ea typeface="Gulim" panose="020B0503020000020004" pitchFamily="34" charset="-127"/>
                <a:cs typeface="+mj-cs"/>
              </a:rPr>
              <a:t>How we supported the transformation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615AD81-221F-4F47-AE57-B38BEBA67B5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1203" y="3333153"/>
            <a:ext cx="2860738" cy="26007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Hands-on personalization program, with a focus on email, </a:t>
            </a:r>
            <a:r>
              <a:rPr lang="en-US" sz="1300" dirty="0">
                <a:ea typeface="Gulim" panose="020B0503020000020004" pitchFamily="34" charset="-127"/>
              </a:rPr>
              <a:t>to drive rapid growth</a:t>
            </a:r>
          </a:p>
          <a:p>
            <a:pPr lvl="1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Test launched across various personalization levers</a:t>
            </a:r>
            <a:r>
              <a:rPr lang="en-US" sz="1300" dirty="0">
                <a:ea typeface="Gulim" panose="020B0503020000020004" pitchFamily="34" charset="-127"/>
              </a:rPr>
              <a:t>, ranging from simple (e.g., copy, content) to complex (e.g., product recommendations, targeted discounting, triggers) and multiple micro-segments </a:t>
            </a:r>
          </a:p>
          <a:p>
            <a:pPr lvl="1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70+ campaigns launched </a:t>
            </a:r>
            <a:r>
              <a:rPr lang="en-US" sz="1300" dirty="0">
                <a:ea typeface="Gulim" panose="020B0600000101010101" pitchFamily="34" charset="-127"/>
              </a:rPr>
              <a:t>(covering 300+ emails; additional backlog of 150+ ideas)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235B7B6-584E-4E0C-B8E6-B6AAA702EFE8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830372" y="3333153"/>
            <a:ext cx="5029842" cy="32008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Transformed the operating model to sustain the impact</a:t>
            </a:r>
          </a:p>
          <a:p>
            <a:pPr lvl="2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Agile marketing muscle</a:t>
            </a:r>
            <a:r>
              <a:rPr lang="en-US" sz="1300" dirty="0">
                <a:ea typeface="Gulim" panose="020B0600000101010101" pitchFamily="34" charset="-127"/>
              </a:rPr>
              <a:t>: Set up agile </a:t>
            </a:r>
            <a:r>
              <a:rPr lang="en-US" sz="1300" dirty="0" err="1">
                <a:ea typeface="Gulim" panose="020B0600000101010101" pitchFamily="34" charset="-127"/>
              </a:rPr>
              <a:t>personalisation</a:t>
            </a:r>
            <a:r>
              <a:rPr lang="en-US" sz="1300" dirty="0">
                <a:ea typeface="Gulim" panose="020B0600000101010101" pitchFamily="34" charset="-127"/>
              </a:rPr>
              <a:t> war room (10 people squad team) with performance view and steering  </a:t>
            </a:r>
          </a:p>
          <a:p>
            <a:pPr lvl="2"/>
            <a:r>
              <a:rPr lang="en-US" sz="1300" dirty="0">
                <a:ea typeface="Gulim" panose="020B0600000101010101" pitchFamily="34" charset="-127"/>
              </a:rPr>
              <a:t>Build team capabilities (e.g., ideation, prioritization, sprint planning) and </a:t>
            </a:r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transformed the ways of working </a:t>
            </a:r>
            <a:r>
              <a:rPr lang="en-US" sz="1300" dirty="0">
                <a:ea typeface="Gulim" panose="020B0600000101010101" pitchFamily="34" charset="-127"/>
              </a:rPr>
              <a:t>from “follow the trading plan” to own the customer communication</a:t>
            </a:r>
          </a:p>
          <a:p>
            <a:pPr lvl="2"/>
            <a:r>
              <a:rPr lang="en-US" sz="1300" dirty="0">
                <a:ea typeface="Gulim" panose="020B0600000101010101" pitchFamily="34" charset="-127"/>
              </a:rPr>
              <a:t>Managed multiple partners and vendors e.g., Adobe, email vendor, design agency </a:t>
            </a:r>
          </a:p>
          <a:p>
            <a:pPr lvl="1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Built various assets for long-term foundations </a:t>
            </a:r>
          </a:p>
          <a:p>
            <a:pPr lvl="2"/>
            <a:r>
              <a:rPr lang="en-US" sz="1300" dirty="0">
                <a:ea typeface="Gulim" panose="020B0600000101010101" pitchFamily="34" charset="-127"/>
              </a:rPr>
              <a:t>Built 1:1 recommendation engine (unique for each customers) </a:t>
            </a:r>
          </a:p>
          <a:p>
            <a:pPr lvl="2"/>
            <a:r>
              <a:rPr lang="en-US" sz="1300" dirty="0">
                <a:ea typeface="Gulim" panose="020B0600000101010101" pitchFamily="34" charset="-127"/>
              </a:rPr>
              <a:t>Build pipes for data to flow between different various systems </a:t>
            </a:r>
          </a:p>
          <a:p>
            <a:pPr lvl="1"/>
            <a:r>
              <a:rPr lang="en-US" sz="1300" b="1" dirty="0">
                <a:solidFill>
                  <a:schemeClr val="accent4"/>
                </a:solidFill>
                <a:ea typeface="Gulim" panose="020B0600000101010101" pitchFamily="34" charset="-127"/>
              </a:rPr>
              <a:t>Developed a new approach to measurement</a:t>
            </a:r>
            <a:r>
              <a:rPr lang="en-US" sz="1300" dirty="0">
                <a:ea typeface="Gulim" panose="020B0600000101010101" pitchFamily="34" charset="-127"/>
              </a:rPr>
              <a:t>: tracked impact driven across channels (McKinsey rewarded largely through measured impact)</a:t>
            </a:r>
          </a:p>
        </p:txBody>
      </p:sp>
      <p:cxnSp>
        <p:nvCxnSpPr>
          <p:cNvPr id="37" name="AutoShape 249">
            <a:extLst>
              <a:ext uri="{FF2B5EF4-FFF2-40B4-BE49-F238E27FC236}">
                <a16:creationId xmlns="" xmlns:a16="http://schemas.microsoft.com/office/drawing/2014/main" id="{19A59843-2320-4417-B0A6-C08380316E0C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4075443" y="1358268"/>
            <a:ext cx="7575208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249">
            <a:extLst>
              <a:ext uri="{FF2B5EF4-FFF2-40B4-BE49-F238E27FC236}">
                <a16:creationId xmlns="" xmlns:a16="http://schemas.microsoft.com/office/drawing/2014/main" id="{327EAB51-AB88-4F08-9DAA-5D3732421A9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4075443" y="3249785"/>
            <a:ext cx="7575208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BDA4747-B5B7-4474-9FD5-FD4E39D185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06489" y="-5934"/>
            <a:ext cx="666524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l-PL" sz="1000" dirty="0">
                <a:solidFill>
                  <a:schemeClr val="bg1"/>
                </a:solidFill>
              </a:rPr>
              <a:t>RET067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592D1BD-BE79-4797-8101-83A2FB136E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7327"/>
            <a:ext cx="2348564" cy="15692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>
                <a:solidFill>
                  <a:schemeClr val="bg1"/>
                </a:solidFill>
              </a:rPr>
              <a:t>CONSUMER (RETAIL)|  EUROPE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PREVIOUSNAME" val="C:\Users\Anuradha Sarin\AppData\Local\Microsoft\Windows\INetCache\Content.Outlook\6JAY4FKH\20181122_PBX email personalization case study_vf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Cu3dP7TOC4Ae9Tduwf7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Gulim</vt:lpstr>
      <vt:lpstr>Arial</vt:lpstr>
      <vt:lpstr>Firm Format - template_Blue</vt:lpstr>
      <vt:lpstr>M&amp;S Theme</vt:lpstr>
      <vt:lpstr>Firm Format - template_Grey</vt:lpstr>
      <vt:lpstr>think-cell Slide</vt:lpstr>
      <vt:lpstr>Impact example: Personalization for a pure play specialty retailer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example: Personalization for a pure play specialty retailer</dc:title>
  <dc:creator>Boris Toma</dc:creator>
  <cp:lastModifiedBy>Petra Vincent</cp:lastModifiedBy>
  <cp:revision>5</cp:revision>
  <dcterms:created xsi:type="dcterms:W3CDTF">2019-01-24T12:03:26Z</dcterms:created>
  <dcterms:modified xsi:type="dcterms:W3CDTF">2019-05-01T23:03:36Z</dcterms:modified>
</cp:coreProperties>
</file>