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2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3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5"/>
  </p:notesMasterIdLst>
  <p:handoutMasterIdLst>
    <p:handoutMasterId r:id="rId26"/>
  </p:handoutMasterIdLst>
  <p:sldIdLst>
    <p:sldId id="661" r:id="rId20"/>
    <p:sldId id="671" r:id="rId21"/>
    <p:sldId id="676" r:id="rId22"/>
    <p:sldId id="675" r:id="rId23"/>
    <p:sldId id="674" r:id="rId24"/>
  </p:sldIdLst>
  <p:sldSz cx="11949113" cy="6721475"/>
  <p:notesSz cx="9236075" cy="6954838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36" userDrawn="1">
          <p15:clr>
            <a:srgbClr val="A4A3A4"/>
          </p15:clr>
        </p15:guide>
        <p15:guide id="3" pos="2948" userDrawn="1">
          <p15:clr>
            <a:srgbClr val="A4A3A4"/>
          </p15:clr>
        </p15:guide>
        <p15:guide id="4" orient="horz" pos="21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 autoAdjust="0"/>
    <p:restoredTop sz="95716" autoAdjust="0"/>
  </p:normalViewPr>
  <p:slideViewPr>
    <p:cSldViewPr snapToGrid="0" snapToObjects="1">
      <p:cViewPr varScale="1">
        <p:scale>
          <a:sx n="104" d="100"/>
          <a:sy n="104" d="100"/>
        </p:scale>
        <p:origin x="224" y="544"/>
      </p:cViewPr>
      <p:guideLst>
        <p:guide orient="horz" pos="1480"/>
        <p:guide pos="836"/>
        <p:guide pos="2948"/>
        <p:guide orient="horz" pos="2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7797956867196E-3"/>
          <c:y val="1.7826534110387399E-2"/>
          <c:w val="0.96821793416572099"/>
          <c:h val="0.96434693177922504"/>
        </c:manualLayout>
      </c:layout>
      <c:lineChart>
        <c:grouping val="standard"/>
        <c:varyColors val="0"/>
        <c:ser>
          <c:idx val="0"/>
          <c:order val="0"/>
          <c:spPr>
            <a:ln w="28575">
              <a:solidFill>
                <a:schemeClr val="accent3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F41-3841-A29E-CF467AAB0E38}"/>
                </c:ext>
              </c:extLst>
            </c:dLbl>
            <c:dLbl>
              <c:idx val="2"/>
              <c:layout>
                <c:manualLayout>
                  <c:x val="0"/>
                  <c:y val="3.5995886184436103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F41-3841-A29E-CF467AAB0E38}"/>
                </c:ext>
              </c:extLst>
            </c:dLbl>
            <c:dLbl>
              <c:idx val="5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F41-3841-A29E-CF467AAB0E38}"/>
                </c:ext>
              </c:extLst>
            </c:dLbl>
            <c:dLbl>
              <c:idx val="7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F41-3841-A29E-CF467AAB0E38}"/>
                </c:ext>
              </c:extLst>
            </c:dLbl>
            <c:dLbl>
              <c:idx val="11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BF41-3841-A29E-CF467AAB0E38}"/>
                </c:ext>
              </c:extLst>
            </c:dLbl>
            <c:dLbl>
              <c:idx val="12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F41-3841-A29E-CF467AAB0E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Sheet1!$A$1:$M$1</c:f>
              <c:numCache>
                <c:formatCode>General</c:formatCode>
                <c:ptCount val="13"/>
                <c:pt idx="0">
                  <c:v>100</c:v>
                </c:pt>
                <c:pt idx="1">
                  <c:v>101</c:v>
                </c:pt>
                <c:pt idx="2">
                  <c:v>109.5744680851064</c:v>
                </c:pt>
                <c:pt idx="3">
                  <c:v>116.8539325842696</c:v>
                </c:pt>
                <c:pt idx="4">
                  <c:v>141.48936170212761</c:v>
                </c:pt>
                <c:pt idx="5">
                  <c:v>173.40425531914889</c:v>
                </c:pt>
                <c:pt idx="6">
                  <c:v>131.51174668028611</c:v>
                </c:pt>
                <c:pt idx="7">
                  <c:v>150</c:v>
                </c:pt>
                <c:pt idx="8">
                  <c:v>131.91489361702131</c:v>
                </c:pt>
                <c:pt idx="9">
                  <c:v>195.7446808510638</c:v>
                </c:pt>
                <c:pt idx="10">
                  <c:v>170.21276595744681</c:v>
                </c:pt>
                <c:pt idx="11">
                  <c:v>184</c:v>
                </c:pt>
                <c:pt idx="12">
                  <c:v>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41-3841-A29E-CF467AAB0E38}"/>
            </c:ext>
          </c:extLst>
        </c:ser>
        <c:ser>
          <c:idx val="1"/>
          <c:order val="1"/>
          <c:spPr>
            <a:ln w="28575">
              <a:solidFill>
                <a:schemeClr val="accent3"/>
              </a:solidFill>
              <a:prstDash val="lgDash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3.5995886184436103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BF41-3841-A29E-CF467AAB0E38}"/>
                </c:ext>
              </c:extLst>
            </c:dLbl>
            <c:dLbl>
              <c:idx val="2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BF41-3841-A29E-CF467AAB0E38}"/>
                </c:ext>
              </c:extLst>
            </c:dLbl>
            <c:dLbl>
              <c:idx val="3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BF41-3841-A29E-CF467AAB0E38}"/>
                </c:ext>
              </c:extLst>
            </c:dLbl>
            <c:dLbl>
              <c:idx val="4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BF41-3841-A29E-CF467AAB0E38}"/>
                </c:ext>
              </c:extLst>
            </c:dLbl>
            <c:dLbl>
              <c:idx val="5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BF41-3841-A29E-CF467AAB0E38}"/>
                </c:ext>
              </c:extLst>
            </c:dLbl>
            <c:dLbl>
              <c:idx val="6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BF41-3841-A29E-CF467AAB0E38}"/>
                </c:ext>
              </c:extLst>
            </c:dLbl>
            <c:dLbl>
              <c:idx val="7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BF41-3841-A29E-CF467AAB0E38}"/>
                </c:ext>
              </c:extLst>
            </c:dLbl>
            <c:dLbl>
              <c:idx val="11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BF41-3841-A29E-CF467AAB0E38}"/>
                </c:ext>
              </c:extLst>
            </c:dLbl>
            <c:dLbl>
              <c:idx val="12"/>
              <c:layout>
                <c:manualLayout>
                  <c:x val="0"/>
                  <c:y val="-3.5653068220774797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BF41-3841-A29E-CF467AAB0E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Sheet1!$A$2:$M$2</c:f>
              <c:numCache>
                <c:formatCode>General</c:formatCode>
                <c:ptCount val="13"/>
                <c:pt idx="0">
                  <c:v>100</c:v>
                </c:pt>
                <c:pt idx="1">
                  <c:v>91.549859831798173</c:v>
                </c:pt>
                <c:pt idx="2">
                  <c:v>112.8325419074318</c:v>
                </c:pt>
                <c:pt idx="3">
                  <c:v>106.15595857886611</c:v>
                </c:pt>
                <c:pt idx="4">
                  <c:v>107.288746495795</c:v>
                </c:pt>
                <c:pt idx="5">
                  <c:v>110.72143715315519</c:v>
                </c:pt>
                <c:pt idx="6">
                  <c:v>114.3600892499571</c:v>
                </c:pt>
                <c:pt idx="7">
                  <c:v>109.69162995594721</c:v>
                </c:pt>
                <c:pt idx="8">
                  <c:v>112.3004748555409</c:v>
                </c:pt>
                <c:pt idx="9">
                  <c:v>143.486469477659</c:v>
                </c:pt>
                <c:pt idx="10">
                  <c:v>148.7744781051683</c:v>
                </c:pt>
                <c:pt idx="11">
                  <c:v>172.70627165735331</c:v>
                </c:pt>
                <c:pt idx="12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F41-3841-A29E-CF467AAB0E38}"/>
            </c:ext>
          </c:extLst>
        </c:ser>
        <c:ser>
          <c:idx val="2"/>
          <c:order val="2"/>
          <c:spPr>
            <a:ln w="28575">
              <a:solidFill>
                <a:schemeClr val="accent4"/>
              </a:solidFill>
              <a:prstDash val="dash"/>
            </a:ln>
          </c:spPr>
          <c:marker>
            <c:symbol val="none"/>
          </c:marker>
          <c:dLbls>
            <c:dLbl>
              <c:idx val="12"/>
              <c:layout>
                <c:manualLayout>
                  <c:x val="0"/>
                  <c:y val="3.5995886184436103E-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BF41-3841-A29E-CF467AAB0E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Sheet1!$A$3:$M$3</c:f>
              <c:numCache>
                <c:formatCode>General</c:formatCode>
                <c:ptCount val="13"/>
                <c:pt idx="10">
                  <c:v>148.7744781051683</c:v>
                </c:pt>
                <c:pt idx="11">
                  <c:v>164.11694032839409</c:v>
                </c:pt>
                <c:pt idx="12">
                  <c:v>155.89564620401629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BF41-3841-A29E-CF467AAB0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16698896"/>
        <c:axId val="-1298457952"/>
      </c:lineChart>
      <c:catAx>
        <c:axId val="-13166988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-1298457952"/>
        <c:crosses val="min"/>
        <c:auto val="0"/>
        <c:lblAlgn val="ctr"/>
        <c:lblOffset val="100"/>
        <c:noMultiLvlLbl val="0"/>
      </c:catAx>
      <c:valAx>
        <c:axId val="-1298457952"/>
        <c:scaling>
          <c:orientation val="minMax"/>
          <c:max val="220"/>
          <c:min val="8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-1316698896"/>
        <c:crosses val="min"/>
        <c:crossBetween val="midCat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1" y="5304976"/>
            <a:ext cx="5745398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7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1" y="5304976"/>
            <a:ext cx="5745398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2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0471" y="5333989"/>
            <a:ext cx="5792746" cy="2475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1" y="5304976"/>
            <a:ext cx="5745398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9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5.jpg"/><Relationship Id="rId2" Type="http://schemas.openxmlformats.org/officeDocument/2006/relationships/tags" Target="../tags/tag10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3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image" Target="../media/image10.png"/><Relationship Id="rId2" Type="http://schemas.openxmlformats.org/officeDocument/2006/relationships/tags" Target="../tags/tag15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5.jpg"/><Relationship Id="rId2" Type="http://schemas.openxmlformats.org/officeDocument/2006/relationships/tags" Target="../tags/tag15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9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0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1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3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3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8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5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4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0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1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5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jp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0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53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0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6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8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4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7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6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11683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5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5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7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6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1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3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5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8:36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0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211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44.vml"/><Relationship Id="rId11" Type="http://schemas.openxmlformats.org/officeDocument/2006/relationships/tags" Target="../tags/tag201.xml"/><Relationship Id="rId24" Type="http://schemas.openxmlformats.org/officeDocument/2006/relationships/oleObject" Target="../embeddings/oleObject44.bin"/><Relationship Id="rId5" Type="http://schemas.openxmlformats.org/officeDocument/2006/relationships/theme" Target="../theme/theme10.xml"/><Relationship Id="rId15" Type="http://schemas.openxmlformats.org/officeDocument/2006/relationships/tags" Target="../tags/tag205.xml"/><Relationship Id="rId23" Type="http://schemas.openxmlformats.org/officeDocument/2006/relationships/tags" Target="../tags/tag213.xml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" Type="http://schemas.openxmlformats.org/officeDocument/2006/relationships/slideLayout" Target="../slideLayouts/slideLayout41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1" Type="http://schemas.openxmlformats.org/officeDocument/2006/relationships/slideLayout" Target="../slideLayouts/slideLayout39.xml"/><Relationship Id="rId6" Type="http://schemas.openxmlformats.org/officeDocument/2006/relationships/vmlDrawing" Target="../drawings/vmlDrawing49.vml"/><Relationship Id="rId11" Type="http://schemas.openxmlformats.org/officeDocument/2006/relationships/tags" Target="../tags/tag222.xml"/><Relationship Id="rId24" Type="http://schemas.openxmlformats.org/officeDocument/2006/relationships/oleObject" Target="../embeddings/oleObject49.bin"/><Relationship Id="rId5" Type="http://schemas.openxmlformats.org/officeDocument/2006/relationships/theme" Target="../theme/theme11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slideLayout" Target="../slideLayouts/slideLayout42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3" Type="http://schemas.openxmlformats.org/officeDocument/2006/relationships/slideLayout" Target="../slideLayouts/slideLayout4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slideLayout" Target="../slideLayouts/slideLayout43.xml"/><Relationship Id="rId6" Type="http://schemas.openxmlformats.org/officeDocument/2006/relationships/vmlDrawing" Target="../drawings/vmlDrawing54.vml"/><Relationship Id="rId11" Type="http://schemas.openxmlformats.org/officeDocument/2006/relationships/tags" Target="../tags/tag243.xml"/><Relationship Id="rId24" Type="http://schemas.openxmlformats.org/officeDocument/2006/relationships/oleObject" Target="../embeddings/oleObject54.bin"/><Relationship Id="rId5" Type="http://schemas.openxmlformats.org/officeDocument/2006/relationships/theme" Target="../theme/theme12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slideLayout" Target="../slideLayouts/slideLayout4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slideLayout" Target="../slideLayouts/slideLayout49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8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1" Type="http://schemas.openxmlformats.org/officeDocument/2006/relationships/slideLayout" Target="../slideLayouts/slideLayout47.xml"/><Relationship Id="rId6" Type="http://schemas.openxmlformats.org/officeDocument/2006/relationships/vmlDrawing" Target="../drawings/vmlDrawing59.vml"/><Relationship Id="rId11" Type="http://schemas.openxmlformats.org/officeDocument/2006/relationships/tags" Target="../tags/tag264.xml"/><Relationship Id="rId24" Type="http://schemas.openxmlformats.org/officeDocument/2006/relationships/oleObject" Target="../embeddings/oleObject59.bin"/><Relationship Id="rId5" Type="http://schemas.openxmlformats.org/officeDocument/2006/relationships/theme" Target="../theme/theme13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slideLayout" Target="../slideLayouts/slideLayout50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295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290.xml"/><Relationship Id="rId20" Type="http://schemas.openxmlformats.org/officeDocument/2006/relationships/tags" Target="../tags/tag294.xml"/><Relationship Id="rId1" Type="http://schemas.openxmlformats.org/officeDocument/2006/relationships/slideLayout" Target="../slideLayouts/slideLayout51.xml"/><Relationship Id="rId6" Type="http://schemas.openxmlformats.org/officeDocument/2006/relationships/vmlDrawing" Target="../drawings/vmlDrawing64.vml"/><Relationship Id="rId11" Type="http://schemas.openxmlformats.org/officeDocument/2006/relationships/tags" Target="../tags/tag285.xml"/><Relationship Id="rId24" Type="http://schemas.openxmlformats.org/officeDocument/2006/relationships/oleObject" Target="../embeddings/oleObject64.bin"/><Relationship Id="rId5" Type="http://schemas.openxmlformats.org/officeDocument/2006/relationships/theme" Target="../theme/theme14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4" Type="http://schemas.openxmlformats.org/officeDocument/2006/relationships/slideLayout" Target="../slideLayouts/slideLayout54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3" Type="http://schemas.openxmlformats.org/officeDocument/2006/relationships/slideLayout" Target="../slideLayouts/slideLayout57.xml"/><Relationship Id="rId21" Type="http://schemas.openxmlformats.org/officeDocument/2006/relationships/tags" Target="../tags/tag316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6.xml"/><Relationship Id="rId16" Type="http://schemas.openxmlformats.org/officeDocument/2006/relationships/tags" Target="../tags/tag311.xml"/><Relationship Id="rId20" Type="http://schemas.openxmlformats.org/officeDocument/2006/relationships/tags" Target="../tags/tag315.xml"/><Relationship Id="rId1" Type="http://schemas.openxmlformats.org/officeDocument/2006/relationships/slideLayout" Target="../slideLayouts/slideLayout55.xml"/><Relationship Id="rId6" Type="http://schemas.openxmlformats.org/officeDocument/2006/relationships/vmlDrawing" Target="../drawings/vmlDrawing69.vml"/><Relationship Id="rId11" Type="http://schemas.openxmlformats.org/officeDocument/2006/relationships/tags" Target="../tags/tag306.xml"/><Relationship Id="rId24" Type="http://schemas.openxmlformats.org/officeDocument/2006/relationships/oleObject" Target="../embeddings/oleObject69.bin"/><Relationship Id="rId5" Type="http://schemas.openxmlformats.org/officeDocument/2006/relationships/theme" Target="../theme/theme15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10" Type="http://schemas.openxmlformats.org/officeDocument/2006/relationships/tags" Target="../tags/tag305.xml"/><Relationship Id="rId19" Type="http://schemas.openxmlformats.org/officeDocument/2006/relationships/tags" Target="../tags/tag314.xml"/><Relationship Id="rId4" Type="http://schemas.openxmlformats.org/officeDocument/2006/relationships/slideLayout" Target="../slideLayouts/slideLayout58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tags" Target="../tags/tag31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3" Type="http://schemas.openxmlformats.org/officeDocument/2006/relationships/slideLayout" Target="../slideLayouts/slideLayout61.xml"/><Relationship Id="rId21" Type="http://schemas.openxmlformats.org/officeDocument/2006/relationships/tags" Target="../tags/tag337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0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1" Type="http://schemas.openxmlformats.org/officeDocument/2006/relationships/slideLayout" Target="../slideLayouts/slideLayout59.xml"/><Relationship Id="rId6" Type="http://schemas.openxmlformats.org/officeDocument/2006/relationships/vmlDrawing" Target="../drawings/vmlDrawing74.vml"/><Relationship Id="rId11" Type="http://schemas.openxmlformats.org/officeDocument/2006/relationships/tags" Target="../tags/tag327.xml"/><Relationship Id="rId24" Type="http://schemas.openxmlformats.org/officeDocument/2006/relationships/oleObject" Target="../embeddings/oleObject74.bin"/><Relationship Id="rId5" Type="http://schemas.openxmlformats.org/officeDocument/2006/relationships/theme" Target="../theme/theme16.xml"/><Relationship Id="rId15" Type="http://schemas.openxmlformats.org/officeDocument/2006/relationships/tags" Target="../tags/tag331.xml"/><Relationship Id="rId23" Type="http://schemas.openxmlformats.org/officeDocument/2006/relationships/tags" Target="../tags/tag339.xml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4" Type="http://schemas.openxmlformats.org/officeDocument/2006/relationships/slideLayout" Target="../slideLayouts/slideLayout62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tags" Target="../tags/tag3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" Type="http://schemas.openxmlformats.org/officeDocument/2006/relationships/slideLayout" Target="../slideLayouts/slideLayout65.xml"/><Relationship Id="rId21" Type="http://schemas.openxmlformats.org/officeDocument/2006/relationships/tags" Target="../tags/tag358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4.xml"/><Relationship Id="rId16" Type="http://schemas.openxmlformats.org/officeDocument/2006/relationships/tags" Target="../tags/tag353.xml"/><Relationship Id="rId20" Type="http://schemas.openxmlformats.org/officeDocument/2006/relationships/tags" Target="../tags/tag357.xml"/><Relationship Id="rId1" Type="http://schemas.openxmlformats.org/officeDocument/2006/relationships/slideLayout" Target="../slideLayouts/slideLayout63.xml"/><Relationship Id="rId6" Type="http://schemas.openxmlformats.org/officeDocument/2006/relationships/vmlDrawing" Target="../drawings/vmlDrawing79.vml"/><Relationship Id="rId11" Type="http://schemas.openxmlformats.org/officeDocument/2006/relationships/tags" Target="../tags/tag348.xml"/><Relationship Id="rId24" Type="http://schemas.openxmlformats.org/officeDocument/2006/relationships/oleObject" Target="../embeddings/oleObject79.bin"/><Relationship Id="rId5" Type="http://schemas.openxmlformats.org/officeDocument/2006/relationships/theme" Target="../theme/theme17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4" Type="http://schemas.openxmlformats.org/officeDocument/2006/relationships/slideLayout" Target="../slideLayouts/slideLayout66.xml"/><Relationship Id="rId9" Type="http://schemas.openxmlformats.org/officeDocument/2006/relationships/tags" Target="../tags/tag346.xml"/><Relationship Id="rId14" Type="http://schemas.openxmlformats.org/officeDocument/2006/relationships/tags" Target="../tags/tag351.xml"/><Relationship Id="rId22" Type="http://schemas.openxmlformats.org/officeDocument/2006/relationships/tags" Target="../tags/tag35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3" Type="http://schemas.openxmlformats.org/officeDocument/2006/relationships/slideLayout" Target="../slideLayouts/slideLayout69.xml"/><Relationship Id="rId21" Type="http://schemas.openxmlformats.org/officeDocument/2006/relationships/tags" Target="../tags/tag380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" Type="http://schemas.openxmlformats.org/officeDocument/2006/relationships/slideLayout" Target="../slideLayouts/slideLayout68.xml"/><Relationship Id="rId16" Type="http://schemas.openxmlformats.org/officeDocument/2006/relationships/tags" Target="../tags/tag375.xml"/><Relationship Id="rId20" Type="http://schemas.openxmlformats.org/officeDocument/2006/relationships/tags" Target="../tags/tag379.xml"/><Relationship Id="rId1" Type="http://schemas.openxmlformats.org/officeDocument/2006/relationships/slideLayout" Target="../slideLayouts/slideLayout67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4.vml"/><Relationship Id="rId15" Type="http://schemas.openxmlformats.org/officeDocument/2006/relationships/tags" Target="../tags/tag374.xml"/><Relationship Id="rId23" Type="http://schemas.openxmlformats.org/officeDocument/2006/relationships/oleObject" Target="../embeddings/oleObject84.bin"/><Relationship Id="rId10" Type="http://schemas.openxmlformats.org/officeDocument/2006/relationships/tags" Target="../tags/tag369.xml"/><Relationship Id="rId19" Type="http://schemas.openxmlformats.org/officeDocument/2006/relationships/tags" Target="../tags/tag378.xml"/><Relationship Id="rId4" Type="http://schemas.openxmlformats.org/officeDocument/2006/relationships/theme" Target="../theme/theme18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tags" Target="../tags/tag38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3" Type="http://schemas.openxmlformats.org/officeDocument/2006/relationships/slideLayout" Target="../slideLayouts/slideLayout72.xml"/><Relationship Id="rId21" Type="http://schemas.openxmlformats.org/officeDocument/2006/relationships/tags" Target="../tags/tag399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1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70.xml"/><Relationship Id="rId6" Type="http://schemas.openxmlformats.org/officeDocument/2006/relationships/vmlDrawing" Target="../drawings/vmlDrawing88.v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88.bin"/><Relationship Id="rId5" Type="http://schemas.openxmlformats.org/officeDocument/2006/relationships/theme" Target="../theme/theme19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73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7.vml"/><Relationship Id="rId15" Type="http://schemas.openxmlformats.org/officeDocument/2006/relationships/tags" Target="../tags/tag33.xml"/><Relationship Id="rId23" Type="http://schemas.openxmlformats.org/officeDocument/2006/relationships/oleObject" Target="../embeddings/oleObject7.bin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heme" Target="../theme/theme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11.vml"/><Relationship Id="rId11" Type="http://schemas.openxmlformats.org/officeDocument/2006/relationships/tags" Target="../tags/tag50.xml"/><Relationship Id="rId24" Type="http://schemas.openxmlformats.org/officeDocument/2006/relationships/oleObject" Target="../embeddings/oleObject11.bin"/><Relationship Id="rId5" Type="http://schemas.openxmlformats.org/officeDocument/2006/relationships/theme" Target="../theme/theme3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6.vml"/><Relationship Id="rId11" Type="http://schemas.openxmlformats.org/officeDocument/2006/relationships/tags" Target="../tags/tag73.xml"/><Relationship Id="rId24" Type="http://schemas.openxmlformats.org/officeDocument/2006/relationships/oleObject" Target="../embeddings/oleObject16.bin"/><Relationship Id="rId5" Type="http://schemas.openxmlformats.org/officeDocument/2006/relationships/theme" Target="../theme/theme4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slideLayout" Target="../slideLayouts/slideLayout19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1.vml"/><Relationship Id="rId15" Type="http://schemas.openxmlformats.org/officeDocument/2006/relationships/tags" Target="../tags/tag99.xml"/><Relationship Id="rId23" Type="http://schemas.openxmlformats.org/officeDocument/2006/relationships/oleObject" Target="../embeddings/oleObject21.bin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heme" Target="../theme/theme5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26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1" Type="http://schemas.openxmlformats.org/officeDocument/2006/relationships/slideLayout" Target="../slideLayouts/slideLayout20.xml"/><Relationship Id="rId6" Type="http://schemas.openxmlformats.org/officeDocument/2006/relationships/vmlDrawing" Target="../drawings/vmlDrawing25.vml"/><Relationship Id="rId11" Type="http://schemas.openxmlformats.org/officeDocument/2006/relationships/tags" Target="../tags/tag116.xml"/><Relationship Id="rId24" Type="http://schemas.openxmlformats.org/officeDocument/2006/relationships/oleObject" Target="../embeddings/oleObject25.bin"/><Relationship Id="rId5" Type="http://schemas.openxmlformats.org/officeDocument/2006/relationships/theme" Target="../theme/theme6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0.vml"/><Relationship Id="rId15" Type="http://schemas.openxmlformats.org/officeDocument/2006/relationships/tags" Target="../tags/tag142.xml"/><Relationship Id="rId23" Type="http://schemas.openxmlformats.org/officeDocument/2006/relationships/oleObject" Target="../embeddings/oleObject30.bin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theme" Target="../theme/theme7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69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34.vml"/><Relationship Id="rId11" Type="http://schemas.openxmlformats.org/officeDocument/2006/relationships/tags" Target="../tags/tag159.xml"/><Relationship Id="rId24" Type="http://schemas.openxmlformats.org/officeDocument/2006/relationships/oleObject" Target="../embeddings/oleObject34.bin"/><Relationship Id="rId5" Type="http://schemas.openxmlformats.org/officeDocument/2006/relationships/theme" Target="../theme/theme8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4" Type="http://schemas.openxmlformats.org/officeDocument/2006/relationships/slideLayout" Target="../slideLayouts/slideLayout30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3" Type="http://schemas.openxmlformats.org/officeDocument/2006/relationships/slideLayout" Target="../slideLayouts/slideLayout33.xml"/><Relationship Id="rId21" Type="http://schemas.openxmlformats.org/officeDocument/2006/relationships/tags" Target="../tags/tag190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39.vml"/><Relationship Id="rId11" Type="http://schemas.openxmlformats.org/officeDocument/2006/relationships/tags" Target="../tags/tag180.xml"/><Relationship Id="rId24" Type="http://schemas.openxmlformats.org/officeDocument/2006/relationships/oleObject" Target="../embeddings/oleObject39.bin"/><Relationship Id="rId5" Type="http://schemas.openxmlformats.org/officeDocument/2006/relationships/theme" Target="../theme/theme9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4" Type="http://schemas.openxmlformats.org/officeDocument/2006/relationships/slideLayout" Target="../slideLayouts/slideLayout34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8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9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7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2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6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0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6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3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5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9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4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3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jpg"/><Relationship Id="rId2" Type="http://schemas.openxmlformats.org/officeDocument/2006/relationships/tags" Target="../tags/tag406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08.xml"/><Relationship Id="rId7" Type="http://schemas.openxmlformats.org/officeDocument/2006/relationships/image" Target="../media/image15.emf"/><Relationship Id="rId2" Type="http://schemas.openxmlformats.org/officeDocument/2006/relationships/tags" Target="../tags/tag407.xml"/><Relationship Id="rId1" Type="http://schemas.openxmlformats.org/officeDocument/2006/relationships/vmlDrawing" Target="../drawings/vmlDrawing94.vml"/><Relationship Id="rId6" Type="http://schemas.openxmlformats.org/officeDocument/2006/relationships/oleObject" Target="../embeddings/oleObject94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19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tags" Target="../tags/tag41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409.xml"/><Relationship Id="rId1" Type="http://schemas.openxmlformats.org/officeDocument/2006/relationships/vmlDrawing" Target="../drawings/vmlDrawing95.v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12.xml"/><Relationship Id="rId10" Type="http://schemas.openxmlformats.org/officeDocument/2006/relationships/image" Target="../media/image18.png"/><Relationship Id="rId4" Type="http://schemas.openxmlformats.org/officeDocument/2006/relationships/tags" Target="../tags/tag411.xml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24.xml"/><Relationship Id="rId18" Type="http://schemas.openxmlformats.org/officeDocument/2006/relationships/tags" Target="../tags/tag429.xml"/><Relationship Id="rId26" Type="http://schemas.openxmlformats.org/officeDocument/2006/relationships/tags" Target="../tags/tag437.xml"/><Relationship Id="rId39" Type="http://schemas.openxmlformats.org/officeDocument/2006/relationships/tags" Target="../tags/tag450.xml"/><Relationship Id="rId21" Type="http://schemas.openxmlformats.org/officeDocument/2006/relationships/tags" Target="../tags/tag432.xml"/><Relationship Id="rId34" Type="http://schemas.openxmlformats.org/officeDocument/2006/relationships/tags" Target="../tags/tag445.xml"/><Relationship Id="rId42" Type="http://schemas.openxmlformats.org/officeDocument/2006/relationships/tags" Target="../tags/tag453.xml"/><Relationship Id="rId47" Type="http://schemas.openxmlformats.org/officeDocument/2006/relationships/tags" Target="../tags/tag458.xml"/><Relationship Id="rId50" Type="http://schemas.openxmlformats.org/officeDocument/2006/relationships/tags" Target="../tags/tag461.xml"/><Relationship Id="rId55" Type="http://schemas.openxmlformats.org/officeDocument/2006/relationships/image" Target="../media/image19.emf"/><Relationship Id="rId7" Type="http://schemas.openxmlformats.org/officeDocument/2006/relationships/tags" Target="../tags/tag418.xml"/><Relationship Id="rId2" Type="http://schemas.openxmlformats.org/officeDocument/2006/relationships/tags" Target="../tags/tag413.xml"/><Relationship Id="rId16" Type="http://schemas.openxmlformats.org/officeDocument/2006/relationships/tags" Target="../tags/tag427.xml"/><Relationship Id="rId29" Type="http://schemas.openxmlformats.org/officeDocument/2006/relationships/tags" Target="../tags/tag440.xml"/><Relationship Id="rId11" Type="http://schemas.openxmlformats.org/officeDocument/2006/relationships/tags" Target="../tags/tag422.xml"/><Relationship Id="rId24" Type="http://schemas.openxmlformats.org/officeDocument/2006/relationships/tags" Target="../tags/tag435.xml"/><Relationship Id="rId32" Type="http://schemas.openxmlformats.org/officeDocument/2006/relationships/tags" Target="../tags/tag443.xml"/><Relationship Id="rId37" Type="http://schemas.openxmlformats.org/officeDocument/2006/relationships/tags" Target="../tags/tag448.xml"/><Relationship Id="rId40" Type="http://schemas.openxmlformats.org/officeDocument/2006/relationships/tags" Target="../tags/tag451.xml"/><Relationship Id="rId45" Type="http://schemas.openxmlformats.org/officeDocument/2006/relationships/tags" Target="../tags/tag456.xml"/><Relationship Id="rId53" Type="http://schemas.openxmlformats.org/officeDocument/2006/relationships/notesSlide" Target="../notesSlides/notesSlide4.xml"/><Relationship Id="rId5" Type="http://schemas.openxmlformats.org/officeDocument/2006/relationships/tags" Target="../tags/tag416.xml"/><Relationship Id="rId10" Type="http://schemas.openxmlformats.org/officeDocument/2006/relationships/tags" Target="../tags/tag421.xml"/><Relationship Id="rId19" Type="http://schemas.openxmlformats.org/officeDocument/2006/relationships/tags" Target="../tags/tag430.xml"/><Relationship Id="rId31" Type="http://schemas.openxmlformats.org/officeDocument/2006/relationships/tags" Target="../tags/tag442.xml"/><Relationship Id="rId44" Type="http://schemas.openxmlformats.org/officeDocument/2006/relationships/tags" Target="../tags/tag455.xml"/><Relationship Id="rId52" Type="http://schemas.openxmlformats.org/officeDocument/2006/relationships/slideLayout" Target="../slideLayouts/slideLayout19.xml"/><Relationship Id="rId4" Type="http://schemas.openxmlformats.org/officeDocument/2006/relationships/tags" Target="../tags/tag415.xml"/><Relationship Id="rId9" Type="http://schemas.openxmlformats.org/officeDocument/2006/relationships/tags" Target="../tags/tag420.xml"/><Relationship Id="rId14" Type="http://schemas.openxmlformats.org/officeDocument/2006/relationships/tags" Target="../tags/tag425.xml"/><Relationship Id="rId22" Type="http://schemas.openxmlformats.org/officeDocument/2006/relationships/tags" Target="../tags/tag433.xml"/><Relationship Id="rId27" Type="http://schemas.openxmlformats.org/officeDocument/2006/relationships/tags" Target="../tags/tag438.xml"/><Relationship Id="rId30" Type="http://schemas.openxmlformats.org/officeDocument/2006/relationships/tags" Target="../tags/tag441.xml"/><Relationship Id="rId35" Type="http://schemas.openxmlformats.org/officeDocument/2006/relationships/tags" Target="../tags/tag446.xml"/><Relationship Id="rId43" Type="http://schemas.openxmlformats.org/officeDocument/2006/relationships/tags" Target="../tags/tag454.xml"/><Relationship Id="rId48" Type="http://schemas.openxmlformats.org/officeDocument/2006/relationships/tags" Target="../tags/tag459.xml"/><Relationship Id="rId56" Type="http://schemas.openxmlformats.org/officeDocument/2006/relationships/chart" Target="../charts/chart1.xml"/><Relationship Id="rId8" Type="http://schemas.openxmlformats.org/officeDocument/2006/relationships/tags" Target="../tags/tag419.xml"/><Relationship Id="rId51" Type="http://schemas.openxmlformats.org/officeDocument/2006/relationships/tags" Target="../tags/tag462.xml"/><Relationship Id="rId3" Type="http://schemas.openxmlformats.org/officeDocument/2006/relationships/tags" Target="../tags/tag414.xml"/><Relationship Id="rId12" Type="http://schemas.openxmlformats.org/officeDocument/2006/relationships/tags" Target="../tags/tag423.xml"/><Relationship Id="rId17" Type="http://schemas.openxmlformats.org/officeDocument/2006/relationships/tags" Target="../tags/tag428.xml"/><Relationship Id="rId25" Type="http://schemas.openxmlformats.org/officeDocument/2006/relationships/tags" Target="../tags/tag436.xml"/><Relationship Id="rId33" Type="http://schemas.openxmlformats.org/officeDocument/2006/relationships/tags" Target="../tags/tag444.xml"/><Relationship Id="rId38" Type="http://schemas.openxmlformats.org/officeDocument/2006/relationships/tags" Target="../tags/tag449.xml"/><Relationship Id="rId46" Type="http://schemas.openxmlformats.org/officeDocument/2006/relationships/tags" Target="../tags/tag457.xml"/><Relationship Id="rId20" Type="http://schemas.openxmlformats.org/officeDocument/2006/relationships/tags" Target="../tags/tag431.xml"/><Relationship Id="rId41" Type="http://schemas.openxmlformats.org/officeDocument/2006/relationships/tags" Target="../tags/tag452.xml"/><Relationship Id="rId54" Type="http://schemas.openxmlformats.org/officeDocument/2006/relationships/oleObject" Target="../embeddings/oleObject96.bin"/><Relationship Id="rId1" Type="http://schemas.openxmlformats.org/officeDocument/2006/relationships/vmlDrawing" Target="../drawings/vmlDrawing96.vml"/><Relationship Id="rId6" Type="http://schemas.openxmlformats.org/officeDocument/2006/relationships/tags" Target="../tags/tag417.xml"/><Relationship Id="rId15" Type="http://schemas.openxmlformats.org/officeDocument/2006/relationships/tags" Target="../tags/tag426.xml"/><Relationship Id="rId23" Type="http://schemas.openxmlformats.org/officeDocument/2006/relationships/tags" Target="../tags/tag434.xml"/><Relationship Id="rId28" Type="http://schemas.openxmlformats.org/officeDocument/2006/relationships/tags" Target="../tags/tag439.xml"/><Relationship Id="rId36" Type="http://schemas.openxmlformats.org/officeDocument/2006/relationships/tags" Target="../tags/tag447.xml"/><Relationship Id="rId49" Type="http://schemas.openxmlformats.org/officeDocument/2006/relationships/tags" Target="../tags/tag46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464.xml"/><Relationship Id="rId7" Type="http://schemas.openxmlformats.org/officeDocument/2006/relationships/tags" Target="../tags/tag468.xml"/><Relationship Id="rId2" Type="http://schemas.openxmlformats.org/officeDocument/2006/relationships/tags" Target="../tags/tag463.xml"/><Relationship Id="rId1" Type="http://schemas.openxmlformats.org/officeDocument/2006/relationships/vmlDrawing" Target="../drawings/vmlDrawing97.vml"/><Relationship Id="rId6" Type="http://schemas.openxmlformats.org/officeDocument/2006/relationships/tags" Target="../tags/tag467.xml"/><Relationship Id="rId11" Type="http://schemas.openxmlformats.org/officeDocument/2006/relationships/image" Target="../media/image15.emf"/><Relationship Id="rId5" Type="http://schemas.openxmlformats.org/officeDocument/2006/relationships/tags" Target="../tags/tag466.xml"/><Relationship Id="rId10" Type="http://schemas.openxmlformats.org/officeDocument/2006/relationships/oleObject" Target="../embeddings/oleObject97.bin"/><Relationship Id="rId4" Type="http://schemas.openxmlformats.org/officeDocument/2006/relationships/tags" Target="../tags/tag465.xml"/><Relationship Id="rId9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-1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>
                <a:solidFill>
                  <a:schemeClr val="bg1"/>
                </a:solidFill>
              </a:rPr>
              <a:t>Commercial stimulation of stores network – impact story</a:t>
            </a:r>
            <a:endParaRPr lang="en-US" sz="4800" kern="0" dirty="0">
              <a:solidFill>
                <a:schemeClr val="bg1"/>
              </a:solidFill>
            </a:endParaRPr>
          </a:p>
        </p:txBody>
      </p:sp>
      <p:sp>
        <p:nvSpPr>
          <p:cNvPr id="17" name="Disclaimer-template_Blue">
            <a:extLst>
              <a:ext uri="{FF2B5EF4-FFF2-40B4-BE49-F238E27FC236}">
                <a16:creationId xmlns:a16="http://schemas.microsoft.com/office/drawing/2014/main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r-HR" sz="1000" b="1">
                <a:solidFill>
                  <a:srgbClr val="FFFFFF"/>
                </a:solidFill>
                <a:latin typeface="Arial" pitchFamily="34" charset="0"/>
              </a:rPr>
              <a:t>TEL010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TMT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1708504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2" name="think-cell Slide" r:id="rId6" imgW="344" imgH="345" progId="TCLayout.ActiveDocument.1">
                  <p:embed/>
                </p:oleObj>
              </mc:Choice>
              <mc:Fallback>
                <p:oleObj name="think-cell Slide" r:id="rId6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Commercial stimulation program in telco stores – the starting position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0696" y="1925606"/>
            <a:ext cx="2468033" cy="1307632"/>
          </a:xfrm>
          <a:prstGeom prst="rect">
            <a:avLst/>
          </a:prstGeom>
        </p:spPr>
      </p:pic>
      <p:sp>
        <p:nvSpPr>
          <p:cNvPr id="47" name="TextBox 46"/>
          <p:cNvSpPr txBox="1">
            <a:spLocks/>
          </p:cNvSpPr>
          <p:nvPr/>
        </p:nvSpPr>
        <p:spPr>
          <a:xfrm>
            <a:off x="5667375" y="3110045"/>
            <a:ext cx="5984874" cy="307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1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1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2000" i="1" dirty="0"/>
              <a:t>Closed stores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3141" y="3560771"/>
            <a:ext cx="1533342" cy="1203062"/>
          </a:xfrm>
          <a:prstGeom prst="rect">
            <a:avLst/>
          </a:prstGeom>
        </p:spPr>
      </p:pic>
      <p:sp>
        <p:nvSpPr>
          <p:cNvPr id="50" name="TextBox 49"/>
          <p:cNvSpPr txBox="1">
            <a:spLocks/>
          </p:cNvSpPr>
          <p:nvPr/>
        </p:nvSpPr>
        <p:spPr>
          <a:xfrm>
            <a:off x="5667375" y="4953134"/>
            <a:ext cx="5984874" cy="307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1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1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2000" i="1" dirty="0"/>
              <a:t>Exhibited phones are plastic models or locked away</a:t>
            </a: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5667375" y="897707"/>
            <a:ext cx="5984874" cy="8002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600" b="1" dirty="0">
                <a:solidFill>
                  <a:schemeClr val="accent4"/>
                </a:solidFill>
              </a:rPr>
              <a:t>What we found during mystery shopping in 30 stores</a:t>
            </a:r>
            <a:endParaRPr lang="en-US" sz="2600" b="1" dirty="0"/>
          </a:p>
        </p:txBody>
      </p:sp>
      <p:sp>
        <p:nvSpPr>
          <p:cNvPr id="3" name="Rectangle 2"/>
          <p:cNvSpPr/>
          <p:nvPr/>
        </p:nvSpPr>
        <p:spPr>
          <a:xfrm>
            <a:off x="-12691" y="655608"/>
            <a:ext cx="4880986" cy="6065867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utoShape 250"/>
          <p:cNvSpPr>
            <a:spLocks noChangeArrowheads="1"/>
          </p:cNvSpPr>
          <p:nvPr/>
        </p:nvSpPr>
        <p:spPr bwMode="gray">
          <a:xfrm>
            <a:off x="496038" y="4336964"/>
            <a:ext cx="386352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Average monthly sales per store</a:t>
            </a:r>
          </a:p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-60% below competition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6038" y="2092407"/>
            <a:ext cx="3863527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800 exclusive stores 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6038" y="5631596"/>
            <a:ext cx="3863527" cy="61555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Store size 50% below benchmarks</a:t>
            </a:r>
          </a:p>
        </p:txBody>
      </p:sp>
      <p:sp>
        <p:nvSpPr>
          <p:cNvPr id="42" name="Rectangle 41"/>
          <p:cNvSpPr>
            <a:spLocks/>
          </p:cNvSpPr>
          <p:nvPr/>
        </p:nvSpPr>
        <p:spPr>
          <a:xfrm>
            <a:off x="496038" y="3060797"/>
            <a:ext cx="3863527" cy="61555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Stores owned by exclusive master franchise</a:t>
            </a:r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496038" y="897707"/>
            <a:ext cx="386352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we knew from the client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6038" y="2730491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96038" y="4006657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496038" y="5301291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5400000">
            <a:off x="4447453" y="861012"/>
            <a:ext cx="775200" cy="750244"/>
          </a:xfrm>
          <a:prstGeom prst="triangl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667375" y="5427036"/>
            <a:ext cx="5984874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i="1" dirty="0"/>
              <a:t>Client data not captured and no follow-up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667375" y="5900936"/>
            <a:ext cx="5984874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i="1" dirty="0"/>
              <a:t>Agents do not try to close sales </a:t>
            </a:r>
            <a:endParaRPr lang="de-DE" sz="2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13109" y="-2945"/>
            <a:ext cx="562976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TEL010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9" y="-2945"/>
            <a:ext cx="2767104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TELECOMMUNICATIONS (TMT) </a:t>
            </a:r>
            <a:r>
              <a:rPr lang="pl-PL" sz="800" dirty="0">
                <a:solidFill>
                  <a:schemeClr val="bg1"/>
                </a:solidFill>
              </a:rPr>
              <a:t>| WESTERN EUROPE</a:t>
            </a:r>
          </a:p>
        </p:txBody>
      </p:sp>
    </p:spTree>
    <p:extLst>
      <p:ext uri="{BB962C8B-B14F-4D97-AF65-F5344CB8AC3E}">
        <p14:creationId xmlns:p14="http://schemas.microsoft.com/office/powerpoint/2010/main" val="231161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477209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9" name="think-cell Slide" r:id="rId8" imgW="344" imgH="345" progId="TCLayout.ActiveDocument.1">
                  <p:embed/>
                </p:oleObj>
              </mc:Choice>
              <mc:Fallback>
                <p:oleObj name="think-cell Slide" r:id="rId8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What we did during 8 weekly sprints</a:t>
            </a: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5667375" y="1036079"/>
            <a:ext cx="598487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600" b="1" dirty="0">
                <a:solidFill>
                  <a:schemeClr val="accent4"/>
                </a:solidFill>
              </a:rPr>
              <a:t>Full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-12691" y="655608"/>
            <a:ext cx="4880986" cy="6065867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496038" y="897707"/>
            <a:ext cx="386352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 pilot stores in Western Europe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4447453" y="861012"/>
            <a:ext cx="775200" cy="750244"/>
          </a:xfrm>
          <a:prstGeom prst="triangl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67375" y="3797776"/>
            <a:ext cx="4278307" cy="1116055"/>
            <a:chOff x="5667375" y="3869743"/>
            <a:chExt cx="4278307" cy="1116055"/>
          </a:xfrm>
        </p:grpSpPr>
        <p:sp>
          <p:nvSpPr>
            <p:cNvPr id="41" name="Rectangle 40"/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667375" y="3869743"/>
              <a:ext cx="1611373" cy="1116055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Partner management incentives</a:t>
              </a: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>
            <a:xfrm>
              <a:off x="7368460" y="3869743"/>
              <a:ext cx="2577222" cy="1116055"/>
              <a:chOff x="7368460" y="3869743"/>
              <a:chExt cx="2577222" cy="1116055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7368460" y="3869743"/>
                <a:ext cx="2577222" cy="11160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" tIns="36576" rIns="36576" bIns="36576" rtlCol="0" anchor="ctr">
                <a:noAutofit/>
              </a:bodyPr>
              <a:lstStyle/>
              <a:p>
                <a:endParaRPr lang="en-US" sz="8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489453" y="4076917"/>
                <a:ext cx="1379973" cy="8582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114300" lvl="1" indent="-112713">
                  <a:spcBef>
                    <a:spcPct val="50000"/>
                  </a:spcBef>
                </a:pPr>
                <a:r>
                  <a:rPr lang="en-US" sz="800" dirty="0"/>
                  <a:t>New terms</a:t>
                </a:r>
              </a:p>
              <a:p>
                <a:pPr marL="114300" lvl="1" indent="-112713">
                  <a:spcBef>
                    <a:spcPct val="50000"/>
                  </a:spcBef>
                </a:pPr>
                <a:r>
                  <a:rPr lang="en-US" sz="800" dirty="0"/>
                  <a:t>New objectives</a:t>
                </a:r>
              </a:p>
              <a:p>
                <a:pPr marL="114300" lvl="1" indent="-112713">
                  <a:spcBef>
                    <a:spcPct val="50000"/>
                  </a:spcBef>
                </a:pPr>
                <a:r>
                  <a:rPr lang="en-US" sz="800" dirty="0"/>
                  <a:t>New compensation model</a:t>
                </a:r>
              </a:p>
              <a:p>
                <a:pPr marL="114300" lvl="1" indent="-112713">
                  <a:spcBef>
                    <a:spcPct val="50000"/>
                  </a:spcBef>
                </a:pPr>
                <a:r>
                  <a:rPr lang="en-US" sz="800" dirty="0"/>
                  <a:t>New incentives</a:t>
                </a: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7417243" y="3899639"/>
                <a:ext cx="2392852" cy="1320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US" sz="800" b="1" dirty="0">
                    <a:solidFill>
                      <a:schemeClr val="accent4"/>
                    </a:solidFill>
                  </a:rPr>
                  <a:t>New contract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585366" y="4114168"/>
                <a:ext cx="783079" cy="684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txBody>
              <a:bodyPr vert="horz" wrap="square" lIns="72009" tIns="72009" rIns="72009" bIns="72009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30629" y="4172919"/>
                <a:ext cx="783079" cy="684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txBody>
              <a:bodyPr vert="horz" wrap="square" lIns="72009" tIns="72009" rIns="72009" bIns="72009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474738" y="4237283"/>
                <a:ext cx="783079" cy="68414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txBody>
              <a:bodyPr vert="horz" wrap="square" lIns="72009" tIns="72009" rIns="72009" bIns="72009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  <a:p>
                <a:pPr marL="114300" lvl="1" indent="-114300">
                  <a:spcBef>
                    <a:spcPct val="50000"/>
                  </a:spcBef>
                </a:pPr>
                <a:r>
                  <a:rPr lang="en-US" sz="800" dirty="0"/>
                  <a:t>…</a:t>
                </a:r>
              </a:p>
            </p:txBody>
          </p:sp>
        </p:grpSp>
      </p:grpSp>
      <p:sp>
        <p:nvSpPr>
          <p:cNvPr id="45" name="Rectangle 44"/>
          <p:cNvSpPr>
            <a:spLocks/>
          </p:cNvSpPr>
          <p:nvPr/>
        </p:nvSpPr>
        <p:spPr>
          <a:xfrm>
            <a:off x="5667375" y="1561020"/>
            <a:ext cx="1611373" cy="1931546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Performance management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368460" y="1561020"/>
            <a:ext cx="2577222" cy="1931546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  <p:sp>
        <p:nvSpPr>
          <p:cNvPr id="48" name="Rectangle 47"/>
          <p:cNvSpPr>
            <a:spLocks/>
          </p:cNvSpPr>
          <p:nvPr/>
        </p:nvSpPr>
        <p:spPr>
          <a:xfrm>
            <a:off x="5667375" y="5147076"/>
            <a:ext cx="1611373" cy="1240917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In-store execution</a:t>
            </a:r>
          </a:p>
        </p:txBody>
      </p:sp>
      <p:sp>
        <p:nvSpPr>
          <p:cNvPr id="53" name="TextBox 5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68460" y="5147076"/>
            <a:ext cx="4282190" cy="12409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16000"/>
              </a:spcBef>
            </a:pPr>
            <a:r>
              <a:rPr lang="en-US" sz="1800" dirty="0"/>
              <a:t>Process simplification</a:t>
            </a:r>
          </a:p>
          <a:p>
            <a:pPr lvl="1">
              <a:spcBef>
                <a:spcPct val="16000"/>
              </a:spcBef>
            </a:pPr>
            <a:r>
              <a:rPr lang="en-US" sz="1800" dirty="0"/>
              <a:t>CRM update</a:t>
            </a:r>
          </a:p>
          <a:p>
            <a:pPr lvl="1">
              <a:spcBef>
                <a:spcPct val="16000"/>
              </a:spcBef>
            </a:pPr>
            <a:r>
              <a:rPr lang="en-US" sz="1800" dirty="0"/>
              <a:t>Sales collateral</a:t>
            </a:r>
          </a:p>
          <a:p>
            <a:pPr lvl="1">
              <a:spcBef>
                <a:spcPct val="16000"/>
              </a:spcBef>
            </a:pPr>
            <a:r>
              <a:rPr lang="en-US" sz="1800" dirty="0"/>
              <a:t>SMS campaign</a:t>
            </a: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368460" y="3681154"/>
            <a:ext cx="42821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7368460" y="5030453"/>
            <a:ext cx="42821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250"/>
          <p:cNvSpPr>
            <a:spLocks noChangeArrowheads="1"/>
          </p:cNvSpPr>
          <p:nvPr/>
        </p:nvSpPr>
        <p:spPr bwMode="gray">
          <a:xfrm>
            <a:off x="496038" y="3384828"/>
            <a:ext cx="386352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Competitions between stores</a:t>
            </a:r>
          </a:p>
        </p:txBody>
      </p:sp>
      <p:sp>
        <p:nvSpPr>
          <p:cNvPr id="77" name="Rectangle 76"/>
          <p:cNvSpPr>
            <a:spLocks/>
          </p:cNvSpPr>
          <p:nvPr/>
        </p:nvSpPr>
        <p:spPr>
          <a:xfrm>
            <a:off x="496038" y="2092406"/>
            <a:ext cx="167994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New sales script</a:t>
            </a:r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496038" y="4049506"/>
            <a:ext cx="38635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Follow-up process and use of CRM</a:t>
            </a:r>
          </a:p>
        </p:txBody>
      </p:sp>
      <p:sp>
        <p:nvSpPr>
          <p:cNvPr id="79" name="Rectangle 78"/>
          <p:cNvSpPr>
            <a:spLocks/>
          </p:cNvSpPr>
          <p:nvPr/>
        </p:nvSpPr>
        <p:spPr>
          <a:xfrm>
            <a:off x="496038" y="2738617"/>
            <a:ext cx="38635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Daily contact with stores</a:t>
            </a: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496038" y="2554011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496038" y="3200222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496038" y="3864900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>
            <a:spLocks/>
          </p:cNvSpPr>
          <p:nvPr/>
        </p:nvSpPr>
        <p:spPr>
          <a:xfrm>
            <a:off x="496038" y="4695717"/>
            <a:ext cx="38635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Store manager capability training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496038" y="4511111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>
            <a:spLocks/>
          </p:cNvSpPr>
          <p:nvPr/>
        </p:nvSpPr>
        <p:spPr>
          <a:xfrm>
            <a:off x="496038" y="5341928"/>
            <a:ext cx="38635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Traffic generation initiatives</a:t>
            </a:r>
          </a:p>
        </p:txBody>
      </p: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496038" y="5157322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>
            <a:spLocks/>
          </p:cNvSpPr>
          <p:nvPr/>
        </p:nvSpPr>
        <p:spPr>
          <a:xfrm>
            <a:off x="496038" y="5988143"/>
            <a:ext cx="38635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Store layout</a:t>
            </a:r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496038" y="5803533"/>
            <a:ext cx="3863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3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355220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7" name="think-cell Slide" r:id="rId54" imgW="451" imgH="450" progId="TCLayout.ActiveDocument.1">
                  <p:embed/>
                </p:oleObj>
              </mc:Choice>
              <mc:Fallback>
                <p:oleObj name="think-cell Slide" r:id="rId5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4"/>
            </p:custDataLst>
          </p:nvPr>
        </p:nvCxnSpPr>
        <p:spPr bwMode="gray">
          <a:xfrm>
            <a:off x="7534275" y="230188"/>
            <a:ext cx="428625" cy="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 bwMode="gray">
          <a:xfrm>
            <a:off x="8562975" y="230188"/>
            <a:ext cx="428625" cy="0"/>
          </a:xfrm>
          <a:prstGeom prst="line">
            <a:avLst/>
          </a:prstGeom>
          <a:ln w="28575">
            <a:solidFill>
              <a:schemeClr val="accent3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>
            <p:custDataLst>
              <p:tags r:id="rId6"/>
            </p:custDataLst>
          </p:nvPr>
        </p:nvCxnSpPr>
        <p:spPr bwMode="gray">
          <a:xfrm>
            <a:off x="10233025" y="230188"/>
            <a:ext cx="428625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064500" y="146050"/>
            <a:ext cx="295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E28BED8-1BFA-4EB6-A79A-DFD336476CFC}" type="datetime'''''''''''''''''''''''Pi''''''''l''''''''''''''o''t'''''">
              <a:rPr lang="en-US" altLang="en-US" sz="1200">
                <a:sym typeface="+mn-lt"/>
              </a:rPr>
              <a:pPr/>
              <a:t>Pilot</a:t>
            </a:fld>
            <a:endParaRPr lang="en-US" sz="1200" dirty="0">
              <a:sym typeface="+mn-lt"/>
            </a:endParaRPr>
          </a:p>
        </p:txBody>
      </p:sp>
      <p:sp>
        <p:nvSpPr>
          <p:cNvPr id="8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093200" y="146050"/>
            <a:ext cx="93662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200" dirty="0">
                <a:sym typeface="+mn-lt"/>
              </a:rPr>
              <a:t>Full </a:t>
            </a:r>
            <a:r>
              <a:rPr lang="en-US" sz="1200" dirty="0">
                <a:sym typeface="+mn-lt"/>
              </a:rPr>
              <a:t>network</a:t>
            </a:r>
          </a:p>
          <a:p>
            <a:r>
              <a:rPr lang="en-US" sz="1200" dirty="0">
                <a:sym typeface="+mn-lt"/>
              </a:rPr>
              <a:t>Adjusted for </a:t>
            </a:r>
            <a:br>
              <a:rPr lang="en-US" sz="1200" dirty="0">
                <a:sym typeface="+mn-lt"/>
              </a:rPr>
            </a:br>
            <a:r>
              <a:rPr lang="en-US" sz="1200" dirty="0">
                <a:sym typeface="+mn-lt"/>
              </a:rPr>
              <a:t>shop closures</a:t>
            </a:r>
          </a:p>
        </p:txBody>
      </p:sp>
      <p:sp>
        <p:nvSpPr>
          <p:cNvPr id="97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763250" y="146050"/>
            <a:ext cx="8270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200" dirty="0">
                <a:sym typeface="+mn-lt"/>
              </a:rPr>
              <a:t>Full network</a:t>
            </a:r>
          </a:p>
          <a:p>
            <a:r>
              <a:rPr lang="en-US" sz="1200" dirty="0">
                <a:sym typeface="+mn-lt"/>
              </a:rPr>
              <a:t>not adjusted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8525711" y="1179282"/>
            <a:ext cx="0" cy="47895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8412765" y="5985922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>
            <a:stCxn id="189" idx="0"/>
          </p:cNvCxnSpPr>
          <p:nvPr/>
        </p:nvCxnSpPr>
        <p:spPr>
          <a:xfrm flipH="1">
            <a:off x="746980" y="790089"/>
            <a:ext cx="9810" cy="52298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>
            <a:off x="662041" y="5985922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686965" y="1562548"/>
            <a:ext cx="0" cy="44628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>
            <a:off x="4592148" y="5985922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2509842" y="1783815"/>
            <a:ext cx="0" cy="42416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Isosceles Triangle 225"/>
          <p:cNvSpPr/>
          <p:nvPr/>
        </p:nvSpPr>
        <p:spPr>
          <a:xfrm>
            <a:off x="2413052" y="5985922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8829556" y="1440060"/>
            <a:ext cx="0" cy="4521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Isosceles Triangle 228"/>
          <p:cNvSpPr/>
          <p:nvPr/>
        </p:nvSpPr>
        <p:spPr>
          <a:xfrm>
            <a:off x="8734741" y="5985922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>
            <a:off x="9607004" y="1839132"/>
            <a:ext cx="0" cy="412308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Isosceles Triangle 273"/>
          <p:cNvSpPr/>
          <p:nvPr/>
        </p:nvSpPr>
        <p:spPr>
          <a:xfrm>
            <a:off x="9508238" y="5985922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313" y="790089"/>
            <a:ext cx="2381907" cy="232987"/>
            <a:chOff x="1012825" y="1038225"/>
            <a:chExt cx="1914264" cy="187217"/>
          </a:xfrm>
        </p:grpSpPr>
        <p:sp>
          <p:nvSpPr>
            <p:cNvPr id="189" name="Oval 17"/>
            <p:cNvSpPr txBox="1"/>
            <p:nvPr>
              <p:custDataLst>
                <p:tags r:id="rId51"/>
              </p:custDataLst>
            </p:nvPr>
          </p:nvSpPr>
          <p:spPr>
            <a:xfrm>
              <a:off x="1012825" y="1038225"/>
              <a:ext cx="187217" cy="187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1</a:t>
              </a:r>
            </a:p>
          </p:txBody>
        </p:sp>
        <p:sp>
          <p:nvSpPr>
            <p:cNvPr id="190" name="5. Source"/>
            <p:cNvSpPr>
              <a:spLocks noChangeArrowheads="1"/>
            </p:cNvSpPr>
            <p:nvPr/>
          </p:nvSpPr>
          <p:spPr bwMode="gray">
            <a:xfrm>
              <a:off x="1234285" y="1068083"/>
              <a:ext cx="1692804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Beginning of project </a:t>
              </a:r>
              <a:r>
                <a:rPr lang="en-US" sz="1200" dirty="0">
                  <a:solidFill>
                    <a:schemeClr val="accent6"/>
                  </a:solidFill>
                </a:rPr>
                <a:t>(April 17</a:t>
              </a:r>
              <a:r>
                <a:rPr lang="en-US" sz="1200" baseline="30000" dirty="0">
                  <a:solidFill>
                    <a:schemeClr val="accent6"/>
                  </a:solidFill>
                </a:rPr>
                <a:t>th</a:t>
              </a:r>
              <a:r>
                <a:rPr lang="en-US" sz="1200" dirty="0">
                  <a:solidFill>
                    <a:schemeClr val="accent6"/>
                  </a:solidFill>
                </a:rPr>
                <a:t>)</a:t>
              </a:r>
              <a:endParaRPr lang="en-US" sz="1200" dirty="0">
                <a:solidFill>
                  <a:schemeClr val="accent6"/>
                </a:solidFill>
                <a:latin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96967" y="938259"/>
            <a:ext cx="1646003" cy="232987"/>
            <a:chOff x="6276975" y="1157934"/>
            <a:chExt cx="1322840" cy="187217"/>
          </a:xfrm>
        </p:grpSpPr>
        <p:sp>
          <p:nvSpPr>
            <p:cNvPr id="201" name="Oval 17"/>
            <p:cNvSpPr txBox="1"/>
            <p:nvPr>
              <p:custDataLst>
                <p:tags r:id="rId50"/>
              </p:custDataLst>
            </p:nvPr>
          </p:nvSpPr>
          <p:spPr>
            <a:xfrm>
              <a:off x="6276975" y="1157934"/>
              <a:ext cx="187217" cy="187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4</a:t>
              </a:r>
            </a:p>
          </p:txBody>
        </p:sp>
        <p:sp>
          <p:nvSpPr>
            <p:cNvPr id="202" name="5. Source"/>
            <p:cNvSpPr>
              <a:spLocks noChangeArrowheads="1"/>
            </p:cNvSpPr>
            <p:nvPr/>
          </p:nvSpPr>
          <p:spPr bwMode="gray">
            <a:xfrm>
              <a:off x="6508639" y="1177587"/>
              <a:ext cx="1091176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Stores new contract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713016" y="1311648"/>
            <a:ext cx="2106066" cy="232987"/>
            <a:chOff x="6531025" y="1457043"/>
            <a:chExt cx="1692579" cy="187217"/>
          </a:xfrm>
        </p:grpSpPr>
        <p:sp>
          <p:nvSpPr>
            <p:cNvPr id="204" name="Oval 17"/>
            <p:cNvSpPr txBox="1"/>
            <p:nvPr>
              <p:custDataLst>
                <p:tags r:id="rId49"/>
              </p:custDataLst>
            </p:nvPr>
          </p:nvSpPr>
          <p:spPr>
            <a:xfrm>
              <a:off x="6531025" y="1457043"/>
              <a:ext cx="187217" cy="187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5</a:t>
              </a:r>
            </a:p>
          </p:txBody>
        </p:sp>
        <p:sp>
          <p:nvSpPr>
            <p:cNvPr id="205" name="5. Source"/>
            <p:cNvSpPr>
              <a:spLocks noChangeArrowheads="1"/>
            </p:cNvSpPr>
            <p:nvPr/>
          </p:nvSpPr>
          <p:spPr bwMode="gray">
            <a:xfrm>
              <a:off x="6762691" y="1477583"/>
              <a:ext cx="1460913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First performance cascade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06278" y="1712695"/>
            <a:ext cx="1112074" cy="232987"/>
            <a:chOff x="7035661" y="1779589"/>
            <a:chExt cx="893738" cy="187217"/>
          </a:xfrm>
        </p:grpSpPr>
        <p:sp>
          <p:nvSpPr>
            <p:cNvPr id="208" name="Oval 17"/>
            <p:cNvSpPr txBox="1"/>
            <p:nvPr>
              <p:custDataLst>
                <p:tags r:id="rId48"/>
              </p:custDataLst>
            </p:nvPr>
          </p:nvSpPr>
          <p:spPr>
            <a:xfrm>
              <a:off x="7035661" y="1779589"/>
              <a:ext cx="187217" cy="187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6</a:t>
              </a:r>
            </a:p>
          </p:txBody>
        </p:sp>
        <p:sp>
          <p:nvSpPr>
            <p:cNvPr id="209" name="5. Source"/>
            <p:cNvSpPr>
              <a:spLocks noChangeArrowheads="1"/>
            </p:cNvSpPr>
            <p:nvPr/>
          </p:nvSpPr>
          <p:spPr bwMode="gray">
            <a:xfrm>
              <a:off x="7277529" y="1799242"/>
              <a:ext cx="651870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End of pilot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01200" y="1783816"/>
            <a:ext cx="1493842" cy="232987"/>
            <a:chOff x="2203450" y="1836738"/>
            <a:chExt cx="1200554" cy="187217"/>
          </a:xfrm>
        </p:grpSpPr>
        <p:sp>
          <p:nvSpPr>
            <p:cNvPr id="195" name="Oval 17"/>
            <p:cNvSpPr txBox="1"/>
            <p:nvPr>
              <p:custDataLst>
                <p:tags r:id="rId47"/>
              </p:custDataLst>
            </p:nvPr>
          </p:nvSpPr>
          <p:spPr>
            <a:xfrm>
              <a:off x="2203450" y="1836738"/>
              <a:ext cx="187217" cy="187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2</a:t>
              </a:r>
            </a:p>
          </p:txBody>
        </p:sp>
        <p:sp>
          <p:nvSpPr>
            <p:cNvPr id="196" name="5. Source"/>
            <p:cNvSpPr>
              <a:spLocks noChangeArrowheads="1"/>
            </p:cNvSpPr>
            <p:nvPr/>
          </p:nvSpPr>
          <p:spPr bwMode="gray">
            <a:xfrm>
              <a:off x="2424909" y="1866596"/>
              <a:ext cx="979095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Beginning of pilot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6345" y="1469696"/>
            <a:ext cx="2467628" cy="232987"/>
            <a:chOff x="3686175" y="1584325"/>
            <a:chExt cx="1983156" cy="187217"/>
          </a:xfrm>
        </p:grpSpPr>
        <p:sp>
          <p:nvSpPr>
            <p:cNvPr id="198" name="Oval 17"/>
            <p:cNvSpPr txBox="1"/>
            <p:nvPr>
              <p:custDataLst>
                <p:tags r:id="rId46"/>
              </p:custDataLst>
            </p:nvPr>
          </p:nvSpPr>
          <p:spPr>
            <a:xfrm>
              <a:off x="3686175" y="1584325"/>
              <a:ext cx="187217" cy="187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3</a:t>
              </a:r>
            </a:p>
          </p:txBody>
        </p:sp>
        <p:sp>
          <p:nvSpPr>
            <p:cNvPr id="199" name="5. Source"/>
            <p:cNvSpPr>
              <a:spLocks noChangeArrowheads="1"/>
            </p:cNvSpPr>
            <p:nvPr/>
          </p:nvSpPr>
          <p:spPr bwMode="gray">
            <a:xfrm>
              <a:off x="3934013" y="1614183"/>
              <a:ext cx="1735318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New master franchisee contract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10161800" y="2167082"/>
            <a:ext cx="0" cy="38528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>
            <a:off x="10063034" y="5993825"/>
            <a:ext cx="183705" cy="118536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061067" y="2038670"/>
            <a:ext cx="1829516" cy="232496"/>
            <a:chOff x="7389457" y="2041713"/>
            <a:chExt cx="1470324" cy="186823"/>
          </a:xfrm>
        </p:grpSpPr>
        <p:sp>
          <p:nvSpPr>
            <p:cNvPr id="120" name="Oval 17"/>
            <p:cNvSpPr txBox="1"/>
            <p:nvPr>
              <p:custDataLst>
                <p:tags r:id="rId45"/>
              </p:custDataLst>
            </p:nvPr>
          </p:nvSpPr>
          <p:spPr>
            <a:xfrm>
              <a:off x="7389457" y="2041713"/>
              <a:ext cx="191485" cy="1868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buClr>
                  <a:schemeClr val="lt1"/>
                </a:buClr>
              </a:pPr>
              <a:r>
                <a:rPr lang="en-US" sz="1200" dirty="0">
                  <a:solidFill>
                    <a:schemeClr val="lt1"/>
                  </a:solidFill>
                </a:rPr>
                <a:t>7</a:t>
              </a:r>
            </a:p>
          </p:txBody>
        </p:sp>
        <p:sp>
          <p:nvSpPr>
            <p:cNvPr id="121" name="5. Source"/>
            <p:cNvSpPr>
              <a:spLocks noChangeArrowheads="1"/>
            </p:cNvSpPr>
            <p:nvPr/>
          </p:nvSpPr>
          <p:spPr bwMode="gray">
            <a:xfrm>
              <a:off x="7625064" y="2050962"/>
              <a:ext cx="1234717" cy="14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1200" dirty="0">
                  <a:solidFill>
                    <a:schemeClr val="accent6"/>
                  </a:solidFill>
                  <a:latin typeface="+mn-lt"/>
                </a:rPr>
                <a:t>Beginning of rollout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sales evolution vs April 2017</a:t>
            </a:r>
          </a:p>
        </p:txBody>
      </p:sp>
      <p:graphicFrame>
        <p:nvGraphicFramePr>
          <p:cNvPr id="84" name="Chart 83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9757269"/>
              </p:ext>
            </p:extLst>
          </p:nvPr>
        </p:nvGraphicFramePr>
        <p:xfrm>
          <a:off x="488950" y="1441450"/>
          <a:ext cx="11188700" cy="463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174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57175" y="5894388"/>
            <a:ext cx="196850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438878E6-8384-4B3B-9854-09CEDC3B03A4}" type="datetime'''''''''''''''''8''''''''''0''''''''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80</a:t>
            </a:fld>
            <a:endParaRPr lang="en-US" dirty="0">
              <a:sym typeface="+mn-lt"/>
            </a:endParaRPr>
          </a:p>
        </p:txBody>
      </p:sp>
      <p:sp>
        <p:nvSpPr>
          <p:cNvPr id="177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58750" y="3343275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0E57EA15-2BA2-45F7-8DDD-E66B1EF147AF}" type="datetime'''''''''1''''''''''''''''''''''''''''''''60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160</a:t>
            </a:fld>
            <a:endParaRPr lang="en-US" dirty="0">
              <a:sym typeface="+mn-lt"/>
            </a:endParaRPr>
          </a:p>
        </p:txBody>
      </p:sp>
      <p:sp>
        <p:nvSpPr>
          <p:cNvPr id="17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58750" y="2705100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37758385-7F87-4B05-9BC6-CF8B1658C8B8}" type="datetime'''''''''''''1''''''''''''''''80''''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180</a:t>
            </a:fld>
            <a:endParaRPr lang="en-US" dirty="0">
              <a:sym typeface="+mn-lt"/>
            </a:endParaRPr>
          </a:p>
        </p:txBody>
      </p:sp>
      <p:sp>
        <p:nvSpPr>
          <p:cNvPr id="17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58750" y="4618038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C677AFAC-8C3E-47B8-82F7-0DEA1E4B644E}" type="datetime'''''''''''1''''''2''''''''''''''''''0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120</a:t>
            </a:fld>
            <a:endParaRPr lang="en-US" dirty="0"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58750" y="5256213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7D59BFD0-2CC0-4BC0-925B-CAB6D5467248}" type="datetime'1''''''''0''''''''''''0''''''''''''''''''''''''''''''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100</a:t>
            </a:fld>
            <a:endParaRPr lang="en-US" dirty="0">
              <a:sym typeface="+mn-lt"/>
            </a:endParaRPr>
          </a:p>
        </p:txBody>
      </p:sp>
      <p:sp>
        <p:nvSpPr>
          <p:cNvPr id="176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58750" y="3979863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E18E90AE-B1D9-4657-A7DD-96ACBF9A9B58}" type="datetime'''''''''14''''''''''0''''''''''''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140</a:t>
            </a:fld>
            <a:endParaRPr lang="en-US" dirty="0">
              <a:sym typeface="+mn-lt"/>
            </a:endParaRPr>
          </a:p>
        </p:txBody>
      </p:sp>
      <p:sp>
        <p:nvSpPr>
          <p:cNvPr id="101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58750" y="1428750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19DCBDE2-DE6F-46AB-9A33-B759F972A976}" type="datetime'''''''22''''''''''''''''''''''''''''''''''''''0''''''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220</a:t>
            </a:fld>
            <a:endParaRPr lang="en-US" dirty="0">
              <a:sym typeface="+mn-lt"/>
            </a:endParaRPr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58750" y="2066925"/>
            <a:ext cx="29527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1EFD9B9B-B776-40CC-A6C6-8B305B8EB41B}" type="datetime'''2''''''''''''''''''''''''''0''''0'''''''''''''''''''''''">
              <a:rPr lang="en-US" altLang="en-US">
                <a:sym typeface="+mn-lt"/>
              </a:rPr>
              <a:pPr algn="r">
                <a:lnSpc>
                  <a:spcPct val="90000"/>
                </a:lnSpc>
              </a:pPr>
              <a:t>200</a:t>
            </a:fld>
            <a:endParaRPr lang="en-US" dirty="0">
              <a:sym typeface="+mn-lt"/>
            </a:endParaRPr>
          </a:p>
        </p:txBody>
      </p:sp>
      <p:sp>
        <p:nvSpPr>
          <p:cNvPr id="54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9347200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5EF9760-2E99-4C92-9C13-9D97CD283837}" type="datetime'''''''''''''''09''''''.''''07''''.'''''''''''''''''''''''''''">
              <a:rPr lang="en-US" altLang="en-US">
                <a:sym typeface="+mn-lt"/>
              </a:rPr>
              <a:pPr/>
              <a:t>09.07.</a:t>
            </a:fld>
            <a:endParaRPr lang="en-US" dirty="0">
              <a:sym typeface="+mn-lt"/>
            </a:endParaRPr>
          </a:p>
        </p:txBody>
      </p:sp>
      <p:sp useBgFill="1">
        <p:nvSpPr>
          <p:cNvPr id="8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550150" y="4687888"/>
            <a:ext cx="4857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52A92408-5780-456C-AB00-68F5E590E0A9}" type="datetime'''1''''''''''''''1''''''''''''''''''2%'''''''''''">
              <a:rPr lang="en-US" altLang="en-US">
                <a:sym typeface="+mn-lt"/>
              </a:rPr>
              <a:pPr algn="ctr"/>
              <a:t>112%</a:t>
            </a:fld>
            <a:endParaRPr lang="en-US" dirty="0">
              <a:sym typeface="+mn-lt"/>
            </a:endParaRPr>
          </a:p>
        </p:txBody>
      </p:sp>
      <p:sp useBgFill="1">
        <p:nvSpPr>
          <p:cNvPr id="128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31825" y="5245100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47518ED1-760B-4340-8CDE-DF7F757CB51A}" type="datetime'''1''''''''''''0''''''''0''%'''''''''''''''''">
              <a:rPr lang="en-US" altLang="en-US">
                <a:sym typeface="+mn-lt"/>
              </a:rPr>
              <a:pPr/>
              <a:t>100%</a:t>
            </a:fld>
            <a:endParaRPr lang="en-US" dirty="0">
              <a:sym typeface="+mn-lt"/>
            </a:endParaRPr>
          </a:p>
        </p:txBody>
      </p:sp>
      <p:sp useBgFill="1">
        <p:nvSpPr>
          <p:cNvPr id="12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31825" y="5245100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29403B4-80CB-47B4-A1A4-2DB1E14D1ED7}" type="datetime'''''''1''''''''''00''%'''''''''''">
              <a:rPr lang="en-US" altLang="en-US">
                <a:sym typeface="+mn-lt"/>
              </a:rPr>
              <a:pPr/>
              <a:t>100%</a:t>
            </a:fld>
            <a:endParaRPr lang="en-US" dirty="0">
              <a:sym typeface="+mn-lt"/>
            </a:endParaRPr>
          </a:p>
        </p:txBody>
      </p:sp>
      <p:sp>
        <p:nvSpPr>
          <p:cNvPr id="11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87350" y="6048375"/>
            <a:ext cx="3683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C9A9254-9FE8-4F83-AF40-BA4EEE1F4AF4}" type="datetime'''''''''Ap''''''''''''r''''''''''''''''''''''''''''i''l'''">
              <a:rPr lang="en-US" altLang="en-US">
                <a:sym typeface="+mn-lt"/>
              </a:rPr>
              <a:pPr/>
              <a:t>April</a:t>
            </a:fld>
            <a:endParaRPr lang="en-US" dirty="0">
              <a:sym typeface="+mn-lt"/>
            </a:endParaRPr>
          </a:p>
        </p:txBody>
      </p:sp>
      <p:sp useBgFill="1">
        <p:nvSpPr>
          <p:cNvPr id="83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350375" y="3524250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3298C81-E195-4E3A-B386-9937EE206B7F}" type="datetime'''''''''''''''''''''''''''''''''''''''''14''9%'''''">
              <a:rPr lang="en-US" altLang="en-US">
                <a:sym typeface="+mn-lt"/>
              </a:rPr>
              <a:pPr algn="ctr"/>
              <a:t>149%</a:t>
            </a:fld>
            <a:endParaRPr lang="en-US" dirty="0">
              <a:sym typeface="+mn-lt"/>
            </a:endParaRPr>
          </a:p>
        </p:txBody>
      </p:sp>
      <p:sp>
        <p:nvSpPr>
          <p:cNvPr id="11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222375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96D870E-CDEC-4417-BE92-B60FB19346EC}" type="datetime'''''''''''''''''''0''''''''''''''7''''.''''''05''.'''''">
              <a:rPr lang="en-US" altLang="en-US">
                <a:sym typeface="+mn-lt"/>
              </a:rPr>
              <a:pPr/>
              <a:t>07.05.</a:t>
            </a:fld>
            <a:endParaRPr lang="en-US" dirty="0"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2124075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0C7F1F7-68B9-4255-84EB-B2645F4EC314}" type="datetime'''''''''1''''''''''4''''''.''''''''0''5''''''''.'''''''''''">
              <a:rPr lang="en-US" altLang="en-US">
                <a:sym typeface="+mn-lt"/>
              </a:rPr>
              <a:pPr/>
              <a:t>14.05.</a:t>
            </a:fld>
            <a:endParaRPr lang="en-US" dirty="0">
              <a:sym typeface="+mn-lt"/>
            </a:endParaRPr>
          </a:p>
        </p:txBody>
      </p:sp>
      <p:sp useBgFill="1"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3036888" y="4541838"/>
            <a:ext cx="4857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13ABDE1-24C9-4B4C-BA0E-1ABFA0952403}" type="datetime'1''''''1''''''''''''''''''''''''7''''''%'''">
              <a:rPr lang="en-US" altLang="en-US">
                <a:sym typeface="+mn-lt"/>
              </a:rPr>
              <a:pPr algn="ctr"/>
              <a:t>117%</a:t>
            </a:fld>
            <a:endParaRPr lang="en-US" dirty="0">
              <a:sym typeface="+mn-lt"/>
            </a:endParaRPr>
          </a:p>
        </p:txBody>
      </p:sp>
      <p:sp useBgFill="1">
        <p:nvSpPr>
          <p:cNvPr id="70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933825" y="3757613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C44CF54-6A6F-4848-AEB8-1E48C5460D10}" type="datetime'''''''''''''''''''1''''''4''''''''''1''''''%'''''''''''''''">
              <a:rPr lang="en-US" altLang="en-US">
                <a:sym typeface="+mn-lt"/>
              </a:rPr>
              <a:pPr/>
              <a:t>141%</a:t>
            </a:fld>
            <a:endParaRPr lang="en-US" dirty="0">
              <a:sym typeface="+mn-lt"/>
            </a:endParaRPr>
          </a:p>
        </p:txBody>
      </p:sp>
      <p:sp>
        <p:nvSpPr>
          <p:cNvPr id="9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152188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AD2ED20-F117-4656-8FDB-80C1F015AB76}" type="datetime'2''''''''''''''''3''''.''''0''''''''''''''''''7''.'">
              <a:rPr lang="en-US" altLang="en-US">
                <a:sym typeface="+mn-lt"/>
              </a:rPr>
              <a:pPr/>
              <a:t>23.07.</a:t>
            </a:fld>
            <a:endParaRPr lang="en-US" dirty="0">
              <a:sym typeface="+mn-lt"/>
            </a:endParaRPr>
          </a:p>
        </p:txBody>
      </p:sp>
      <p:sp>
        <p:nvSpPr>
          <p:cNvPr id="11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5741988" y="6048375"/>
            <a:ext cx="4921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968C6F5-8CC7-42B4-A79F-57AE21C1E282}" type="datetime'1''''1''.0''''''''''6''''''''''''''''''''''.'''''''''''''''">
              <a:rPr lang="en-US" altLang="en-US">
                <a:sym typeface="+mn-lt"/>
              </a:rPr>
              <a:pPr/>
              <a:t>11.06.</a:t>
            </a:fld>
            <a:endParaRPr lang="en-US" dirty="0">
              <a:sym typeface="+mn-lt"/>
            </a:endParaRPr>
          </a:p>
        </p:txBody>
      </p:sp>
      <p:sp>
        <p:nvSpPr>
          <p:cNvPr id="11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3930650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43F99CB9-18E0-4817-BA25-27B5FA0D73CC}" type="datetime'2''''''''''''8''.''0''''''''5''''''''''''''''''''.'''">
              <a:rPr lang="en-US" altLang="en-US">
                <a:sym typeface="+mn-lt"/>
              </a:rPr>
              <a:pPr/>
              <a:t>28.05.</a:t>
            </a:fld>
            <a:endParaRPr lang="en-US" dirty="0">
              <a:sym typeface="+mn-lt"/>
            </a:endParaRPr>
          </a:p>
        </p:txBody>
      </p:sp>
      <p:sp>
        <p:nvSpPr>
          <p:cNvPr id="112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4832350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CBFB5E9-60D2-419A-81CF-6BEEE76864AB}" type="datetime'''''''''''''0''4''''.0''6''''''''''''''''.'''''''''''''''''''">
              <a:rPr lang="en-US" altLang="en-US">
                <a:sym typeface="+mn-lt"/>
              </a:rPr>
              <a:pPr/>
              <a:t>04.06.</a:t>
            </a:fld>
            <a:endParaRPr lang="en-US" dirty="0">
              <a:sym typeface="+mn-lt"/>
            </a:endParaRPr>
          </a:p>
        </p:txBody>
      </p:sp>
      <p:sp useBgFill="1">
        <p:nvSpPr>
          <p:cNvPr id="7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9350375" y="2840038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9FB6537-6CD3-4921-9B2D-5711BD5750A1}" type="datetime'''''''''''''''1''''7''''''0''''''%'''''">
              <a:rPr lang="en-US" altLang="en-US">
                <a:sym typeface="+mn-lt"/>
              </a:rPr>
              <a:pPr algn="ctr"/>
              <a:t>170%</a:t>
            </a:fld>
            <a:endParaRPr lang="en-US" dirty="0">
              <a:sym typeface="+mn-lt"/>
            </a:endParaRPr>
          </a:p>
        </p:txBody>
      </p:sp>
      <p:sp useBgFill="1">
        <p:nvSpPr>
          <p:cNvPr id="71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738813" y="4075113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58B97FC-7127-4A73-93A0-26DE56271291}" type="datetime'''''1''''''3''''''''''''''''2''''%'''''''">
              <a:rPr lang="en-US" altLang="en-US">
                <a:sym typeface="+mn-lt"/>
              </a:rPr>
              <a:pPr algn="ctr"/>
              <a:t>132%</a:t>
            </a:fld>
            <a:endParaRPr lang="en-US" dirty="0">
              <a:sym typeface="+mn-lt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6638925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AA468F46-B550-4447-ADE6-71987F2A1619}" type="datetime'''1''8.''''''''''''''06''.'''''''''''''''''''''''''''''">
              <a:rPr lang="en-US" altLang="en-US">
                <a:sym typeface="+mn-lt"/>
              </a:rPr>
              <a:pPr/>
              <a:t>18.06.</a:t>
            </a:fld>
            <a:endParaRPr lang="en-US" dirty="0">
              <a:sym typeface="+mn-lt"/>
            </a:endParaRPr>
          </a:p>
        </p:txBody>
      </p:sp>
      <p:sp useBgFill="1">
        <p:nvSpPr>
          <p:cNvPr id="72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543800" y="4062413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1DC7AC6-E7A0-48AB-B7B1-FC124C4C345E}" type="datetime'''''''''''''''''''''''''''''''132''''''%'''''''''''''''''''">
              <a:rPr lang="en-US" altLang="en-US">
                <a:sym typeface="+mn-lt"/>
              </a:rPr>
              <a:pPr/>
              <a:t>132%</a:t>
            </a:fld>
            <a:endParaRPr lang="en-US" dirty="0">
              <a:sym typeface="+mn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540625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CEA99F2-74A6-4B75-AFC8-ACA422E21D74}" type="datetime'''2''''5''.''''''0''''6''''''''''''.'''''''''''">
              <a:rPr lang="en-US" altLang="en-US">
                <a:sym typeface="+mn-lt"/>
              </a:rPr>
              <a:pPr/>
              <a:t>25.06.</a:t>
            </a:fld>
            <a:endParaRPr lang="en-US" dirty="0">
              <a:sym typeface="+mn-lt"/>
            </a:endParaRPr>
          </a:p>
        </p:txBody>
      </p:sp>
      <p:sp useBgFill="1">
        <p:nvSpPr>
          <p:cNvPr id="188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8447088" y="2357438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94A55ED-7DC9-4348-95D7-3B3C2C52E9B7}" type="datetime'''''''''1''''''''''''''''''''''''''9''''6%'''''''''''''''''">
              <a:rPr lang="en-US" altLang="en-US">
                <a:sym typeface="+mn-lt"/>
              </a:rPr>
              <a:pPr algn="ctr"/>
              <a:t>196%</a:t>
            </a:fld>
            <a:endParaRPr lang="en-US" dirty="0"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8447088" y="4024313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17F9A7F-6A9F-4347-B1D8-E428137F2F09}" type="datetime'''''''''''''''1''''4''''''''''''''''''''''3''''%'''''''''">
              <a:rPr lang="en-US" altLang="en-US">
                <a:sym typeface="+mn-lt"/>
              </a:rPr>
              <a:pPr algn="ctr"/>
              <a:t>143%</a:t>
            </a:fld>
            <a:endParaRPr lang="en-US" dirty="0">
              <a:sym typeface="+mn-lt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443913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79B7EB3-10FD-43C3-9830-ED251E292E0A}" type="datetime'''0''''''''''''''''2''.''''''''''''''0''''''''7''''''''''''.'">
              <a:rPr lang="en-US" altLang="en-US">
                <a:sym typeface="+mn-lt"/>
              </a:rPr>
              <a:pPr/>
              <a:t>02.07.</a:t>
            </a:fld>
            <a:endParaRPr lang="en-US" dirty="0">
              <a:sym typeface="+mn-lt"/>
            </a:endParaRPr>
          </a:p>
        </p:txBody>
      </p:sp>
      <p:sp useBgFill="1">
        <p:nvSpPr>
          <p:cNvPr id="105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350375" y="3524250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B0E4F9C-15A2-4E2C-B483-BEFB35A2D361}" type="datetime'''1''''''''''''''''''''''''''4''''''''9''''''%'''''">
              <a:rPr lang="en-US" altLang="en-US">
                <a:sym typeface="+mn-lt"/>
              </a:rPr>
              <a:pPr algn="ctr"/>
              <a:t>149%</a:t>
            </a:fld>
            <a:endParaRPr lang="en-US" dirty="0">
              <a:sym typeface="+mn-lt"/>
            </a:endParaRPr>
          </a:p>
        </p:txBody>
      </p:sp>
      <p:sp useBgFill="1">
        <p:nvSpPr>
          <p:cNvPr id="11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10252075" y="3367088"/>
            <a:ext cx="4984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A5327BD-3236-4083-B669-E4BA462F366B}" type="datetime'''''''1''6''''''''''4''''''''''%'''''''''''''''''''''''''''''">
              <a:rPr lang="en-US" altLang="en-US">
                <a:sym typeface="+mn-lt"/>
              </a:rPr>
              <a:pPr algn="ctr"/>
              <a:t>164%</a:t>
            </a:fld>
            <a:endParaRPr lang="en-US" dirty="0">
              <a:sym typeface="+mn-lt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248900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5677245-7831-44CC-8928-7E300A610CEE}" type="datetime'''''''''''''''''''''''1''''6''''''''''''''.''''0''''''7''.'">
              <a:rPr lang="en-US" altLang="en-US">
                <a:sym typeface="+mn-lt"/>
              </a:rPr>
              <a:pPr/>
              <a:t>16.07.</a:t>
            </a:fld>
            <a:endParaRPr lang="en-US" dirty="0">
              <a:sym typeface="+mn-lt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3027363" y="6048375"/>
            <a:ext cx="504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23C7EAFC-6DCF-4902-B0B9-D6AB75B76778}" type="datetime'''''21''''''.''''''''''''''''''''0''5''.'''''''''''''''''''''">
              <a:rPr lang="en-US" altLang="en-US">
                <a:sym typeface="+mn-lt"/>
              </a:rPr>
              <a:pPr/>
              <a:t>21.05.</a:t>
            </a:fld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56582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5" name="think-cell Slide" r:id="rId10" imgW="344" imgH="345" progId="TCLayout.ActiveDocument.1">
                  <p:embed/>
                </p:oleObj>
              </mc:Choice>
              <mc:Fallback>
                <p:oleObj name="think-cell Slide" r:id="rId10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2691" y="655608"/>
            <a:ext cx="2374891" cy="6065867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100% success-based billing structure with 2 options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309712" y="2765212"/>
            <a:ext cx="1926861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Pilot and preparation of sales performance engine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28093" y="1234748"/>
            <a:ext cx="9122558" cy="4920286"/>
            <a:chOff x="2838439" y="1253198"/>
            <a:chExt cx="8501865" cy="4585513"/>
          </a:xfrm>
        </p:grpSpPr>
        <p:sp>
          <p:nvSpPr>
            <p:cNvPr id="35" name="TextBox 34"/>
            <p:cNvSpPr txBox="1"/>
            <p:nvPr/>
          </p:nvSpPr>
          <p:spPr>
            <a:xfrm>
              <a:off x="4667563" y="1271348"/>
              <a:ext cx="1266857" cy="51630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1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1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sz="1800" b="1" dirty="0">
                  <a:solidFill>
                    <a:schemeClr val="accent4"/>
                  </a:solidFill>
                </a:rPr>
                <a:t>Full network</a:t>
              </a:r>
              <a:br>
                <a:rPr lang="en-US" sz="1800" b="1" dirty="0">
                  <a:solidFill>
                    <a:schemeClr val="accent4"/>
                  </a:solidFill>
                </a:rPr>
              </a:br>
              <a:r>
                <a:rPr lang="en-US" sz="1800" b="1" dirty="0">
                  <a:solidFill>
                    <a:schemeClr val="accent4"/>
                  </a:solidFill>
                </a:rPr>
                <a:t>impact</a:t>
              </a:r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6976885" y="1271348"/>
              <a:ext cx="1406298" cy="7744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1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1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sz="1800" b="1" dirty="0">
                  <a:solidFill>
                    <a:schemeClr val="accent4"/>
                  </a:solidFill>
                </a:rPr>
                <a:t>Potential </a:t>
              </a:r>
              <a:br>
                <a:rPr lang="en-US" sz="1800" b="1" dirty="0">
                  <a:solidFill>
                    <a:schemeClr val="accent4"/>
                  </a:solidFill>
                </a:rPr>
              </a:br>
              <a:r>
                <a:rPr lang="en-US" sz="1800" b="1" dirty="0">
                  <a:solidFill>
                    <a:schemeClr val="accent4"/>
                  </a:solidFill>
                </a:rPr>
                <a:t>through pilot stores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27461" y="1253198"/>
              <a:ext cx="279275" cy="27927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6628274" y="1253198"/>
              <a:ext cx="279275" cy="27927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4312982" y="2066612"/>
              <a:ext cx="214111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>
            <a:xfrm>
              <a:off x="6628272" y="2066612"/>
              <a:ext cx="214111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>
              <a:spLocks/>
            </p:cNvSpPr>
            <p:nvPr/>
          </p:nvSpPr>
          <p:spPr>
            <a:xfrm>
              <a:off x="4642164" y="2157270"/>
              <a:ext cx="1861836" cy="1100365"/>
            </a:xfrm>
            <a:prstGeom prst="rect">
              <a:avLst/>
            </a:prstGeom>
          </p:spPr>
          <p:txBody>
            <a:bodyPr vert="horz" wrap="square" lIns="0" tIns="36000" rIns="0" bIns="3600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1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1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sz="3600" b="1" dirty="0">
                  <a:solidFill>
                    <a:schemeClr val="accent3"/>
                  </a:solidFill>
                </a:rPr>
                <a:t>x%</a:t>
              </a:r>
              <a:r>
                <a:rPr lang="en-US" sz="3600" b="1" dirty="0"/>
                <a:t> </a:t>
              </a:r>
              <a:r>
                <a:rPr lang="en-US" sz="1800" dirty="0"/>
                <a:t>of additional EBITDA generated in 2019 </a:t>
              </a:r>
            </a:p>
          </p:txBody>
        </p:sp>
        <p:sp>
          <p:nvSpPr>
            <p:cNvPr id="57" name="TextBox 56"/>
            <p:cNvSpPr txBox="1">
              <a:spLocks/>
            </p:cNvSpPr>
            <p:nvPr/>
          </p:nvSpPr>
          <p:spPr>
            <a:xfrm>
              <a:off x="6628275" y="2157270"/>
              <a:ext cx="1861836" cy="2132973"/>
            </a:xfrm>
            <a:prstGeom prst="rect">
              <a:avLst/>
            </a:prstGeom>
            <a:ln w="19050">
              <a:noFill/>
              <a:prstDash val="dash"/>
            </a:ln>
          </p:spPr>
          <p:txBody>
            <a:bodyPr vert="horz" wrap="square" lIns="72000" tIns="36000" rIns="72000" bIns="3600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1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1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sz="3600" b="1" dirty="0">
                  <a:solidFill>
                    <a:schemeClr val="accent3"/>
                  </a:solidFill>
                </a:rPr>
                <a:t>X-3%</a:t>
              </a:r>
              <a:r>
                <a:rPr lang="en-US" sz="3600" dirty="0"/>
                <a:t> </a:t>
              </a:r>
              <a:r>
                <a:rPr lang="en-US" sz="1800" dirty="0"/>
                <a:t>of additional EBITDA generated in 2019 from pilot stores </a:t>
              </a:r>
              <a:r>
                <a:rPr lang="en-US" sz="1800" u="sng" dirty="0"/>
                <a:t>scaled to full network</a:t>
              </a:r>
            </a:p>
          </p:txBody>
        </p:sp>
        <p:sp>
          <p:nvSpPr>
            <p:cNvPr id="87" name="TextBox 86"/>
            <p:cNvSpPr txBox="1">
              <a:spLocks/>
            </p:cNvSpPr>
            <p:nvPr/>
          </p:nvSpPr>
          <p:spPr>
            <a:xfrm>
              <a:off x="2838439" y="2175092"/>
              <a:ext cx="1428666" cy="584061"/>
            </a:xfrm>
            <a:prstGeom prst="rect">
              <a:avLst/>
            </a:prstGeom>
          </p:spPr>
          <p:txBody>
            <a:bodyPr vert="horz" wrap="square" lIns="0" tIns="36000" rIns="0" bIns="3600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•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1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1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sz="1800" dirty="0"/>
                <a:t>EM+3 team</a:t>
              </a:r>
              <a:br>
                <a:rPr lang="en-US" sz="1800" dirty="0"/>
              </a:br>
              <a:r>
                <a:rPr lang="en-US" sz="1800" dirty="0"/>
                <a:t> Apr-Jul</a:t>
              </a:r>
            </a:p>
          </p:txBody>
        </p:sp>
        <p:grpSp>
          <p:nvGrpSpPr>
            <p:cNvPr id="92" name="Group 91"/>
            <p:cNvGrpSpPr/>
            <p:nvPr>
              <p:custDataLst>
                <p:tags r:id="rId4"/>
              </p:custDataLst>
            </p:nvPr>
          </p:nvGrpSpPr>
          <p:grpSpPr>
            <a:xfrm>
              <a:off x="6378974" y="1897423"/>
              <a:ext cx="354680" cy="354680"/>
              <a:chOff x="4501959" y="4288473"/>
              <a:chExt cx="274320" cy="274320"/>
            </a:xfrm>
          </p:grpSpPr>
          <p:sp>
            <p:nvSpPr>
              <p:cNvPr id="93" name="Oval 75"/>
              <p:cNvSpPr>
                <a:spLocks noChangeAspect="1"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4501959" y="4288473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800" b="1" dirty="0"/>
              </a:p>
            </p:txBody>
          </p:sp>
          <p:sp>
            <p:nvSpPr>
              <p:cNvPr id="94" name="Freeform 56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543235" y="4329749"/>
                <a:ext cx="191768" cy="191768"/>
              </a:xfrm>
              <a:custGeom>
                <a:avLst/>
                <a:gdLst>
                  <a:gd name="T0" fmla="*/ 83 w 204"/>
                  <a:gd name="T1" fmla="*/ 0 h 204"/>
                  <a:gd name="T2" fmla="*/ 119 w 204"/>
                  <a:gd name="T3" fmla="*/ 0 h 204"/>
                  <a:gd name="T4" fmla="*/ 119 w 204"/>
                  <a:gd name="T5" fmla="*/ 83 h 204"/>
                  <a:gd name="T6" fmla="*/ 204 w 204"/>
                  <a:gd name="T7" fmla="*/ 83 h 204"/>
                  <a:gd name="T8" fmla="*/ 204 w 204"/>
                  <a:gd name="T9" fmla="*/ 119 h 204"/>
                  <a:gd name="T10" fmla="*/ 119 w 204"/>
                  <a:gd name="T11" fmla="*/ 119 h 204"/>
                  <a:gd name="T12" fmla="*/ 119 w 204"/>
                  <a:gd name="T13" fmla="*/ 204 h 204"/>
                  <a:gd name="T14" fmla="*/ 83 w 204"/>
                  <a:gd name="T15" fmla="*/ 204 h 204"/>
                  <a:gd name="T16" fmla="*/ 83 w 204"/>
                  <a:gd name="T17" fmla="*/ 119 h 204"/>
                  <a:gd name="T18" fmla="*/ 0 w 204"/>
                  <a:gd name="T19" fmla="*/ 119 h 204"/>
                  <a:gd name="T20" fmla="*/ 0 w 204"/>
                  <a:gd name="T21" fmla="*/ 83 h 204"/>
                  <a:gd name="T22" fmla="*/ 83 w 204"/>
                  <a:gd name="T23" fmla="*/ 83 h 204"/>
                  <a:gd name="T24" fmla="*/ 83 w 204"/>
                  <a:gd name="T2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204">
                    <a:moveTo>
                      <a:pt x="83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204" y="83"/>
                    </a:lnTo>
                    <a:lnTo>
                      <a:pt x="204" y="119"/>
                    </a:lnTo>
                    <a:lnTo>
                      <a:pt x="119" y="119"/>
                    </a:lnTo>
                    <a:lnTo>
                      <a:pt x="119" y="204"/>
                    </a:lnTo>
                    <a:lnTo>
                      <a:pt x="83" y="204"/>
                    </a:lnTo>
                    <a:lnTo>
                      <a:pt x="83" y="119"/>
                    </a:lnTo>
                    <a:lnTo>
                      <a:pt x="0" y="119"/>
                    </a:lnTo>
                    <a:lnTo>
                      <a:pt x="0" y="83"/>
                    </a:lnTo>
                    <a:lnTo>
                      <a:pt x="83" y="8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7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9170611" y="1751446"/>
              <a:ext cx="2169693" cy="3719504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72000" tIns="72000" rIns="72000" bIns="7200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100000"/>
                </a:spcBef>
              </a:pPr>
              <a:r>
                <a:rPr lang="en-US" sz="1800" b="1" dirty="0">
                  <a:solidFill>
                    <a:schemeClr val="accent4"/>
                  </a:solidFill>
                </a:rPr>
                <a:t>Option 1 (full network + pilot):</a:t>
              </a:r>
            </a:p>
            <a:p>
              <a:pPr lvl="1">
                <a:spcBef>
                  <a:spcPct val="50000"/>
                </a:spcBef>
              </a:pPr>
              <a:r>
                <a:rPr lang="en-US" sz="1800" b="1" dirty="0">
                  <a:solidFill>
                    <a:schemeClr val="accent4"/>
                  </a:solidFill>
                </a:rPr>
                <a:t>Network uplift from 15% in May 2017: </a:t>
              </a:r>
              <a:br>
                <a:rPr lang="en-US" sz="1800" b="1" dirty="0">
                  <a:solidFill>
                    <a:schemeClr val="accent4"/>
                  </a:solidFill>
                </a:rPr>
              </a:br>
              <a:r>
                <a:rPr lang="en-US" sz="1800" dirty="0"/>
                <a:t>~7.1m EBITDA impact 2019* x% </a:t>
              </a:r>
            </a:p>
            <a:p>
              <a:pPr lvl="1">
                <a:spcBef>
                  <a:spcPct val="50000"/>
                </a:spcBef>
              </a:pPr>
              <a:r>
                <a:rPr lang="en-US" sz="1800" b="1" dirty="0">
                  <a:solidFill>
                    <a:schemeClr val="accent4"/>
                  </a:solidFill>
                </a:rPr>
                <a:t>33% uplift in pilot stores </a:t>
              </a:r>
              <a:r>
                <a:rPr lang="en-US" sz="1800" dirty="0"/>
                <a:t>(impact in excess of full network): ~13.8m EBITDA impact*</a:t>
              </a:r>
              <a:br>
                <a:rPr lang="en-US" sz="1800" dirty="0"/>
              </a:br>
              <a:r>
                <a:rPr lang="en-US" sz="1800" dirty="0"/>
                <a:t>(x-3)%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0789" y="4928742"/>
              <a:ext cx="4158575" cy="909969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72000" tIns="72000" rIns="72000" bIns="7200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800" b="1" dirty="0">
                  <a:solidFill>
                    <a:schemeClr val="accent4"/>
                  </a:solidFill>
                </a:rPr>
                <a:t>Option 2 (pilot only):</a:t>
              </a:r>
            </a:p>
            <a:p>
              <a:pPr lvl="1"/>
              <a:r>
                <a:rPr lang="en-US" sz="1800" b="1" dirty="0">
                  <a:solidFill>
                    <a:schemeClr val="accent4"/>
                  </a:solidFill>
                </a:rPr>
                <a:t>48% uplift in pilot stores</a:t>
              </a:r>
              <a:r>
                <a:rPr lang="en-US" sz="1800" dirty="0"/>
                <a:t>: ~19.6m EBITDA impact*x% 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554505" y="2866201"/>
              <a:ext cx="616105" cy="45719"/>
            </a:xfrm>
            <a:custGeom>
              <a:avLst/>
              <a:gdLst>
                <a:gd name="connsiteX0" fmla="*/ 0 w 369277"/>
                <a:gd name="connsiteY0" fmla="*/ 0 h 0"/>
                <a:gd name="connsiteX1" fmla="*/ 369277 w 3692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277">
                  <a:moveTo>
                    <a:pt x="0" y="0"/>
                  </a:moveTo>
                  <a:lnTo>
                    <a:pt x="369277" y="0"/>
                  </a:lnTo>
                </a:path>
              </a:pathLst>
            </a:custGeom>
            <a:noFill/>
            <a:ln w="9525">
              <a:solidFill>
                <a:schemeClr val="accent4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909250" y="4430330"/>
              <a:ext cx="0" cy="499525"/>
            </a:xfrm>
            <a:custGeom>
              <a:avLst/>
              <a:gdLst>
                <a:gd name="connsiteX0" fmla="*/ 0 w 0"/>
                <a:gd name="connsiteY0" fmla="*/ 0 h 641839"/>
                <a:gd name="connsiteX1" fmla="*/ 0 w 0"/>
                <a:gd name="connsiteY1" fmla="*/ 641839 h 64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41839">
                  <a:moveTo>
                    <a:pt x="0" y="0"/>
                  </a:moveTo>
                  <a:lnTo>
                    <a:pt x="0" y="641839"/>
                  </a:lnTo>
                </a:path>
              </a:pathLst>
            </a:custGeom>
            <a:noFill/>
            <a:ln w="9525">
              <a:solidFill>
                <a:schemeClr val="accent4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859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THINKCELLUNDODONOTDELETE" val="0"/>
  <p:tag name="PREVIOUSNAME" val="C:\Users\Vasudevan Anbazhagan\Desktop\WIP\Nov\27-Nov-18\1810-1110744\Draft\TEL010_Commercial stimulation of stores network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K8m1hgR76HNx20J6qqn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K8m1hgR76HNx20J6qqn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2"/>
  <p:tag name="2LEVEL" val="0.16"/>
  <p:tag name="3LEVEL" val="0.08"/>
  <p:tag name="4LEVEL" val="0.04"/>
  <p:tag name="5LEVEL" val="0.0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McTr9SSAmieYmeD.TXk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KQ4rkCQICElx1At5OgoQ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EZKNMXQ6S9lcLSGQE68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WqzUtWQjqKafdGu6OZ2g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.Hf.sUSSm5w1PMZBQCR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.yvdgMQU.HDj160_sE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BYTMW8RMWuo8x7STYAO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S8C1hQSjqv00243XZ5C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t2gpj2QNC6rrfxH3DXf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QQe0GyRz.h4U.Qc6iNO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4vRkHiGT0qdW6FWPCGRr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7847wRToqLY3TubzfK0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PX0fknSjigvdqiJSKiI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eQpOXQIWnX2IWawMNM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yVAChvTcKm26eQljzjj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boexvmTCeCen5wvNLh3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dckvlYRLqqncM5ZAXh3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UKFRdXQHmKl5dM4l6Rx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n5eDavRc6q1asVkeeen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npe2AHR3GlY5vPsI2ad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J2zkBTTL2BqricyeeYp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PPufnQyWJsfzJL996Gg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vzzFtCQjaf3R4HDSkX8w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ONoEYETJCm5jUcNEwcb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sFGIi9TlWpW84TNPzEIQ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HybAWvRdSz0ju7Cyre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csnxUpQZuBc1bXNEYx_Q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T9qqX9SCGI4PM4I5AZ7Q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6S8XhqSWCohLkKJHClT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Jrgxx9T6C2q8sTr4pBTQ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cF8yRmRGKfgtpYq9Ykq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3sjpPeQ56jdFaRzQimx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LFPKx5Qr6K2PqqZeDYKg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cjyTbaSs.KiFl6X4_3Mg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juylr0SXqVVyRWfRIh8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aNIrN3T3mFr5H6pHD.R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MV39UHSsq7d6DMikslPQ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bwYAQxQCaVQqeCN0xTJQ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GVMAJ_S3OJUlJKLHSsD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se2oe3Sne11r7YxbrnF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fbP7fBSGyM1moKrZBCd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MBjvAKQXO5KYwGPjpLDw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lWZ.zwQxu660QPrh2cl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PCir65mUSfnsBQb5Tg7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416</Words>
  <Application>Microsoft Macintosh PowerPoint</Application>
  <PresentationFormat>Custom</PresentationFormat>
  <Paragraphs>146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6" baseType="lpstr"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Commercial stimulation program in telco stores – the starting position</vt:lpstr>
      <vt:lpstr>What we did during 8 weekly sprints</vt:lpstr>
      <vt:lpstr>Weekly sales evolution vs April 2017</vt:lpstr>
      <vt:lpstr>100% success-based billing structure with 2 options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2019-03-12T04:22:05Z</dcterms:modified>
  <cp:category/>
  <cp:contentStatus/>
  <dc:language/>
  <cp:version/>
</cp:coreProperties>
</file>