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1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1312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191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8/21/2018 11:59 AM Central European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6184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8" name="think-cell Slide" r:id="rId5" imgW="530" imgH="528" progId="TCLayout.ActiveDocument.1">
                  <p:embed/>
                </p:oleObj>
              </mc:Choice>
              <mc:Fallback>
                <p:oleObj name="think-cell Slide" r:id="rId5" imgW="530" imgH="52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8/21/2018 11:59 AM Central European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29" Type="http://schemas.openxmlformats.org/officeDocument/2006/relationships/tags" Target="../tags/tag58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5" Type="http://schemas.openxmlformats.org/officeDocument/2006/relationships/vmlDrawing" Target="../drawings/vmlDrawing4.v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image" Target="../media/image1.emf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tags" Target="../tags/tag60.xml"/><Relationship Id="rId4" Type="http://schemas.openxmlformats.org/officeDocument/2006/relationships/theme" Target="../theme/theme2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oleObject" Target="../embeddings/oleObject4.bin"/><Relationship Id="rId8" Type="http://schemas.openxmlformats.org/officeDocument/2006/relationships/tags" Target="../tags/tag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00720080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11:59 AM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19063" y="6305945"/>
            <a:ext cx="861853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19063" y="6507558"/>
            <a:ext cx="72000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30238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Sticker" hidden="1"/>
          <p:cNvGrpSpPr/>
          <p:nvPr userDrawn="1"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0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25403" y="1940591"/>
            <a:ext cx="233237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8/21/2018 11:59 AM Central European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29" name="4. Footnote" hidden="1"/>
          <p:cNvSpPr txBox="1">
            <a:spLocks noChangeArrowheads="1"/>
          </p:cNvSpPr>
          <p:nvPr/>
        </p:nvSpPr>
        <p:spPr bwMode="auto">
          <a:xfrm>
            <a:off x="119063" y="6305945"/>
            <a:ext cx="8548687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30" name="5. Source" hidden="1"/>
          <p:cNvSpPr>
            <a:spLocks noChangeArrowheads="1"/>
          </p:cNvSpPr>
          <p:nvPr/>
        </p:nvSpPr>
        <p:spPr bwMode="auto">
          <a:xfrm>
            <a:off x="119063" y="6507558"/>
            <a:ext cx="6862762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800" baseline="0" dirty="0">
                <a:solidFill>
                  <a:schemeClr val="accent6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6.emf"/><Relationship Id="rId2" Type="http://schemas.openxmlformats.org/officeDocument/2006/relationships/tags" Target="../tags/tag67.xml"/><Relationship Id="rId1" Type="http://schemas.openxmlformats.org/officeDocument/2006/relationships/vmlDrawing" Target="../drawings/vmlDrawing6.vml"/><Relationship Id="rId6" Type="http://schemas.openxmlformats.org/officeDocument/2006/relationships/tags" Target="../tags/tag71.xml"/><Relationship Id="rId11" Type="http://schemas.openxmlformats.org/officeDocument/2006/relationships/image" Target="../media/image2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69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6186297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8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615553"/>
          </a:xfrm>
        </p:spPr>
        <p:txBody>
          <a:bodyPr/>
          <a:lstStyle/>
          <a:p>
            <a:r>
              <a:rPr lang="en-US" altLang="ja-JP" dirty="0">
                <a:ea typeface="MS PGothic" pitchFamily="34" charset="-128"/>
              </a:rPr>
              <a:t>Largest Asia-Pacific operator – we designed and helped executed a massive portfolio pricing redesign that boost transparency and manageability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766" y="986901"/>
            <a:ext cx="8599833" cy="4022907"/>
            <a:chOff x="137767" y="817563"/>
            <a:chExt cx="7639616" cy="4022907"/>
          </a:xfrm>
        </p:grpSpPr>
        <p:grpSp>
          <p:nvGrpSpPr>
            <p:cNvPr id="4" name="Group 3"/>
            <p:cNvGrpSpPr/>
            <p:nvPr/>
          </p:nvGrpSpPr>
          <p:grpSpPr>
            <a:xfrm>
              <a:off x="5754689" y="919163"/>
              <a:ext cx="2022694" cy="3921307"/>
              <a:chOff x="5754688" y="919163"/>
              <a:chExt cx="2911475" cy="3921307"/>
            </a:xfrm>
          </p:grpSpPr>
          <p:sp>
            <p:nvSpPr>
              <p:cNvPr id="84009" name="Rectangle 41"/>
              <p:cNvSpPr>
                <a:spLocks noChangeArrowheads="1"/>
              </p:cNvSpPr>
              <p:nvPr/>
            </p:nvSpPr>
            <p:spPr bwMode="gray">
              <a:xfrm>
                <a:off x="5754688" y="919163"/>
                <a:ext cx="2911475" cy="53975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0" name="Rectangle 42"/>
              <p:cNvSpPr>
                <a:spLocks noChangeArrowheads="1"/>
              </p:cNvSpPr>
              <p:nvPr/>
            </p:nvSpPr>
            <p:spPr bwMode="gray">
              <a:xfrm>
                <a:off x="5754688" y="1008063"/>
                <a:ext cx="2911475" cy="38324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1" name="Rectangle 43"/>
              <p:cNvSpPr>
                <a:spLocks noChangeArrowheads="1"/>
              </p:cNvSpPr>
              <p:nvPr/>
            </p:nvSpPr>
            <p:spPr bwMode="gray">
              <a:xfrm>
                <a:off x="5830888" y="1479550"/>
                <a:ext cx="2674938" cy="3059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89535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1">
                  <a:spcBef>
                    <a:spcPct val="20000"/>
                  </a:spcBef>
                </a:pPr>
                <a:r>
                  <a:rPr lang="en-US" altLang="ja-JP" sz="1400" dirty="0">
                    <a:ea typeface="MS PGothic" pitchFamily="34" charset="-128"/>
                  </a:rPr>
                  <a:t>From </a:t>
                </a:r>
                <a:r>
                  <a:rPr lang="en-US" altLang="ja-JP" sz="1400" b="1" dirty="0">
                    <a:solidFill>
                      <a:schemeClr val="accent4"/>
                    </a:solidFill>
                    <a:ea typeface="MS PGothic" pitchFamily="34" charset="-128"/>
                  </a:rPr>
                  <a:t>2,000+ </a:t>
                </a:r>
                <a:r>
                  <a:rPr lang="en-US" altLang="ja-JP" sz="1400" dirty="0">
                    <a:ea typeface="MS PGothic" pitchFamily="34" charset="-128"/>
                  </a:rPr>
                  <a:t>combinations of pricing to only ~</a:t>
                </a:r>
                <a:r>
                  <a:rPr lang="en-US" altLang="ja-JP" sz="1400" b="1" dirty="0">
                    <a:solidFill>
                      <a:schemeClr val="accent4"/>
                    </a:solidFill>
                    <a:ea typeface="MS PGothic" pitchFamily="34" charset="-128"/>
                  </a:rPr>
                  <a:t>100 </a:t>
                </a:r>
                <a:r>
                  <a:rPr lang="en-US" altLang="ja-JP" sz="1400" dirty="0">
                    <a:ea typeface="MS PGothic" pitchFamily="34" charset="-128"/>
                  </a:rPr>
                  <a:t>combinations of pricing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altLang="ja-JP" sz="1400" dirty="0">
                    <a:ea typeface="MS PGothic" pitchFamily="34" charset="-128"/>
                  </a:rPr>
                  <a:t>Designed phases that resulting in monthly customer </a:t>
                </a:r>
                <a:r>
                  <a:rPr lang="en-US" altLang="ja-JP" sz="1400" dirty="0" err="1">
                    <a:ea typeface="MS PGothic" pitchFamily="34" charset="-128"/>
                  </a:rPr>
                  <a:t>ARPU</a:t>
                </a:r>
                <a:r>
                  <a:rPr lang="en-US" altLang="ja-JP" sz="1400" dirty="0">
                    <a:ea typeface="MS PGothic" pitchFamily="34" charset="-128"/>
                  </a:rPr>
                  <a:t> to change between -5% to +10% delta, hence </a:t>
                </a:r>
                <a:r>
                  <a:rPr lang="en-US" altLang="ja-JP" sz="1400" b="1" dirty="0">
                    <a:solidFill>
                      <a:schemeClr val="accent4"/>
                    </a:solidFill>
                    <a:ea typeface="MS PGothic" pitchFamily="34" charset="-128"/>
                  </a:rPr>
                  <a:t>minimize negative consumer experience </a:t>
                </a:r>
                <a:r>
                  <a:rPr lang="en-US" altLang="ja-JP" sz="1400" dirty="0">
                    <a:ea typeface="MS PGothic" pitchFamily="34" charset="-128"/>
                  </a:rPr>
                  <a:t>while allowing for </a:t>
                </a:r>
                <a:r>
                  <a:rPr lang="en-US" altLang="ja-JP" sz="1400" b="1" dirty="0">
                    <a:solidFill>
                      <a:schemeClr val="accent4"/>
                    </a:solidFill>
                    <a:ea typeface="MS PGothic" pitchFamily="34" charset="-128"/>
                  </a:rPr>
                  <a:t>neutral or positive revenue uplift</a:t>
                </a:r>
              </a:p>
            </p:txBody>
          </p:sp>
          <p:sp>
            <p:nvSpPr>
              <p:cNvPr id="84016" name="Rectangle 48"/>
              <p:cNvSpPr>
                <a:spLocks noChangeArrowheads="1"/>
              </p:cNvSpPr>
              <p:nvPr/>
            </p:nvSpPr>
            <p:spPr bwMode="gray">
              <a:xfrm>
                <a:off x="5830887" y="1362075"/>
                <a:ext cx="2674938" cy="10160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7" name="Rectangle 49"/>
              <p:cNvSpPr>
                <a:spLocks noChangeArrowheads="1"/>
              </p:cNvSpPr>
              <p:nvPr/>
            </p:nvSpPr>
            <p:spPr bwMode="gray">
              <a:xfrm>
                <a:off x="5830887" y="1055688"/>
                <a:ext cx="2674938" cy="34607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cs typeface="Arial" charset="0"/>
                </a:endParaRPr>
              </a:p>
            </p:txBody>
          </p:sp>
          <p:sp>
            <p:nvSpPr>
              <p:cNvPr id="84018" name="Rectangle 50"/>
              <p:cNvSpPr>
                <a:spLocks noChangeArrowheads="1"/>
              </p:cNvSpPr>
              <p:nvPr/>
            </p:nvSpPr>
            <p:spPr bwMode="gray">
              <a:xfrm>
                <a:off x="5905500" y="1122363"/>
                <a:ext cx="571500" cy="2127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895350">
                  <a:buClr>
                    <a:schemeClr val="tx2"/>
                  </a:buClr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193675" indent="-192088" defTabSz="895350">
                  <a:buClr>
                    <a:schemeClr val="tx2"/>
                  </a:buClr>
                  <a:buSzPct val="125000"/>
                  <a:buFont typeface="Arial" charset="0"/>
                  <a:buChar char="▪"/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457200" indent="-261938" defTabSz="895350">
                  <a:buClr>
                    <a:schemeClr val="tx2"/>
                  </a:buClr>
                  <a:buSzPct val="120000"/>
                  <a:buFont typeface="Arial" charset="0"/>
                  <a:buChar char="–"/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614363" indent="-155575" defTabSz="895350">
                  <a:buClr>
                    <a:schemeClr val="tx2"/>
                  </a:buClr>
                  <a:buSzPct val="120000"/>
                  <a:buFont typeface="Arial" charset="0"/>
                  <a:buChar char="▫"/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746125" indent="-130175" defTabSz="895350"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12033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16605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21177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2574925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altLang="ja-JP" sz="1400" b="1">
                    <a:solidFill>
                      <a:schemeClr val="bg1"/>
                    </a:solidFill>
                    <a:ea typeface="MS PGothic" pitchFamily="34" charset="-128"/>
                  </a:rPr>
                  <a:t>Impact</a:t>
                </a:r>
              </a:p>
            </p:txBody>
          </p:sp>
        </p:grpSp>
        <p:grpSp>
          <p:nvGrpSpPr>
            <p:cNvPr id="84022" name="Group 54"/>
            <p:cNvGrpSpPr>
              <a:grpSpLocks/>
            </p:cNvGrpSpPr>
            <p:nvPr/>
          </p:nvGrpSpPr>
          <p:grpSpPr bwMode="auto">
            <a:xfrm>
              <a:off x="137767" y="817563"/>
              <a:ext cx="2817087" cy="155575"/>
              <a:chOff x="360" y="743"/>
              <a:chExt cx="1228" cy="98"/>
            </a:xfrm>
          </p:grpSpPr>
          <p:sp>
            <p:nvSpPr>
              <p:cNvPr id="84023" name="Rectangle 5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gray">
              <a:xfrm>
                <a:off x="360" y="807"/>
                <a:ext cx="1130" cy="3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4" name="AutoShape 5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gray">
              <a:xfrm>
                <a:off x="1440" y="743"/>
                <a:ext cx="148" cy="9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ja-JP" altLang="en-US" sz="1600">
                  <a:ea typeface="MS PGothic" pitchFamily="34" charset="-128"/>
                </a:endParaRPr>
              </a:p>
            </p:txBody>
          </p:sp>
        </p:grpSp>
        <p:sp>
          <p:nvSpPr>
            <p:cNvPr id="84026" name="Rectangle 58"/>
            <p:cNvSpPr>
              <a:spLocks noChangeArrowheads="1"/>
            </p:cNvSpPr>
            <p:nvPr/>
          </p:nvSpPr>
          <p:spPr bwMode="gray">
            <a:xfrm>
              <a:off x="137767" y="1008063"/>
              <a:ext cx="2817087" cy="3832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8" name="Rectangle 60"/>
            <p:cNvSpPr>
              <a:spLocks noChangeArrowheads="1"/>
            </p:cNvSpPr>
            <p:nvPr/>
          </p:nvSpPr>
          <p:spPr bwMode="gray">
            <a:xfrm>
              <a:off x="247435" y="1362075"/>
              <a:ext cx="2478945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9" name="Rectangle 61"/>
            <p:cNvSpPr>
              <a:spLocks noChangeArrowheads="1"/>
            </p:cNvSpPr>
            <p:nvPr/>
          </p:nvSpPr>
          <p:spPr bwMode="gray">
            <a:xfrm>
              <a:off x="247435" y="1055688"/>
              <a:ext cx="2588613" cy="346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8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gray">
            <a:xfrm>
              <a:off x="354817" y="1122363"/>
              <a:ext cx="1089822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tx2"/>
                  </a:solidFill>
                  <a:ea typeface="MS PGothic" pitchFamily="34" charset="-128"/>
                </a:rPr>
                <a:t>Situation</a:t>
              </a:r>
            </a:p>
          </p:txBody>
        </p:sp>
        <p:sp>
          <p:nvSpPr>
            <p:cNvPr id="84062" name="Rectangle 94"/>
            <p:cNvSpPr>
              <a:spLocks noChangeArrowheads="1"/>
            </p:cNvSpPr>
            <p:nvPr/>
          </p:nvSpPr>
          <p:spPr bwMode="gray">
            <a:xfrm>
              <a:off x="247435" y="1479550"/>
              <a:ext cx="2478945" cy="3102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Largest mobile operator in Asia-Pacific </a:t>
              </a:r>
              <a:r>
                <a:rPr lang="en-US" altLang="ja-JP" sz="1400" dirty="0">
                  <a:ea typeface="MS PGothic" pitchFamily="34" charset="-128"/>
                </a:rPr>
                <a:t>with significant market share and legacy operation in all regions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Overly complex portfolio </a:t>
              </a:r>
              <a:r>
                <a:rPr lang="en-US" altLang="ja-JP" sz="1400" dirty="0">
                  <a:ea typeface="MS PGothic" pitchFamily="34" charset="-128"/>
                </a:rPr>
                <a:t>of a) </a:t>
              </a: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several legacy price plans </a:t>
              </a:r>
              <a:r>
                <a:rPr lang="en-US" altLang="ja-JP" sz="1400" dirty="0">
                  <a:ea typeface="MS PGothic" pitchFamily="34" charset="-128"/>
                </a:rPr>
                <a:t>each comprises of multiple parameters, and b) a </a:t>
              </a: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price zoning </a:t>
              </a:r>
              <a:r>
                <a:rPr lang="en-US" altLang="ja-JP" sz="1400" dirty="0">
                  <a:ea typeface="MS PGothic" pitchFamily="34" charset="-128"/>
                </a:rPr>
                <a:t>approach that varies by provinces/ cities but do not adhere to a consistent guiding principle</a:t>
              </a:r>
              <a:endParaRPr lang="en-US" altLang="ja-JP" sz="1400" b="1" dirty="0">
                <a:solidFill>
                  <a:schemeClr val="accent4"/>
                </a:solidFill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Requested for pricing portfolio “clean up” support</a:t>
              </a:r>
              <a:endParaRPr lang="en-US" altLang="ja-JP" sz="1400" dirty="0">
                <a:solidFill>
                  <a:schemeClr val="accent4"/>
                </a:solidFill>
                <a:ea typeface="MS PGothic" pitchFamily="34" charset="-128"/>
              </a:endParaRPr>
            </a:p>
          </p:txBody>
        </p:sp>
        <p:sp>
          <p:nvSpPr>
            <p:cNvPr id="84012" name="Rectangle 44"/>
            <p:cNvSpPr>
              <a:spLocks noChangeArrowheads="1"/>
            </p:cNvSpPr>
            <p:nvPr/>
          </p:nvSpPr>
          <p:spPr bwMode="gray">
            <a:xfrm>
              <a:off x="3019961" y="1008063"/>
              <a:ext cx="2698214" cy="383240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4" name="Rectangle 4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010397" y="910869"/>
              <a:ext cx="2630947" cy="49569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5564513" y="817563"/>
              <a:ext cx="153662" cy="142875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  <p:sp>
          <p:nvSpPr>
            <p:cNvPr id="84019" name="Rectangle 51"/>
            <p:cNvSpPr>
              <a:spLocks noChangeArrowheads="1"/>
            </p:cNvSpPr>
            <p:nvPr/>
          </p:nvSpPr>
          <p:spPr bwMode="gray">
            <a:xfrm>
              <a:off x="3006811" y="1362075"/>
              <a:ext cx="2680281" cy="101600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0" name="Rectangle 52"/>
            <p:cNvSpPr>
              <a:spLocks noChangeArrowheads="1"/>
            </p:cNvSpPr>
            <p:nvPr/>
          </p:nvSpPr>
          <p:spPr bwMode="gray">
            <a:xfrm>
              <a:off x="3015180" y="1055688"/>
              <a:ext cx="2671913" cy="346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cs typeface="Arial" charset="0"/>
              </a:endParaRPr>
            </a:p>
          </p:txBody>
        </p:sp>
        <p:sp>
          <p:nvSpPr>
            <p:cNvPr id="84021" name="Rectangle 53"/>
            <p:cNvSpPr>
              <a:spLocks noChangeArrowheads="1"/>
            </p:cNvSpPr>
            <p:nvPr/>
          </p:nvSpPr>
          <p:spPr bwMode="gray">
            <a:xfrm>
              <a:off x="3107232" y="1122363"/>
              <a:ext cx="1574456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ja-JP" sz="1400" b="1">
                  <a:solidFill>
                    <a:schemeClr val="tx2"/>
                  </a:solidFill>
                  <a:ea typeface="MS PGothic" pitchFamily="34" charset="-128"/>
                </a:rPr>
                <a:t>What we did</a:t>
              </a:r>
            </a:p>
          </p:txBody>
        </p:sp>
        <p:sp>
          <p:nvSpPr>
            <p:cNvPr id="84064" name="Rectangle 96"/>
            <p:cNvSpPr>
              <a:spLocks noChangeArrowheads="1"/>
            </p:cNvSpPr>
            <p:nvPr/>
          </p:nvSpPr>
          <p:spPr bwMode="gray">
            <a:xfrm>
              <a:off x="3029525" y="1479550"/>
              <a:ext cx="2657567" cy="3360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Normalized and remapped the existing portfolio </a:t>
              </a:r>
              <a:r>
                <a:rPr lang="en-US" altLang="ja-JP" sz="1400" dirty="0">
                  <a:ea typeface="MS PGothic" pitchFamily="34" charset="-128"/>
                </a:rPr>
                <a:t>to current starting point of pricing by cities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Redesigned archetypes of zoning </a:t>
              </a:r>
              <a:r>
                <a:rPr lang="en-US" altLang="ja-JP" sz="1400" dirty="0">
                  <a:solidFill>
                    <a:schemeClr val="accent4"/>
                  </a:solidFill>
                  <a:ea typeface="MS PGothic" pitchFamily="34" charset="-128"/>
                </a:rPr>
                <a:t>based on market </a:t>
              </a:r>
              <a:r>
                <a:rPr lang="en-US" altLang="ja-JP" sz="1400" dirty="0">
                  <a:ea typeface="MS PGothic" pitchFamily="34" charset="-128"/>
                </a:rPr>
                <a:t> fundamental (market share, stability of position, inherent demand of the market, </a:t>
              </a:r>
              <a:r>
                <a:rPr lang="en-US" altLang="ja-JP" sz="1400" dirty="0" err="1">
                  <a:ea typeface="MS PGothic" pitchFamily="34" charset="-128"/>
                </a:rPr>
                <a:t>etc</a:t>
              </a:r>
              <a:r>
                <a:rPr lang="en-US" altLang="ja-JP" sz="1400" dirty="0">
                  <a:ea typeface="MS PGothic" pitchFamily="34" charset="-128"/>
                </a:rPr>
                <a:t>)</a:t>
              </a:r>
              <a:endParaRPr lang="en-US" altLang="ja-JP" sz="1400" b="1" dirty="0">
                <a:solidFill>
                  <a:schemeClr val="accent4"/>
                </a:solidFill>
                <a:ea typeface="MS PGothic" pitchFamily="34" charset="-128"/>
              </a:endParaRP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Reclassify zoning </a:t>
              </a:r>
              <a:r>
                <a:rPr lang="en-US" altLang="ja-JP" sz="1400" dirty="0">
                  <a:ea typeface="MS PGothic" pitchFamily="34" charset="-128"/>
                </a:rPr>
                <a:t>with estimated impact based on </a:t>
              </a: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primary elasticity test</a:t>
              </a:r>
            </a:p>
            <a:p>
              <a:pPr lvl="1">
                <a:spcBef>
                  <a:spcPct val="20000"/>
                </a:spcBef>
              </a:pPr>
              <a:r>
                <a:rPr lang="en-US" altLang="ja-JP" sz="1400" b="1" dirty="0">
                  <a:solidFill>
                    <a:schemeClr val="accent4"/>
                  </a:solidFill>
                  <a:ea typeface="MS PGothic" pitchFamily="34" charset="-128"/>
                </a:rPr>
                <a:t>Significantly remove and simplify parameters </a:t>
              </a:r>
              <a:r>
                <a:rPr lang="en-US" altLang="ja-JP" sz="1400" dirty="0">
                  <a:ea typeface="MS PGothic" pitchFamily="34" charset="-128"/>
                </a:rPr>
                <a:t>of product pricing with feedback from market research and frequency of usages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6644" y="5228300"/>
            <a:ext cx="5588897" cy="935433"/>
            <a:chOff x="158759" y="815262"/>
            <a:chExt cx="11491891" cy="2238038"/>
          </a:xfrm>
        </p:grpSpPr>
        <p:sp>
          <p:nvSpPr>
            <p:cNvPr id="48" name="TextBox 47"/>
            <p:cNvSpPr txBox="1"/>
            <p:nvPr/>
          </p:nvSpPr>
          <p:spPr>
            <a:xfrm>
              <a:off x="469251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62459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9224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94442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33570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30464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349600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53203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88647" y="815262"/>
              <a:ext cx="79333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9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323156" y="815262"/>
              <a:ext cx="158665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151830" y="815262"/>
              <a:ext cx="158665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77571" y="815262"/>
              <a:ext cx="158665" cy="179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lvl="0" defTabSz="895350">
                <a:buClr>
                  <a:schemeClr val="tx2"/>
                </a:buClr>
                <a:defRPr sz="1600">
                  <a:latin typeface="+mn-lt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charset="0"/>
                <a:buChar char="▪"/>
                <a:defRPr sz="1600">
                  <a:latin typeface="+mn-lt"/>
                </a:defRPr>
              </a:lvl2pPr>
              <a:lvl3pPr marL="457200" indent="-261938" defTabSz="895350">
                <a:buClr>
                  <a:schemeClr val="tx2"/>
                </a:buClr>
                <a:buSzPct val="120000"/>
                <a:buFont typeface="Arial" charset="0"/>
                <a:buChar char="–"/>
                <a:defRPr sz="1600">
                  <a:latin typeface="+mn-lt"/>
                </a:defRPr>
              </a:lvl3pPr>
              <a:lvl4pPr marL="61436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sz="1600">
                  <a:latin typeface="+mn-lt"/>
                </a:defRPr>
              </a:lvl4pPr>
              <a:lvl5pPr marL="746125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5pPr>
              <a:lvl6pPr marL="12033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6pPr>
              <a:lvl7pPr marL="16605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7pPr>
              <a:lvl8pPr marL="21177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8pPr>
              <a:lvl9pPr marL="2574925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>
                  <a:latin typeface="+mn-lt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tx2"/>
                  </a:solidFill>
                </a:rPr>
                <a:t>12</a:t>
              </a:r>
            </a:p>
          </p:txBody>
        </p:sp>
        <p:pic>
          <p:nvPicPr>
            <p:cNvPr id="60" name="Picture 59"/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6200000">
              <a:off x="4880549" y="-3716801"/>
              <a:ext cx="2048311" cy="11491891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35370" y="5165747"/>
            <a:ext cx="2959602" cy="1014920"/>
          </a:xfrm>
          <a:prstGeom prst="rect">
            <a:avLst/>
          </a:prstGeom>
        </p:spPr>
      </p:pic>
      <p:sp>
        <p:nvSpPr>
          <p:cNvPr id="44" name="Rectangle 13">
            <a:extLst>
              <a:ext uri="{FF2B5EF4-FFF2-40B4-BE49-F238E27FC236}">
                <a16:creationId xmlns:a16="http://schemas.microsoft.com/office/drawing/2014/main" id="{A760DFBA-416C-3A49-8FA5-2E9B003565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9363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TEL013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AF5D47DD-905E-524A-9008-26285FEC2B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4414200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 pitchFamily="34" charset="0"/>
              </a:rPr>
              <a:t>Telecommunications (TMT) 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97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NEWNAMES" val="True"/>
  <p:tag name="ISNEWSLIDENUMBER" val="True"/>
  <p:tag name="THINKCELLUNDODONOTDELETE" val="0"/>
  <p:tag name="PREVIOUSNAME" val="C:\Users\Anuradha Sarin\Documents\16 Case Codification process\M&amp;S Cases\ASIA_MICHELLE CHUA CASES\2017 CASES\Telkomsel_Data Pricing Plan\2017 M&amp;S Case Study_Telco Data Pricing Plan_Andy Mai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217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Largest Asia-Pacific operator – we designed and helped executed a massive portfolio pricing redesign that boost transparency and manageability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2019-03-12T04:23:36Z</dcterms:modified>
  <cp:category/>
  <cp:contentStatus/>
  <dc:language/>
  <cp:version/>
</cp:coreProperties>
</file>