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3"/>
  </p:notesMasterIdLst>
  <p:handoutMasterIdLst>
    <p:handoutMasterId r:id="rId24"/>
  </p:handoutMasterIdLst>
  <p:sldIdLst>
    <p:sldId id="666" r:id="rId20"/>
    <p:sldId id="664" r:id="rId21"/>
    <p:sldId id="665" r:id="rId22"/>
  </p:sldIdLst>
  <p:sldSz cx="11949113" cy="6721475"/>
  <p:notesSz cx="9236075" cy="6954838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6208" autoAdjust="0"/>
  </p:normalViewPr>
  <p:slideViewPr>
    <p:cSldViewPr snapToGrid="0" snapToObjects="1">
      <p:cViewPr varScale="1">
        <p:scale>
          <a:sx n="121" d="100"/>
          <a:sy n="121" d="100"/>
        </p:scale>
        <p:origin x="856" y="176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5973" y="5304975"/>
            <a:ext cx="5745398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238" y="549275"/>
            <a:ext cx="6650037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4896" y="5499467"/>
            <a:ext cx="604978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5.jpg"/><Relationship Id="rId2" Type="http://schemas.openxmlformats.org/officeDocument/2006/relationships/tags" Target="../tags/tag10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8.png"/><Relationship Id="rId2" Type="http://schemas.openxmlformats.org/officeDocument/2006/relationships/tags" Target="../tags/tag14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5.jpg"/><Relationship Id="rId2" Type="http://schemas.openxmlformats.org/officeDocument/2006/relationships/tags" Target="../tags/tag15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4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0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1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1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jpg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7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3:04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3:04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3:04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3:04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7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oleObject" Target="../embeddings/oleObject1.bin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slideLayout" Target="../slideLayouts/slideLayout34.xml"/><Relationship Id="rId6" Type="http://schemas.openxmlformats.org/officeDocument/2006/relationships/vmlDrawing" Target="../drawings/vmlDrawing43.vml"/><Relationship Id="rId11" Type="http://schemas.openxmlformats.org/officeDocument/2006/relationships/tags" Target="../tags/tag200.xml"/><Relationship Id="rId24" Type="http://schemas.openxmlformats.org/officeDocument/2006/relationships/oleObject" Target="../embeddings/oleObject43.bin"/><Relationship Id="rId5" Type="http://schemas.openxmlformats.org/officeDocument/2006/relationships/theme" Target="../theme/theme10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231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1" Type="http://schemas.openxmlformats.org/officeDocument/2006/relationships/slideLayout" Target="../slideLayouts/slideLayout38.xml"/><Relationship Id="rId6" Type="http://schemas.openxmlformats.org/officeDocument/2006/relationships/vmlDrawing" Target="../drawings/vmlDrawing48.vml"/><Relationship Id="rId11" Type="http://schemas.openxmlformats.org/officeDocument/2006/relationships/tags" Target="../tags/tag221.xml"/><Relationship Id="rId24" Type="http://schemas.openxmlformats.org/officeDocument/2006/relationships/oleObject" Target="../embeddings/oleObject48.bin"/><Relationship Id="rId5" Type="http://schemas.openxmlformats.org/officeDocument/2006/relationships/theme" Target="../theme/theme11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4" Type="http://schemas.openxmlformats.org/officeDocument/2006/relationships/slideLayout" Target="../slideLayouts/slideLayout41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slideLayout" Target="../slideLayouts/slideLayout4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slideLayout" Target="../slideLayouts/slideLayout42.xml"/><Relationship Id="rId6" Type="http://schemas.openxmlformats.org/officeDocument/2006/relationships/vmlDrawing" Target="../drawings/vmlDrawing53.vml"/><Relationship Id="rId11" Type="http://schemas.openxmlformats.org/officeDocument/2006/relationships/tags" Target="../tags/tag242.xml"/><Relationship Id="rId24" Type="http://schemas.openxmlformats.org/officeDocument/2006/relationships/oleObject" Target="../embeddings/oleObject53.bin"/><Relationship Id="rId5" Type="http://schemas.openxmlformats.org/officeDocument/2006/relationships/theme" Target="../theme/theme12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slideLayout" Target="../slideLayouts/slideLayout4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3" Type="http://schemas.openxmlformats.org/officeDocument/2006/relationships/slideLayout" Target="../slideLayouts/slideLayout48.xml"/><Relationship Id="rId21" Type="http://schemas.openxmlformats.org/officeDocument/2006/relationships/tags" Target="../tags/tag273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7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1" Type="http://schemas.openxmlformats.org/officeDocument/2006/relationships/slideLayout" Target="../slideLayouts/slideLayout46.xml"/><Relationship Id="rId6" Type="http://schemas.openxmlformats.org/officeDocument/2006/relationships/vmlDrawing" Target="../drawings/vmlDrawing58.vml"/><Relationship Id="rId11" Type="http://schemas.openxmlformats.org/officeDocument/2006/relationships/tags" Target="../tags/tag263.xml"/><Relationship Id="rId24" Type="http://schemas.openxmlformats.org/officeDocument/2006/relationships/oleObject" Target="../embeddings/oleObject58.bin"/><Relationship Id="rId5" Type="http://schemas.openxmlformats.org/officeDocument/2006/relationships/theme" Target="../theme/theme13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4" Type="http://schemas.openxmlformats.org/officeDocument/2006/relationships/slideLayout" Target="../slideLayouts/slideLayout49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tags" Target="../tags/tag27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3" Type="http://schemas.openxmlformats.org/officeDocument/2006/relationships/slideLayout" Target="../slideLayouts/slideLayout52.xml"/><Relationship Id="rId21" Type="http://schemas.openxmlformats.org/officeDocument/2006/relationships/tags" Target="../tags/tag294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1.xml"/><Relationship Id="rId16" Type="http://schemas.openxmlformats.org/officeDocument/2006/relationships/tags" Target="../tags/tag289.xml"/><Relationship Id="rId20" Type="http://schemas.openxmlformats.org/officeDocument/2006/relationships/tags" Target="../tags/tag293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3.vml"/><Relationship Id="rId11" Type="http://schemas.openxmlformats.org/officeDocument/2006/relationships/tags" Target="../tags/tag284.xml"/><Relationship Id="rId24" Type="http://schemas.openxmlformats.org/officeDocument/2006/relationships/oleObject" Target="../embeddings/oleObject63.bin"/><Relationship Id="rId5" Type="http://schemas.openxmlformats.org/officeDocument/2006/relationships/theme" Target="../theme/theme14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4" Type="http://schemas.openxmlformats.org/officeDocument/2006/relationships/slideLayout" Target="../slideLayouts/slideLayout53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tags" Target="../tags/tag307.xml"/><Relationship Id="rId18" Type="http://schemas.openxmlformats.org/officeDocument/2006/relationships/tags" Target="../tags/tag312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15.xml"/><Relationship Id="rId7" Type="http://schemas.openxmlformats.org/officeDocument/2006/relationships/tags" Target="../tags/tag301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10.xml"/><Relationship Id="rId20" Type="http://schemas.openxmlformats.org/officeDocument/2006/relationships/tags" Target="../tags/tag314.xml"/><Relationship Id="rId1" Type="http://schemas.openxmlformats.org/officeDocument/2006/relationships/slideLayout" Target="../slideLayouts/slideLayout54.xml"/><Relationship Id="rId6" Type="http://schemas.openxmlformats.org/officeDocument/2006/relationships/vmlDrawing" Target="../drawings/vmlDrawing68.vml"/><Relationship Id="rId11" Type="http://schemas.openxmlformats.org/officeDocument/2006/relationships/tags" Target="../tags/tag305.xml"/><Relationship Id="rId24" Type="http://schemas.openxmlformats.org/officeDocument/2006/relationships/oleObject" Target="../embeddings/oleObject68.bin"/><Relationship Id="rId5" Type="http://schemas.openxmlformats.org/officeDocument/2006/relationships/theme" Target="../theme/theme15.xml"/><Relationship Id="rId15" Type="http://schemas.openxmlformats.org/officeDocument/2006/relationships/tags" Target="../tags/tag309.xml"/><Relationship Id="rId23" Type="http://schemas.openxmlformats.org/officeDocument/2006/relationships/tags" Target="../tags/tag317.xml"/><Relationship Id="rId10" Type="http://schemas.openxmlformats.org/officeDocument/2006/relationships/tags" Target="../tags/tag304.xml"/><Relationship Id="rId19" Type="http://schemas.openxmlformats.org/officeDocument/2006/relationships/tags" Target="../tags/tag313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303.xml"/><Relationship Id="rId14" Type="http://schemas.openxmlformats.org/officeDocument/2006/relationships/tags" Target="../tags/tag308.xml"/><Relationship Id="rId22" Type="http://schemas.openxmlformats.org/officeDocument/2006/relationships/tags" Target="../tags/tag31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slideLayout" Target="../slideLayouts/slideLayout60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9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slideLayout" Target="../slideLayouts/slideLayout58.xml"/><Relationship Id="rId6" Type="http://schemas.openxmlformats.org/officeDocument/2006/relationships/vmlDrawing" Target="../drawings/vmlDrawing73.vml"/><Relationship Id="rId11" Type="http://schemas.openxmlformats.org/officeDocument/2006/relationships/tags" Target="../tags/tag326.xml"/><Relationship Id="rId24" Type="http://schemas.openxmlformats.org/officeDocument/2006/relationships/oleObject" Target="../embeddings/oleObject73.bin"/><Relationship Id="rId5" Type="http://schemas.openxmlformats.org/officeDocument/2006/relationships/theme" Target="../theme/theme16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slideLayout" Target="../slideLayouts/slideLayout61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57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1" Type="http://schemas.openxmlformats.org/officeDocument/2006/relationships/slideLayout" Target="../slideLayouts/slideLayout62.xml"/><Relationship Id="rId6" Type="http://schemas.openxmlformats.org/officeDocument/2006/relationships/vmlDrawing" Target="../drawings/vmlDrawing78.vml"/><Relationship Id="rId11" Type="http://schemas.openxmlformats.org/officeDocument/2006/relationships/tags" Target="../tags/tag347.xml"/><Relationship Id="rId24" Type="http://schemas.openxmlformats.org/officeDocument/2006/relationships/oleObject" Target="../embeddings/oleObject78.bin"/><Relationship Id="rId5" Type="http://schemas.openxmlformats.org/officeDocument/2006/relationships/theme" Target="../theme/theme17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6.xml"/><Relationship Id="rId13" Type="http://schemas.openxmlformats.org/officeDocument/2006/relationships/tags" Target="../tags/tag371.xml"/><Relationship Id="rId18" Type="http://schemas.openxmlformats.org/officeDocument/2006/relationships/tags" Target="../tags/tag376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79.xml"/><Relationship Id="rId7" Type="http://schemas.openxmlformats.org/officeDocument/2006/relationships/tags" Target="../tags/tag365.xml"/><Relationship Id="rId12" Type="http://schemas.openxmlformats.org/officeDocument/2006/relationships/tags" Target="../tags/tag370.xml"/><Relationship Id="rId17" Type="http://schemas.openxmlformats.org/officeDocument/2006/relationships/tags" Target="../tags/tag375.xml"/><Relationship Id="rId2" Type="http://schemas.openxmlformats.org/officeDocument/2006/relationships/slideLayout" Target="../slideLayouts/slideLayout67.xml"/><Relationship Id="rId16" Type="http://schemas.openxmlformats.org/officeDocument/2006/relationships/tags" Target="../tags/tag374.xml"/><Relationship Id="rId20" Type="http://schemas.openxmlformats.org/officeDocument/2006/relationships/tags" Target="../tags/tag378.xml"/><Relationship Id="rId1" Type="http://schemas.openxmlformats.org/officeDocument/2006/relationships/slideLayout" Target="../slideLayouts/slideLayout66.xml"/><Relationship Id="rId6" Type="http://schemas.openxmlformats.org/officeDocument/2006/relationships/tags" Target="../tags/tag364.xml"/><Relationship Id="rId11" Type="http://schemas.openxmlformats.org/officeDocument/2006/relationships/tags" Target="../tags/tag36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3.vml"/><Relationship Id="rId15" Type="http://schemas.openxmlformats.org/officeDocument/2006/relationships/tags" Target="../tags/tag373.xml"/><Relationship Id="rId23" Type="http://schemas.openxmlformats.org/officeDocument/2006/relationships/oleObject" Target="../embeddings/oleObject83.bin"/><Relationship Id="rId10" Type="http://schemas.openxmlformats.org/officeDocument/2006/relationships/tags" Target="../tags/tag368.xml"/><Relationship Id="rId19" Type="http://schemas.openxmlformats.org/officeDocument/2006/relationships/tags" Target="../tags/tag377.xml"/><Relationship Id="rId4" Type="http://schemas.openxmlformats.org/officeDocument/2006/relationships/theme" Target="../theme/theme18.xml"/><Relationship Id="rId9" Type="http://schemas.openxmlformats.org/officeDocument/2006/relationships/tags" Target="../tags/tag367.xml"/><Relationship Id="rId14" Type="http://schemas.openxmlformats.org/officeDocument/2006/relationships/tags" Target="../tags/tag372.xml"/><Relationship Id="rId22" Type="http://schemas.openxmlformats.org/officeDocument/2006/relationships/tags" Target="../tags/tag38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3" Type="http://schemas.openxmlformats.org/officeDocument/2006/relationships/slideLayout" Target="../slideLayouts/slideLayout71.xml"/><Relationship Id="rId21" Type="http://schemas.openxmlformats.org/officeDocument/2006/relationships/tags" Target="../tags/tag398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0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69.xml"/><Relationship Id="rId6" Type="http://schemas.openxmlformats.org/officeDocument/2006/relationships/vmlDrawing" Target="../drawings/vmlDrawing87.vml"/><Relationship Id="rId11" Type="http://schemas.openxmlformats.org/officeDocument/2006/relationships/tags" Target="../tags/tag388.xml"/><Relationship Id="rId24" Type="http://schemas.openxmlformats.org/officeDocument/2006/relationships/oleObject" Target="../embeddings/oleObject87.bin"/><Relationship Id="rId5" Type="http://schemas.openxmlformats.org/officeDocument/2006/relationships/theme" Target="../theme/theme19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72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6.vml"/><Relationship Id="rId15" Type="http://schemas.openxmlformats.org/officeDocument/2006/relationships/tags" Target="../tags/tag32.xml"/><Relationship Id="rId23" Type="http://schemas.openxmlformats.org/officeDocument/2006/relationships/oleObject" Target="../embeddings/oleObject6.bin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slideLayout" Target="../slideLayouts/slideLayout8.xml"/><Relationship Id="rId6" Type="http://schemas.openxmlformats.org/officeDocument/2006/relationships/vmlDrawing" Target="../drawings/vmlDrawing10.vml"/><Relationship Id="rId11" Type="http://schemas.openxmlformats.org/officeDocument/2006/relationships/tags" Target="../tags/tag49.xml"/><Relationship Id="rId24" Type="http://schemas.openxmlformats.org/officeDocument/2006/relationships/oleObject" Target="../embeddings/oleObject10.bin"/><Relationship Id="rId5" Type="http://schemas.openxmlformats.org/officeDocument/2006/relationships/theme" Target="../theme/theme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5.vml"/><Relationship Id="rId11" Type="http://schemas.openxmlformats.org/officeDocument/2006/relationships/tags" Target="../tags/tag72.xml"/><Relationship Id="rId24" Type="http://schemas.openxmlformats.org/officeDocument/2006/relationships/oleObject" Target="../embeddings/oleObject15.bin"/><Relationship Id="rId5" Type="http://schemas.openxmlformats.org/officeDocument/2006/relationships/theme" Target="../theme/theme4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0.vml"/><Relationship Id="rId15" Type="http://schemas.openxmlformats.org/officeDocument/2006/relationships/tags" Target="../tags/tag98.xml"/><Relationship Id="rId23" Type="http://schemas.openxmlformats.org/officeDocument/2006/relationships/oleObject" Target="../embeddings/oleObject20.bin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heme" Target="../theme/theme5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slideLayout" Target="../slideLayouts/slideLayout19.xml"/><Relationship Id="rId6" Type="http://schemas.openxmlformats.org/officeDocument/2006/relationships/vmlDrawing" Target="../drawings/vmlDrawing24.vml"/><Relationship Id="rId11" Type="http://schemas.openxmlformats.org/officeDocument/2006/relationships/tags" Target="../tags/tag115.xml"/><Relationship Id="rId24" Type="http://schemas.openxmlformats.org/officeDocument/2006/relationships/oleObject" Target="../embeddings/oleObject24.bin"/><Relationship Id="rId5" Type="http://schemas.openxmlformats.org/officeDocument/2006/relationships/theme" Target="../theme/theme6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slideLayout" Target="../slideLayouts/slideLayout22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9.vml"/><Relationship Id="rId15" Type="http://schemas.openxmlformats.org/officeDocument/2006/relationships/tags" Target="../tags/tag141.xml"/><Relationship Id="rId23" Type="http://schemas.openxmlformats.org/officeDocument/2006/relationships/oleObject" Target="../embeddings/oleObject29.bin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heme" Target="../theme/theme7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3" Type="http://schemas.openxmlformats.org/officeDocument/2006/relationships/slideLayout" Target="../slideLayouts/slideLayout28.xml"/><Relationship Id="rId21" Type="http://schemas.openxmlformats.org/officeDocument/2006/relationships/tags" Target="../tags/tag168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1" Type="http://schemas.openxmlformats.org/officeDocument/2006/relationships/slideLayout" Target="../slideLayouts/slideLayout26.xml"/><Relationship Id="rId6" Type="http://schemas.openxmlformats.org/officeDocument/2006/relationships/vmlDrawing" Target="../drawings/vmlDrawing33.vml"/><Relationship Id="rId11" Type="http://schemas.openxmlformats.org/officeDocument/2006/relationships/tags" Target="../tags/tag158.xml"/><Relationship Id="rId24" Type="http://schemas.openxmlformats.org/officeDocument/2006/relationships/oleObject" Target="../embeddings/oleObject33.bin"/><Relationship Id="rId5" Type="http://schemas.openxmlformats.org/officeDocument/2006/relationships/theme" Target="../theme/theme8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4" Type="http://schemas.openxmlformats.org/officeDocument/2006/relationships/slideLayout" Target="../slideLayouts/slideLayout29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38.vml"/><Relationship Id="rId11" Type="http://schemas.openxmlformats.org/officeDocument/2006/relationships/tags" Target="../tags/tag179.xml"/><Relationship Id="rId24" Type="http://schemas.openxmlformats.org/officeDocument/2006/relationships/oleObject" Target="../embeddings/oleObject38.bin"/><Relationship Id="rId5" Type="http://schemas.openxmlformats.org/officeDocument/2006/relationships/theme" Target="../theme/theme9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slideLayout" Target="../slideLayouts/slideLayout33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1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3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3:04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7" Type="http://schemas.openxmlformats.org/officeDocument/2006/relationships/image" Target="../media/image11.emf"/><Relationship Id="rId2" Type="http://schemas.openxmlformats.org/officeDocument/2006/relationships/tags" Target="../tags/tag405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9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tags" Target="../tags/tag418.xml"/><Relationship Id="rId18" Type="http://schemas.openxmlformats.org/officeDocument/2006/relationships/tags" Target="../tags/tag423.xml"/><Relationship Id="rId26" Type="http://schemas.openxmlformats.org/officeDocument/2006/relationships/tags" Target="../tags/tag431.xml"/><Relationship Id="rId3" Type="http://schemas.openxmlformats.org/officeDocument/2006/relationships/tags" Target="../tags/tag408.xml"/><Relationship Id="rId21" Type="http://schemas.openxmlformats.org/officeDocument/2006/relationships/tags" Target="../tags/tag426.xml"/><Relationship Id="rId7" Type="http://schemas.openxmlformats.org/officeDocument/2006/relationships/tags" Target="../tags/tag412.xml"/><Relationship Id="rId12" Type="http://schemas.openxmlformats.org/officeDocument/2006/relationships/tags" Target="../tags/tag417.xml"/><Relationship Id="rId17" Type="http://schemas.openxmlformats.org/officeDocument/2006/relationships/tags" Target="../tags/tag422.xml"/><Relationship Id="rId25" Type="http://schemas.openxmlformats.org/officeDocument/2006/relationships/tags" Target="../tags/tag430.xml"/><Relationship Id="rId2" Type="http://schemas.openxmlformats.org/officeDocument/2006/relationships/tags" Target="../tags/tag407.xml"/><Relationship Id="rId16" Type="http://schemas.openxmlformats.org/officeDocument/2006/relationships/tags" Target="../tags/tag421.xml"/><Relationship Id="rId20" Type="http://schemas.openxmlformats.org/officeDocument/2006/relationships/tags" Target="../tags/tag425.xml"/><Relationship Id="rId29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tags" Target="../tags/tag411.xml"/><Relationship Id="rId11" Type="http://schemas.openxmlformats.org/officeDocument/2006/relationships/tags" Target="../tags/tag416.xml"/><Relationship Id="rId24" Type="http://schemas.openxmlformats.org/officeDocument/2006/relationships/tags" Target="../tags/tag429.xml"/><Relationship Id="rId32" Type="http://schemas.openxmlformats.org/officeDocument/2006/relationships/image" Target="../media/image11.emf"/><Relationship Id="rId5" Type="http://schemas.openxmlformats.org/officeDocument/2006/relationships/tags" Target="../tags/tag410.xml"/><Relationship Id="rId15" Type="http://schemas.openxmlformats.org/officeDocument/2006/relationships/tags" Target="../tags/tag420.xml"/><Relationship Id="rId23" Type="http://schemas.openxmlformats.org/officeDocument/2006/relationships/tags" Target="../tags/tag428.xml"/><Relationship Id="rId28" Type="http://schemas.openxmlformats.org/officeDocument/2006/relationships/tags" Target="../tags/tag433.xml"/><Relationship Id="rId10" Type="http://schemas.openxmlformats.org/officeDocument/2006/relationships/tags" Target="../tags/tag415.xml"/><Relationship Id="rId19" Type="http://schemas.openxmlformats.org/officeDocument/2006/relationships/tags" Target="../tags/tag424.xml"/><Relationship Id="rId31" Type="http://schemas.openxmlformats.org/officeDocument/2006/relationships/oleObject" Target="../embeddings/oleObject93.bin"/><Relationship Id="rId4" Type="http://schemas.openxmlformats.org/officeDocument/2006/relationships/tags" Target="../tags/tag409.xml"/><Relationship Id="rId9" Type="http://schemas.openxmlformats.org/officeDocument/2006/relationships/tags" Target="../tags/tag414.xml"/><Relationship Id="rId14" Type="http://schemas.openxmlformats.org/officeDocument/2006/relationships/tags" Target="../tags/tag419.xml"/><Relationship Id="rId22" Type="http://schemas.openxmlformats.org/officeDocument/2006/relationships/tags" Target="../tags/tag427.xml"/><Relationship Id="rId27" Type="http://schemas.openxmlformats.org/officeDocument/2006/relationships/tags" Target="../tags/tag432.xml"/><Relationship Id="rId30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100"/>
          <a:stretch/>
        </p:blipFill>
        <p:spPr>
          <a:xfrm>
            <a:off x="-39230" y="635"/>
            <a:ext cx="12027572" cy="67208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-39230" y="474562"/>
            <a:ext cx="12027571" cy="152667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</a:rPr>
              <a:t>Sales Capability Building as a Transformation Enabler</a:t>
            </a:r>
            <a:endParaRPr lang="en-US" sz="3600" kern="0" dirty="0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r-HR" sz="1000" b="1">
                <a:solidFill>
                  <a:srgbClr val="FFFFFF"/>
                </a:solidFill>
                <a:latin typeface="Arial" pitchFamily="34" charset="0"/>
              </a:rPr>
              <a:t>TEL016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TMT 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4" name="think-cell Slide" r:id="rId6" imgW="524" imgH="526" progId="TCLayout.ActiveDocument.1">
                  <p:embed/>
                </p:oleObj>
              </mc:Choice>
              <mc:Fallback>
                <p:oleObj name="think-cell Slide" r:id="rId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7A5EE62-4518-41CF-A06C-BEF9A60B42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Case example: Sales Capability Building as a Transformation Enabler</a:t>
            </a:r>
          </a:p>
        </p:txBody>
      </p:sp>
      <p:sp>
        <p:nvSpPr>
          <p:cNvPr id="8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altLang="zh-CN" sz="800" dirty="0">
                <a:solidFill>
                  <a:schemeClr val="accent6"/>
                </a:solidFill>
                <a:latin typeface="+mn-lt"/>
              </a:rPr>
              <a:t>SOURCE: McKinsey Product Management Case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329486-F948-4E86-81E0-4DF4246992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66623" y="-6066"/>
            <a:ext cx="782490" cy="176066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</a:t>
            </a:r>
            <a:r>
              <a:rPr kumimoji="0" lang="pl-PL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18101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B36CB-6CD0-41FA-A67A-CA13F3DE6B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32" y="-18318"/>
            <a:ext cx="2445904" cy="182129"/>
          </a:xfrm>
          <a:prstGeom prst="rect">
            <a:avLst/>
          </a:prstGeom>
          <a:solidFill>
            <a:srgbClr val="0065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TELECOMMUNICATION| AMERICA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Oval 57"/>
          <p:cNvSpPr>
            <a:spLocks noChangeArrowheads="1"/>
          </p:cNvSpPr>
          <p:nvPr/>
        </p:nvSpPr>
        <p:spPr bwMode="auto">
          <a:xfrm>
            <a:off x="158759" y="827039"/>
            <a:ext cx="1149189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r>
              <a:rPr lang="en-US" sz="1500" b="1" dirty="0">
                <a:solidFill>
                  <a:schemeClr val="accent4"/>
                </a:solidFill>
              </a:rPr>
              <a:t>EXAMPLE PROGRAM – TAILORED FOR CLIENT’S SPECIFIC NEEDS		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8759" y="1157776"/>
            <a:ext cx="2660641" cy="2308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b="1" dirty="0">
                <a:solidFill>
                  <a:schemeClr val="accent4"/>
                </a:solidFill>
              </a:rPr>
              <a:t>Context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58759" y="1490502"/>
            <a:ext cx="2660641" cy="452431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B2B sales organization facing consistent y-o-y revenue decline</a:t>
            </a:r>
          </a:p>
          <a:p>
            <a:pPr lvl="1">
              <a:spcBef>
                <a:spcPct val="10000"/>
              </a:spcBef>
            </a:pPr>
            <a:endParaRPr lang="en-US" sz="1500" b="1" dirty="0">
              <a:solidFill>
                <a:schemeClr val="accent4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GTM transformation to reorganized enterprise-level sales segments around ~4 priority industry verticals</a:t>
            </a:r>
          </a:p>
          <a:p>
            <a:pPr lvl="1">
              <a:spcBef>
                <a:spcPct val="10000"/>
              </a:spcBef>
            </a:pPr>
            <a:endParaRPr lang="en-US" sz="1500" b="1" dirty="0">
              <a:solidFill>
                <a:schemeClr val="accent4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Two core challenges facing frontline sellers</a:t>
            </a:r>
          </a:p>
          <a:p>
            <a:pPr lvl="2">
              <a:spcBef>
                <a:spcPct val="10000"/>
              </a:spcBef>
            </a:pPr>
            <a:r>
              <a:rPr lang="en-US" sz="1500" dirty="0"/>
              <a:t>Need to build consultative selling skills (historically focused on pushing product offerings)</a:t>
            </a:r>
          </a:p>
          <a:p>
            <a:pPr lvl="2">
              <a:spcBef>
                <a:spcPct val="10000"/>
              </a:spcBef>
            </a:pPr>
            <a:r>
              <a:rPr lang="en-US" sz="1500" dirty="0"/>
              <a:t>Change management related to GTM reorg/ disruption</a:t>
            </a: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3454758" y="1157776"/>
            <a:ext cx="4367340" cy="2308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b="1" dirty="0">
                <a:solidFill>
                  <a:schemeClr val="accent4"/>
                </a:solidFill>
              </a:rPr>
              <a:t>Approach</a:t>
            </a:r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>
            <a:off x="3454758" y="1490502"/>
            <a:ext cx="4367340" cy="387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Multi-channel certification journey</a:t>
            </a:r>
            <a:r>
              <a:rPr lang="en-US" sz="1500" dirty="0"/>
              <a:t> – mix of e-learning modules to teach industry basics and in-person workshops to teach selling skills</a:t>
            </a:r>
          </a:p>
          <a:p>
            <a:pPr>
              <a:spcBef>
                <a:spcPct val="30000"/>
              </a:spcBef>
            </a:pPr>
            <a:endParaRPr lang="en-US" sz="1500" b="1" dirty="0">
              <a:solidFill>
                <a:schemeClr val="accent4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Experiential content tailored to the sales </a:t>
            </a:r>
            <a:br>
              <a:rPr lang="en-US" sz="1500" b="1" dirty="0">
                <a:solidFill>
                  <a:schemeClr val="accent4"/>
                </a:solidFill>
              </a:rPr>
            </a:br>
            <a:r>
              <a:rPr lang="en-US" sz="1500" b="1" dirty="0">
                <a:solidFill>
                  <a:schemeClr val="accent4"/>
                </a:solidFill>
              </a:rPr>
              <a:t>motion</a:t>
            </a:r>
            <a:r>
              <a:rPr lang="en-US" sz="1500" dirty="0"/>
              <a:t> – case based approach; “voice of the buyer” video series</a:t>
            </a:r>
            <a:endParaRPr lang="en-US" sz="1500" b="1" dirty="0">
              <a:solidFill>
                <a:schemeClr val="accent4"/>
              </a:solidFill>
            </a:endParaRPr>
          </a:p>
          <a:p>
            <a:pPr>
              <a:spcBef>
                <a:spcPct val="30000"/>
              </a:spcBef>
            </a:pPr>
            <a:endParaRPr lang="en-US" sz="1500" dirty="0"/>
          </a:p>
          <a:p>
            <a:pPr>
              <a:spcBef>
                <a:spcPct val="3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Manager-led &amp; sales owned</a:t>
            </a:r>
            <a:r>
              <a:rPr lang="en-US" sz="1500" dirty="0"/>
              <a:t> – managers have their own unique learning journey with a specific role as “faculty-coaches” for the frontline program</a:t>
            </a:r>
          </a:p>
          <a:p>
            <a:pPr>
              <a:spcBef>
                <a:spcPct val="30000"/>
              </a:spcBef>
            </a:pPr>
            <a:endParaRPr lang="en-US" sz="1500" b="1" dirty="0">
              <a:solidFill>
                <a:schemeClr val="accent4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500" b="1" dirty="0">
                <a:solidFill>
                  <a:schemeClr val="accent4"/>
                </a:solidFill>
              </a:rPr>
              <a:t>Linked to commercial activities</a:t>
            </a:r>
            <a:r>
              <a:rPr lang="en-US" sz="1500" dirty="0"/>
              <a:t> – field commitments that translate in-workshop learnings to real client situations </a:t>
            </a:r>
            <a:endParaRPr lang="en-US" sz="1500" b="1" dirty="0"/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8457455" y="1157776"/>
            <a:ext cx="3193195" cy="2308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b="1" dirty="0">
                <a:solidFill>
                  <a:schemeClr val="accent4"/>
                </a:solidFill>
              </a:rPr>
              <a:t>Impact</a:t>
            </a: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8457455" y="1490502"/>
            <a:ext cx="3193195" cy="27469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500" dirty="0"/>
              <a:t>~1,300+ sellers and their managers successfully completed program</a:t>
            </a:r>
          </a:p>
          <a:p>
            <a:pPr lvl="1">
              <a:spcBef>
                <a:spcPct val="30000"/>
              </a:spcBef>
            </a:pPr>
            <a:r>
              <a:rPr lang="en-US" sz="1500" dirty="0"/>
              <a:t>As of 1H 2018, Industry Verticals business unit beat plan for the first time in 2+ years</a:t>
            </a:r>
          </a:p>
          <a:p>
            <a:pPr lvl="1">
              <a:spcBef>
                <a:spcPct val="30000"/>
              </a:spcBef>
            </a:pPr>
            <a:r>
              <a:rPr lang="en-US" sz="1500" dirty="0"/>
              <a:t>~90% of participants would recommend program to colleague</a:t>
            </a:r>
          </a:p>
          <a:p>
            <a:pPr lvl="1">
              <a:spcBef>
                <a:spcPct val="30000"/>
              </a:spcBef>
            </a:pPr>
            <a:r>
              <a:rPr lang="en-US" sz="1500" dirty="0"/>
              <a:t>~90% of participants stated that manager coaching and feedback enhanced the learning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87947-3F61-4A6C-BF01-88F7DDE78489}"/>
              </a:ext>
            </a:extLst>
          </p:cNvPr>
          <p:cNvSpPr txBox="1">
            <a:spLocks/>
          </p:cNvSpPr>
          <p:nvPr/>
        </p:nvSpPr>
        <p:spPr>
          <a:xfrm>
            <a:off x="8457455" y="4442563"/>
            <a:ext cx="3193195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500" b="1" dirty="0">
                <a:solidFill>
                  <a:schemeClr val="accent4"/>
                </a:solidFill>
              </a:rPr>
              <a:t>Lessons learned for future deployments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D39A4A-F3D8-45C2-B24B-FDA762E58EA4}"/>
              </a:ext>
            </a:extLst>
          </p:cNvPr>
          <p:cNvSpPr txBox="1">
            <a:spLocks/>
          </p:cNvSpPr>
          <p:nvPr/>
        </p:nvSpPr>
        <p:spPr>
          <a:xfrm>
            <a:off x="8457455" y="4995073"/>
            <a:ext cx="3193195" cy="1223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500" dirty="0"/>
              <a:t>Ensure owner for field commitments tracking at program launch</a:t>
            </a:r>
          </a:p>
          <a:p>
            <a:pPr lvl="1">
              <a:spcBef>
                <a:spcPct val="30000"/>
              </a:spcBef>
            </a:pPr>
            <a:r>
              <a:rPr lang="en-US" sz="1500" dirty="0"/>
              <a:t>Consistently reinforce sales as the “owner” of the program (vs. L&amp;D)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58759" y="1076921"/>
            <a:ext cx="1149189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8759" y="1406820"/>
            <a:ext cx="266064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3454758" y="1406820"/>
            <a:ext cx="43673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8457455" y="1406820"/>
            <a:ext cx="31931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8457455" y="4928489"/>
            <a:ext cx="31931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1730072"/>
              </p:ext>
            </p:extLst>
          </p:nvPr>
        </p:nvGraphicFramePr>
        <p:xfrm>
          <a:off x="3113" y="2482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8" name="think-cell Slide" r:id="rId31" imgW="524" imgH="526" progId="TCLayout.ActiveDocument.1">
                  <p:embed/>
                </p:oleObj>
              </mc:Choice>
              <mc:Fallback>
                <p:oleObj name="think-cell Slide" r:id="rId31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13" y="2482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C45F88-3837-4E7C-91BC-F0ADC17BCC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8" name="Rectangle 2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324208" y="278529"/>
            <a:ext cx="638664" cy="2110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7331" tIns="37331" rIns="37331" bIns="37331" rtlCol="0" anchor="ctr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algn="ctr" fontAlgn="auto">
              <a:buClr>
                <a:srgbClr val="000000"/>
              </a:buClr>
            </a:pPr>
            <a:r>
              <a:rPr lang="en-US" sz="980" dirty="0">
                <a:solidFill>
                  <a:srgbClr val="FFFFFF"/>
                </a:solidFill>
              </a:rPr>
              <a:t>In-person</a:t>
            </a:r>
          </a:p>
        </p:txBody>
      </p:sp>
      <p:sp>
        <p:nvSpPr>
          <p:cNvPr id="99" name="Rectangle 2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636430" y="278529"/>
            <a:ext cx="638664" cy="21109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7331" tIns="37331" rIns="37331" bIns="37331" rtlCol="0" anchor="ctr" anchorCtr="0">
            <a:sp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algn="ctr" fontAlgn="auto">
              <a:buClr>
                <a:srgbClr val="000000"/>
              </a:buClr>
            </a:pPr>
            <a:r>
              <a:rPr lang="en-US" sz="980" dirty="0">
                <a:solidFill>
                  <a:schemeClr val="accent4"/>
                </a:solidFill>
              </a:rPr>
              <a:t>Virtual</a:t>
            </a:r>
          </a:p>
        </p:txBody>
      </p:sp>
      <p:sp>
        <p:nvSpPr>
          <p:cNvPr id="105" name="Rectangle 2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1011986" y="278529"/>
            <a:ext cx="638664" cy="2110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7331" tIns="37331" rIns="37331" bIns="37331" rtlCol="0" anchor="ctr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algn="ctr" fontAlgn="auto">
              <a:buClr>
                <a:srgbClr val="000000"/>
              </a:buClr>
            </a:pPr>
            <a:r>
              <a:rPr lang="en-US" sz="980" dirty="0">
                <a:solidFill>
                  <a:srgbClr val="FFFFFF"/>
                </a:solidFill>
              </a:rPr>
              <a:t>Field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EEC2DD5-45BC-4BAA-8949-9DFC274D4EDE}"/>
              </a:ext>
            </a:extLst>
          </p:cNvPr>
          <p:cNvSpPr>
            <a:spLocks/>
          </p:cNvSpPr>
          <p:nvPr/>
        </p:nvSpPr>
        <p:spPr>
          <a:xfrm>
            <a:off x="1106814" y="1196161"/>
            <a:ext cx="10543836" cy="192485"/>
          </a:xfrm>
          <a:prstGeom prst="rightArrow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C5A93B0-65F4-4053-B851-B2A18316D025}"/>
              </a:ext>
            </a:extLst>
          </p:cNvPr>
          <p:cNvGrpSpPr/>
          <p:nvPr/>
        </p:nvGrpSpPr>
        <p:grpSpPr>
          <a:xfrm>
            <a:off x="3174938" y="982942"/>
            <a:ext cx="412143" cy="618922"/>
            <a:chOff x="3214972" y="762176"/>
            <a:chExt cx="412143" cy="618922"/>
          </a:xfrm>
        </p:grpSpPr>
        <p:sp>
          <p:nvSpPr>
            <p:cNvPr id="159" name="Freeform 354"/>
            <p:cNvSpPr>
              <a:spLocks noEditPoints="1"/>
            </p:cNvSpPr>
            <p:nvPr/>
          </p:nvSpPr>
          <p:spPr bwMode="auto">
            <a:xfrm>
              <a:off x="3214972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4" name="Oval 3"/>
            <p:cNvSpPr>
              <a:spLocks/>
            </p:cNvSpPr>
            <p:nvPr/>
          </p:nvSpPr>
          <p:spPr>
            <a:xfrm>
              <a:off x="3249230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2E7A8B5-802A-4917-BECD-2FE05CC41BF3}"/>
              </a:ext>
            </a:extLst>
          </p:cNvPr>
          <p:cNvGrpSpPr/>
          <p:nvPr/>
        </p:nvGrpSpPr>
        <p:grpSpPr>
          <a:xfrm>
            <a:off x="1615860" y="982942"/>
            <a:ext cx="412143" cy="618922"/>
            <a:chOff x="1746801" y="762176"/>
            <a:chExt cx="412143" cy="618922"/>
          </a:xfrm>
        </p:grpSpPr>
        <p:sp>
          <p:nvSpPr>
            <p:cNvPr id="158" name="Freeform 354"/>
            <p:cNvSpPr>
              <a:spLocks noEditPoints="1"/>
            </p:cNvSpPr>
            <p:nvPr/>
          </p:nvSpPr>
          <p:spPr bwMode="auto">
            <a:xfrm>
              <a:off x="1746801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86" name="Oval 85"/>
            <p:cNvSpPr>
              <a:spLocks/>
            </p:cNvSpPr>
            <p:nvPr/>
          </p:nvSpPr>
          <p:spPr>
            <a:xfrm>
              <a:off x="1781059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B65C68-FFD0-40AF-9DCF-695DA84C2620}"/>
              </a:ext>
            </a:extLst>
          </p:cNvPr>
          <p:cNvGrpSpPr/>
          <p:nvPr/>
        </p:nvGrpSpPr>
        <p:grpSpPr>
          <a:xfrm>
            <a:off x="4728659" y="982942"/>
            <a:ext cx="412143" cy="618922"/>
            <a:chOff x="4683144" y="762176"/>
            <a:chExt cx="412143" cy="618922"/>
          </a:xfrm>
        </p:grpSpPr>
        <p:sp>
          <p:nvSpPr>
            <p:cNvPr id="160" name="Freeform 354"/>
            <p:cNvSpPr>
              <a:spLocks noEditPoints="1"/>
            </p:cNvSpPr>
            <p:nvPr/>
          </p:nvSpPr>
          <p:spPr bwMode="auto">
            <a:xfrm>
              <a:off x="4683144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87" name="Oval 86"/>
            <p:cNvSpPr>
              <a:spLocks/>
            </p:cNvSpPr>
            <p:nvPr/>
          </p:nvSpPr>
          <p:spPr>
            <a:xfrm>
              <a:off x="4717402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7601E7-DBBA-415F-8E03-CCC7DB0B773B}"/>
              </a:ext>
            </a:extLst>
          </p:cNvPr>
          <p:cNvGrpSpPr/>
          <p:nvPr/>
        </p:nvGrpSpPr>
        <p:grpSpPr>
          <a:xfrm>
            <a:off x="6224843" y="982942"/>
            <a:ext cx="412143" cy="618922"/>
            <a:chOff x="6151316" y="762176"/>
            <a:chExt cx="412143" cy="618922"/>
          </a:xfrm>
        </p:grpSpPr>
        <p:sp>
          <p:nvSpPr>
            <p:cNvPr id="161" name="Freeform 354"/>
            <p:cNvSpPr>
              <a:spLocks noEditPoints="1"/>
            </p:cNvSpPr>
            <p:nvPr/>
          </p:nvSpPr>
          <p:spPr bwMode="auto">
            <a:xfrm>
              <a:off x="6151316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91" name="Oval 90"/>
            <p:cNvSpPr>
              <a:spLocks/>
            </p:cNvSpPr>
            <p:nvPr/>
          </p:nvSpPr>
          <p:spPr>
            <a:xfrm>
              <a:off x="6185574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9F07E3-CE8D-4576-83F3-AEA71C7C6338}"/>
              </a:ext>
            </a:extLst>
          </p:cNvPr>
          <p:cNvGrpSpPr/>
          <p:nvPr/>
        </p:nvGrpSpPr>
        <p:grpSpPr>
          <a:xfrm>
            <a:off x="7723704" y="982942"/>
            <a:ext cx="412143" cy="618922"/>
            <a:chOff x="7619487" y="762176"/>
            <a:chExt cx="412143" cy="618922"/>
          </a:xfrm>
        </p:grpSpPr>
        <p:sp>
          <p:nvSpPr>
            <p:cNvPr id="162" name="Freeform 354"/>
            <p:cNvSpPr>
              <a:spLocks noEditPoints="1"/>
            </p:cNvSpPr>
            <p:nvPr/>
          </p:nvSpPr>
          <p:spPr bwMode="auto">
            <a:xfrm>
              <a:off x="7619487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7653745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FA94D52-DF56-44BE-84A2-DF0CB014D3A6}"/>
              </a:ext>
            </a:extLst>
          </p:cNvPr>
          <p:cNvGrpSpPr/>
          <p:nvPr/>
        </p:nvGrpSpPr>
        <p:grpSpPr>
          <a:xfrm>
            <a:off x="9225243" y="982942"/>
            <a:ext cx="412143" cy="618922"/>
            <a:chOff x="9087659" y="762176"/>
            <a:chExt cx="412143" cy="618922"/>
          </a:xfrm>
        </p:grpSpPr>
        <p:sp>
          <p:nvSpPr>
            <p:cNvPr id="163" name="Freeform 354"/>
            <p:cNvSpPr>
              <a:spLocks noEditPoints="1"/>
            </p:cNvSpPr>
            <p:nvPr/>
          </p:nvSpPr>
          <p:spPr bwMode="auto">
            <a:xfrm>
              <a:off x="9087659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93" name="Oval 92"/>
            <p:cNvSpPr>
              <a:spLocks/>
            </p:cNvSpPr>
            <p:nvPr/>
          </p:nvSpPr>
          <p:spPr>
            <a:xfrm>
              <a:off x="9121917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88831F-A4B2-4303-9484-101A2FE1A5FE}"/>
              </a:ext>
            </a:extLst>
          </p:cNvPr>
          <p:cNvGrpSpPr/>
          <p:nvPr/>
        </p:nvGrpSpPr>
        <p:grpSpPr>
          <a:xfrm>
            <a:off x="10729461" y="982942"/>
            <a:ext cx="412143" cy="618922"/>
            <a:chOff x="10555831" y="762176"/>
            <a:chExt cx="412143" cy="618922"/>
          </a:xfrm>
        </p:grpSpPr>
        <p:sp>
          <p:nvSpPr>
            <p:cNvPr id="164" name="Freeform 354"/>
            <p:cNvSpPr>
              <a:spLocks noEditPoints="1"/>
            </p:cNvSpPr>
            <p:nvPr/>
          </p:nvSpPr>
          <p:spPr bwMode="auto">
            <a:xfrm>
              <a:off x="10555831" y="762176"/>
              <a:ext cx="412143" cy="618922"/>
            </a:xfrm>
            <a:custGeom>
              <a:avLst/>
              <a:gdLst>
                <a:gd name="T0" fmla="*/ 291 w 291"/>
                <a:gd name="T1" fmla="*/ 145 h 437"/>
                <a:gd name="T2" fmla="*/ 287 w 291"/>
                <a:gd name="T3" fmla="*/ 116 h 437"/>
                <a:gd name="T4" fmla="*/ 279 w 291"/>
                <a:gd name="T5" fmla="*/ 89 h 437"/>
                <a:gd name="T6" fmla="*/ 265 w 291"/>
                <a:gd name="T7" fmla="*/ 64 h 437"/>
                <a:gd name="T8" fmla="*/ 248 w 291"/>
                <a:gd name="T9" fmla="*/ 43 h 437"/>
                <a:gd name="T10" fmla="*/ 227 w 291"/>
                <a:gd name="T11" fmla="*/ 25 h 437"/>
                <a:gd name="T12" fmla="*/ 201 w 291"/>
                <a:gd name="T13" fmla="*/ 11 h 437"/>
                <a:gd name="T14" fmla="*/ 174 w 291"/>
                <a:gd name="T15" fmla="*/ 3 h 437"/>
                <a:gd name="T16" fmla="*/ 145 w 291"/>
                <a:gd name="T17" fmla="*/ 0 h 437"/>
                <a:gd name="T18" fmla="*/ 116 w 291"/>
                <a:gd name="T19" fmla="*/ 3 h 437"/>
                <a:gd name="T20" fmla="*/ 88 w 291"/>
                <a:gd name="T21" fmla="*/ 11 h 437"/>
                <a:gd name="T22" fmla="*/ 64 w 291"/>
                <a:gd name="T23" fmla="*/ 25 h 437"/>
                <a:gd name="T24" fmla="*/ 43 w 291"/>
                <a:gd name="T25" fmla="*/ 43 h 437"/>
                <a:gd name="T26" fmla="*/ 25 w 291"/>
                <a:gd name="T27" fmla="*/ 64 h 437"/>
                <a:gd name="T28" fmla="*/ 11 w 291"/>
                <a:gd name="T29" fmla="*/ 89 h 437"/>
                <a:gd name="T30" fmla="*/ 3 w 291"/>
                <a:gd name="T31" fmla="*/ 116 h 437"/>
                <a:gd name="T32" fmla="*/ 0 w 291"/>
                <a:gd name="T33" fmla="*/ 145 h 437"/>
                <a:gd name="T34" fmla="*/ 3 w 291"/>
                <a:gd name="T35" fmla="*/ 174 h 437"/>
                <a:gd name="T36" fmla="*/ 11 w 291"/>
                <a:gd name="T37" fmla="*/ 201 h 437"/>
                <a:gd name="T38" fmla="*/ 24 w 291"/>
                <a:gd name="T39" fmla="*/ 227 h 437"/>
                <a:gd name="T40" fmla="*/ 24 w 291"/>
                <a:gd name="T41" fmla="*/ 227 h 437"/>
                <a:gd name="T42" fmla="*/ 145 w 291"/>
                <a:gd name="T43" fmla="*/ 437 h 437"/>
                <a:gd name="T44" fmla="*/ 266 w 291"/>
                <a:gd name="T45" fmla="*/ 227 h 437"/>
                <a:gd name="T46" fmla="*/ 265 w 291"/>
                <a:gd name="T47" fmla="*/ 227 h 437"/>
                <a:gd name="T48" fmla="*/ 279 w 291"/>
                <a:gd name="T49" fmla="*/ 201 h 437"/>
                <a:gd name="T50" fmla="*/ 287 w 291"/>
                <a:gd name="T51" fmla="*/ 174 h 437"/>
                <a:gd name="T52" fmla="*/ 291 w 291"/>
                <a:gd name="T53" fmla="*/ 145 h 437"/>
                <a:gd name="T54" fmla="*/ 145 w 291"/>
                <a:gd name="T55" fmla="*/ 237 h 437"/>
                <a:gd name="T56" fmla="*/ 121 w 291"/>
                <a:gd name="T57" fmla="*/ 234 h 437"/>
                <a:gd name="T58" fmla="*/ 97 w 291"/>
                <a:gd name="T59" fmla="*/ 225 h 437"/>
                <a:gd name="T60" fmla="*/ 79 w 291"/>
                <a:gd name="T61" fmla="*/ 209 h 437"/>
                <a:gd name="T62" fmla="*/ 65 w 291"/>
                <a:gd name="T63" fmla="*/ 191 h 437"/>
                <a:gd name="T64" fmla="*/ 56 w 291"/>
                <a:gd name="T65" fmla="*/ 169 h 437"/>
                <a:gd name="T66" fmla="*/ 52 w 291"/>
                <a:gd name="T67" fmla="*/ 144 h 437"/>
                <a:gd name="T68" fmla="*/ 56 w 291"/>
                <a:gd name="T69" fmla="*/ 119 h 437"/>
                <a:gd name="T70" fmla="*/ 65 w 291"/>
                <a:gd name="T71" fmla="*/ 96 h 437"/>
                <a:gd name="T72" fmla="*/ 79 w 291"/>
                <a:gd name="T73" fmla="*/ 78 h 437"/>
                <a:gd name="T74" fmla="*/ 97 w 291"/>
                <a:gd name="T75" fmla="*/ 63 h 437"/>
                <a:gd name="T76" fmla="*/ 121 w 291"/>
                <a:gd name="T77" fmla="*/ 53 h 437"/>
                <a:gd name="T78" fmla="*/ 145 w 291"/>
                <a:gd name="T79" fmla="*/ 50 h 437"/>
                <a:gd name="T80" fmla="*/ 170 w 291"/>
                <a:gd name="T81" fmla="*/ 53 h 437"/>
                <a:gd name="T82" fmla="*/ 192 w 291"/>
                <a:gd name="T83" fmla="*/ 63 h 437"/>
                <a:gd name="T84" fmla="*/ 212 w 291"/>
                <a:gd name="T85" fmla="*/ 78 h 437"/>
                <a:gd name="T86" fmla="*/ 226 w 291"/>
                <a:gd name="T87" fmla="*/ 96 h 437"/>
                <a:gd name="T88" fmla="*/ 235 w 291"/>
                <a:gd name="T89" fmla="*/ 119 h 437"/>
                <a:gd name="T90" fmla="*/ 238 w 291"/>
                <a:gd name="T91" fmla="*/ 144 h 437"/>
                <a:gd name="T92" fmla="*/ 235 w 291"/>
                <a:gd name="T93" fmla="*/ 169 h 437"/>
                <a:gd name="T94" fmla="*/ 226 w 291"/>
                <a:gd name="T95" fmla="*/ 191 h 437"/>
                <a:gd name="T96" fmla="*/ 212 w 291"/>
                <a:gd name="T97" fmla="*/ 209 h 437"/>
                <a:gd name="T98" fmla="*/ 192 w 291"/>
                <a:gd name="T99" fmla="*/ 225 h 437"/>
                <a:gd name="T100" fmla="*/ 170 w 291"/>
                <a:gd name="T101" fmla="*/ 234 h 437"/>
                <a:gd name="T102" fmla="*/ 145 w 291"/>
                <a:gd name="T103" fmla="*/ 2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437">
                  <a:moveTo>
                    <a:pt x="291" y="145"/>
                  </a:moveTo>
                  <a:lnTo>
                    <a:pt x="287" y="116"/>
                  </a:lnTo>
                  <a:lnTo>
                    <a:pt x="279" y="89"/>
                  </a:lnTo>
                  <a:lnTo>
                    <a:pt x="265" y="64"/>
                  </a:lnTo>
                  <a:lnTo>
                    <a:pt x="248" y="43"/>
                  </a:lnTo>
                  <a:lnTo>
                    <a:pt x="227" y="25"/>
                  </a:lnTo>
                  <a:lnTo>
                    <a:pt x="201" y="11"/>
                  </a:lnTo>
                  <a:lnTo>
                    <a:pt x="174" y="3"/>
                  </a:lnTo>
                  <a:lnTo>
                    <a:pt x="145" y="0"/>
                  </a:lnTo>
                  <a:lnTo>
                    <a:pt x="116" y="3"/>
                  </a:lnTo>
                  <a:lnTo>
                    <a:pt x="88" y="11"/>
                  </a:lnTo>
                  <a:lnTo>
                    <a:pt x="64" y="25"/>
                  </a:lnTo>
                  <a:lnTo>
                    <a:pt x="43" y="43"/>
                  </a:lnTo>
                  <a:lnTo>
                    <a:pt x="25" y="64"/>
                  </a:lnTo>
                  <a:lnTo>
                    <a:pt x="11" y="89"/>
                  </a:lnTo>
                  <a:lnTo>
                    <a:pt x="3" y="116"/>
                  </a:lnTo>
                  <a:lnTo>
                    <a:pt x="0" y="145"/>
                  </a:lnTo>
                  <a:lnTo>
                    <a:pt x="3" y="174"/>
                  </a:lnTo>
                  <a:lnTo>
                    <a:pt x="11" y="201"/>
                  </a:lnTo>
                  <a:lnTo>
                    <a:pt x="24" y="227"/>
                  </a:lnTo>
                  <a:lnTo>
                    <a:pt x="24" y="227"/>
                  </a:lnTo>
                  <a:lnTo>
                    <a:pt x="145" y="437"/>
                  </a:lnTo>
                  <a:lnTo>
                    <a:pt x="266" y="227"/>
                  </a:lnTo>
                  <a:lnTo>
                    <a:pt x="265" y="227"/>
                  </a:lnTo>
                  <a:lnTo>
                    <a:pt x="279" y="201"/>
                  </a:lnTo>
                  <a:lnTo>
                    <a:pt x="287" y="174"/>
                  </a:lnTo>
                  <a:lnTo>
                    <a:pt x="291" y="145"/>
                  </a:lnTo>
                  <a:close/>
                  <a:moveTo>
                    <a:pt x="145" y="237"/>
                  </a:moveTo>
                  <a:lnTo>
                    <a:pt x="121" y="234"/>
                  </a:lnTo>
                  <a:lnTo>
                    <a:pt x="97" y="225"/>
                  </a:lnTo>
                  <a:lnTo>
                    <a:pt x="79" y="209"/>
                  </a:lnTo>
                  <a:lnTo>
                    <a:pt x="65" y="191"/>
                  </a:lnTo>
                  <a:lnTo>
                    <a:pt x="56" y="169"/>
                  </a:lnTo>
                  <a:lnTo>
                    <a:pt x="52" y="144"/>
                  </a:lnTo>
                  <a:lnTo>
                    <a:pt x="56" y="119"/>
                  </a:lnTo>
                  <a:lnTo>
                    <a:pt x="65" y="96"/>
                  </a:lnTo>
                  <a:lnTo>
                    <a:pt x="79" y="78"/>
                  </a:lnTo>
                  <a:lnTo>
                    <a:pt x="97" y="63"/>
                  </a:lnTo>
                  <a:lnTo>
                    <a:pt x="121" y="53"/>
                  </a:lnTo>
                  <a:lnTo>
                    <a:pt x="145" y="50"/>
                  </a:lnTo>
                  <a:lnTo>
                    <a:pt x="170" y="53"/>
                  </a:lnTo>
                  <a:lnTo>
                    <a:pt x="192" y="63"/>
                  </a:lnTo>
                  <a:lnTo>
                    <a:pt x="212" y="78"/>
                  </a:lnTo>
                  <a:lnTo>
                    <a:pt x="226" y="96"/>
                  </a:lnTo>
                  <a:lnTo>
                    <a:pt x="235" y="119"/>
                  </a:lnTo>
                  <a:lnTo>
                    <a:pt x="238" y="144"/>
                  </a:lnTo>
                  <a:lnTo>
                    <a:pt x="235" y="169"/>
                  </a:lnTo>
                  <a:lnTo>
                    <a:pt x="226" y="191"/>
                  </a:lnTo>
                  <a:lnTo>
                    <a:pt x="212" y="209"/>
                  </a:lnTo>
                  <a:lnTo>
                    <a:pt x="192" y="225"/>
                  </a:lnTo>
                  <a:lnTo>
                    <a:pt x="170" y="234"/>
                  </a:lnTo>
                  <a:lnTo>
                    <a:pt x="145" y="237"/>
                  </a:lnTo>
                  <a:close/>
                </a:path>
              </a:pathLst>
            </a:custGeom>
            <a:solidFill>
              <a:schemeClr val="tx2"/>
            </a:solidFill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568" dirty="0"/>
            </a:p>
          </p:txBody>
        </p:sp>
        <p:sp>
          <p:nvSpPr>
            <p:cNvPr id="94" name="Oval 93"/>
            <p:cNvSpPr>
              <a:spLocks/>
            </p:cNvSpPr>
            <p:nvPr/>
          </p:nvSpPr>
          <p:spPr>
            <a:xfrm>
              <a:off x="10590089" y="790129"/>
              <a:ext cx="343627" cy="343713"/>
            </a:xfrm>
            <a:prstGeom prst="ellipse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352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28" name="Rectangle 25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58759" y="1784647"/>
            <a:ext cx="860416" cy="119306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r>
              <a:rPr lang="en-US" sz="1200" b="1" dirty="0">
                <a:solidFill>
                  <a:schemeClr val="bg2"/>
                </a:solidFill>
              </a:rPr>
              <a:t>Program Element</a:t>
            </a:r>
          </a:p>
        </p:txBody>
      </p:sp>
      <p:sp>
        <p:nvSpPr>
          <p:cNvPr id="136" name="Rectangle 135"/>
          <p:cNvSpPr>
            <a:spLocks/>
          </p:cNvSpPr>
          <p:nvPr/>
        </p:nvSpPr>
        <p:spPr>
          <a:xfrm>
            <a:off x="5719812" y="5428794"/>
            <a:ext cx="5930838" cy="26434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Skill building</a:t>
            </a:r>
          </a:p>
        </p:txBody>
      </p:sp>
      <p:sp>
        <p:nvSpPr>
          <p:cNvPr id="133" name="Rectangle 25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8759" y="3082811"/>
            <a:ext cx="860416" cy="3695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r>
              <a:rPr lang="en-US" sz="1200" b="1" dirty="0">
                <a:solidFill>
                  <a:schemeClr val="bg2"/>
                </a:solidFill>
              </a:rPr>
              <a:t>Audience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6317F-4F36-4CD7-9979-AF59A708F4F4}"/>
              </a:ext>
            </a:extLst>
          </p:cNvPr>
          <p:cNvGrpSpPr>
            <a:grpSpLocks/>
          </p:cNvGrpSpPr>
          <p:nvPr/>
        </p:nvGrpSpPr>
        <p:grpSpPr>
          <a:xfrm>
            <a:off x="1106814" y="3082811"/>
            <a:ext cx="10543836" cy="369508"/>
            <a:chOff x="1106814" y="3010132"/>
            <a:chExt cx="10543836" cy="369508"/>
          </a:xfrm>
        </p:grpSpPr>
        <p:sp>
          <p:nvSpPr>
            <p:cNvPr id="137" name="TextBox 136"/>
            <p:cNvSpPr txBox="1">
              <a:spLocks/>
            </p:cNvSpPr>
            <p:nvPr/>
          </p:nvSpPr>
          <p:spPr>
            <a:xfrm>
              <a:off x="1106814" y="3010132"/>
              <a:ext cx="4537679" cy="3695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>
              <a:lvl1pPr lvl="0" indent="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400" baseline="0"/>
              </a:lvl1pPr>
              <a:lvl2pPr marL="192024" lvl="1" indent="-192024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Calibri" panose="020F0502020204030204" pitchFamily="34" charset="0"/>
                <a:buChar char="▪"/>
                <a:defRPr sz="1400" baseline="0"/>
              </a:lvl2pPr>
              <a:lvl3pPr marL="457200" lvl="2" indent="-26517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/>
              </a:lvl3pPr>
              <a:lvl4pPr marL="612648" lvl="3" indent="-155448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▫"/>
                <a:defRPr sz="1400" baseline="0"/>
              </a:lvl4pPr>
              <a:lvl5pPr marL="749808" lvl="4" indent="-12801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/>
              </a:lvl5pPr>
              <a:lvl6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6pPr>
              <a:lvl7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7pPr>
              <a:lvl8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8pPr>
              <a:lvl9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Sales Managers + Sellers</a:t>
              </a:r>
              <a:endParaRPr lang="en-US" sz="12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139" name="TextBox 138"/>
            <p:cNvSpPr txBox="1">
              <a:spLocks/>
            </p:cNvSpPr>
            <p:nvPr/>
          </p:nvSpPr>
          <p:spPr>
            <a:xfrm>
              <a:off x="8717535" y="3010132"/>
              <a:ext cx="2933115" cy="3695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>
              <a:lvl1pPr lvl="0" indent="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400" baseline="0"/>
              </a:lvl1pPr>
              <a:lvl2pPr marL="192024" lvl="1" indent="-192024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Calibri" panose="020F0502020204030204" pitchFamily="34" charset="0"/>
                <a:buChar char="▪"/>
                <a:defRPr sz="1400" baseline="0"/>
              </a:lvl2pPr>
              <a:lvl3pPr marL="457200" lvl="2" indent="-26517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/>
              </a:lvl3pPr>
              <a:lvl4pPr marL="612648" lvl="3" indent="-155448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▫"/>
                <a:defRPr sz="1400" baseline="0"/>
              </a:lvl4pPr>
              <a:lvl5pPr marL="749808" lvl="4" indent="-12801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/>
              </a:lvl5pPr>
              <a:lvl6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6pPr>
              <a:lvl7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7pPr>
              <a:lvl8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8pPr>
              <a:lvl9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Sales Managers + Sellers</a:t>
              </a:r>
              <a:endParaRPr lang="en-US" sz="12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141" name="TextBox 140"/>
            <p:cNvSpPr txBox="1">
              <a:spLocks/>
            </p:cNvSpPr>
            <p:nvPr/>
          </p:nvSpPr>
          <p:spPr>
            <a:xfrm>
              <a:off x="7226204" y="3010132"/>
              <a:ext cx="1416012" cy="3695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>
              <a:lvl1pPr lvl="0" indent="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400" baseline="0"/>
              </a:lvl1pPr>
              <a:lvl2pPr marL="192024" lvl="1" indent="-192024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Calibri" panose="020F0502020204030204" pitchFamily="34" charset="0"/>
                <a:buChar char="▪"/>
                <a:defRPr sz="1400" baseline="0"/>
              </a:lvl2pPr>
              <a:lvl3pPr marL="457200" lvl="2" indent="-26517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/>
              </a:lvl3pPr>
              <a:lvl4pPr marL="612648" lvl="3" indent="-155448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▫"/>
                <a:defRPr sz="1400" baseline="0"/>
              </a:lvl4pPr>
              <a:lvl5pPr marL="749808" lvl="4" indent="-12801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/>
              </a:lvl5pPr>
              <a:lvl6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6pPr>
              <a:lvl7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7pPr>
              <a:lvl8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8pPr>
              <a:lvl9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Acquire only</a:t>
              </a:r>
              <a:endParaRPr lang="en-US" sz="1200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138" name="TextBox 137"/>
            <p:cNvSpPr txBox="1">
              <a:spLocks/>
            </p:cNvSpPr>
            <p:nvPr/>
          </p:nvSpPr>
          <p:spPr>
            <a:xfrm>
              <a:off x="5727434" y="3010132"/>
              <a:ext cx="1388531" cy="3695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>
              <a:lvl1pPr lvl="0" indent="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400" baseline="0"/>
              </a:lvl1pPr>
              <a:lvl2pPr marL="192024" lvl="1" indent="-192024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Calibri" panose="020F0502020204030204" pitchFamily="34" charset="0"/>
                <a:buChar char="▪"/>
                <a:defRPr sz="1400" baseline="0"/>
              </a:lvl2pPr>
              <a:lvl3pPr marL="457200" lvl="2" indent="-26517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/>
              </a:lvl3pPr>
              <a:lvl4pPr marL="612648" lvl="3" indent="-155448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Calibri" panose="020F0502020204030204" pitchFamily="34" charset="0"/>
                <a:buChar char="▫"/>
                <a:defRPr sz="1400" baseline="0"/>
              </a:lvl4pPr>
              <a:lvl5pPr marL="749808" lvl="4" indent="-128016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/>
              </a:lvl5pPr>
              <a:lvl6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6pPr>
              <a:lvl7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7pPr>
              <a:lvl8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8pPr>
              <a:lvl9pPr marL="1019860" indent="-177060" defTabSz="1217822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00" baseline="0"/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sz="1200" b="1" dirty="0">
                  <a:solidFill>
                    <a:schemeClr val="accent4"/>
                  </a:solidFill>
                  <a:latin typeface="+mn-lt"/>
                </a:rPr>
                <a:t>Sales Managers</a:t>
              </a:r>
              <a:endParaRPr lang="en-US" sz="1200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130" name="Rectangle 25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58759" y="5059349"/>
            <a:ext cx="860416" cy="10032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r>
              <a:rPr lang="en-US" sz="1200" b="1" dirty="0">
                <a:solidFill>
                  <a:schemeClr val="bg2"/>
                </a:solidFill>
              </a:rPr>
              <a:t>Purpose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F90ABB-9623-4814-8235-5AF13903409A}"/>
              </a:ext>
            </a:extLst>
          </p:cNvPr>
          <p:cNvGrpSpPr/>
          <p:nvPr/>
        </p:nvGrpSpPr>
        <p:grpSpPr>
          <a:xfrm>
            <a:off x="2612369" y="5059349"/>
            <a:ext cx="7532721" cy="264342"/>
            <a:chOff x="2612369" y="5030420"/>
            <a:chExt cx="7532721" cy="264342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12369" y="5030420"/>
              <a:ext cx="4529647" cy="26434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Knowledge</a:t>
              </a:r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8729085" y="5030420"/>
              <a:ext cx="1416005" cy="26434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Knowledge</a:t>
              </a:r>
            </a:p>
          </p:txBody>
        </p:sp>
      </p:grpSp>
      <p:sp>
        <p:nvSpPr>
          <p:cNvPr id="144" name="Rectangle 143"/>
          <p:cNvSpPr>
            <a:spLocks/>
          </p:cNvSpPr>
          <p:nvPr/>
        </p:nvSpPr>
        <p:spPr>
          <a:xfrm>
            <a:off x="1121045" y="5798240"/>
            <a:ext cx="1416005" cy="26434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Change mgmt.</a:t>
            </a:r>
          </a:p>
        </p:txBody>
      </p:sp>
      <p:sp>
        <p:nvSpPr>
          <p:cNvPr id="147" name="Rectangle 146"/>
          <p:cNvSpPr>
            <a:spLocks/>
          </p:cNvSpPr>
          <p:nvPr/>
        </p:nvSpPr>
        <p:spPr>
          <a:xfrm>
            <a:off x="5726009" y="5798240"/>
            <a:ext cx="1416005" cy="26434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Change mgmt.</a:t>
            </a:r>
          </a:p>
        </p:txBody>
      </p:sp>
      <p:sp>
        <p:nvSpPr>
          <p:cNvPr id="150" name="Rectangle 149"/>
          <p:cNvSpPr>
            <a:spLocks/>
          </p:cNvSpPr>
          <p:nvPr/>
        </p:nvSpPr>
        <p:spPr>
          <a:xfrm>
            <a:off x="10234645" y="5798240"/>
            <a:ext cx="1416005" cy="264342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Change mgmt.</a:t>
            </a:r>
          </a:p>
        </p:txBody>
      </p:sp>
      <p:sp>
        <p:nvSpPr>
          <p:cNvPr id="123" name="Rectangle 2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228488" y="1784647"/>
            <a:ext cx="1416005" cy="1193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6" name="TextBox 115"/>
          <p:cNvSpPr txBox="1">
            <a:spLocks/>
          </p:cNvSpPr>
          <p:nvPr/>
        </p:nvSpPr>
        <p:spPr>
          <a:xfrm>
            <a:off x="4279262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Sales Play</a:t>
            </a:r>
          </a:p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E-learnings</a:t>
            </a:r>
            <a:endParaRPr lang="en-US" sz="120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15" name="CustomIcon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4679108" y="2482149"/>
            <a:ext cx="514767" cy="343178"/>
            <a:chOff x="1588" y="0"/>
            <a:chExt cx="619125" cy="412750"/>
          </a:xfrm>
          <a:solidFill>
            <a:schemeClr val="accent4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79375" y="50800"/>
              <a:ext cx="463550" cy="258763"/>
            </a:xfrm>
            <a:custGeom>
              <a:avLst/>
              <a:gdLst>
                <a:gd name="T0" fmla="*/ 317 w 317"/>
                <a:gd name="T1" fmla="*/ 9 h 176"/>
                <a:gd name="T2" fmla="*/ 308 w 317"/>
                <a:gd name="T3" fmla="*/ 0 h 176"/>
                <a:gd name="T4" fmla="*/ 9 w 317"/>
                <a:gd name="T5" fmla="*/ 0 h 176"/>
                <a:gd name="T6" fmla="*/ 0 w 317"/>
                <a:gd name="T7" fmla="*/ 9 h 176"/>
                <a:gd name="T8" fmla="*/ 0 w 317"/>
                <a:gd name="T9" fmla="*/ 167 h 176"/>
                <a:gd name="T10" fmla="*/ 9 w 317"/>
                <a:gd name="T11" fmla="*/ 176 h 176"/>
                <a:gd name="T12" fmla="*/ 308 w 317"/>
                <a:gd name="T13" fmla="*/ 176 h 176"/>
                <a:gd name="T14" fmla="*/ 317 w 317"/>
                <a:gd name="T15" fmla="*/ 167 h 176"/>
                <a:gd name="T16" fmla="*/ 317 w 317"/>
                <a:gd name="T17" fmla="*/ 9 h 176"/>
                <a:gd name="T18" fmla="*/ 317 w 317"/>
                <a:gd name="T19" fmla="*/ 9 h 176"/>
                <a:gd name="T20" fmla="*/ 299 w 317"/>
                <a:gd name="T21" fmla="*/ 158 h 176"/>
                <a:gd name="T22" fmla="*/ 17 w 317"/>
                <a:gd name="T23" fmla="*/ 158 h 176"/>
                <a:gd name="T24" fmla="*/ 17 w 317"/>
                <a:gd name="T25" fmla="*/ 17 h 176"/>
                <a:gd name="T26" fmla="*/ 299 w 317"/>
                <a:gd name="T27" fmla="*/ 17 h 176"/>
                <a:gd name="T28" fmla="*/ 299 w 317"/>
                <a:gd name="T29" fmla="*/ 158 h 176"/>
                <a:gd name="T30" fmla="*/ 299 w 317"/>
                <a:gd name="T31" fmla="*/ 15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6">
                  <a:moveTo>
                    <a:pt x="317" y="9"/>
                  </a:moveTo>
                  <a:cubicBezTo>
                    <a:pt x="317" y="4"/>
                    <a:pt x="313" y="0"/>
                    <a:pt x="30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2"/>
                    <a:pt x="4" y="176"/>
                    <a:pt x="9" y="176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13" y="176"/>
                    <a:pt x="317" y="172"/>
                    <a:pt x="317" y="167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17" y="9"/>
                    <a:pt x="317" y="9"/>
                    <a:pt x="317" y="9"/>
                  </a:cubicBezTo>
                  <a:close/>
                  <a:moveTo>
                    <a:pt x="299" y="158"/>
                  </a:moveTo>
                  <a:cubicBezTo>
                    <a:pt x="17" y="158"/>
                    <a:pt x="17" y="158"/>
                    <a:pt x="17" y="15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99" y="17"/>
                    <a:pt x="299" y="17"/>
                    <a:pt x="299" y="17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99" y="158"/>
                    <a:pt x="299" y="158"/>
                    <a:pt x="299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1588" y="0"/>
              <a:ext cx="619125" cy="412750"/>
            </a:xfrm>
            <a:custGeom>
              <a:avLst/>
              <a:gdLst>
                <a:gd name="T0" fmla="*/ 414 w 423"/>
                <a:gd name="T1" fmla="*/ 229 h 282"/>
                <a:gd name="T2" fmla="*/ 405 w 423"/>
                <a:gd name="T3" fmla="*/ 229 h 282"/>
                <a:gd name="T4" fmla="*/ 405 w 423"/>
                <a:gd name="T5" fmla="*/ 27 h 282"/>
                <a:gd name="T6" fmla="*/ 378 w 423"/>
                <a:gd name="T7" fmla="*/ 0 h 282"/>
                <a:gd name="T8" fmla="*/ 45 w 423"/>
                <a:gd name="T9" fmla="*/ 0 h 282"/>
                <a:gd name="T10" fmla="*/ 18 w 423"/>
                <a:gd name="T11" fmla="*/ 27 h 282"/>
                <a:gd name="T12" fmla="*/ 18 w 423"/>
                <a:gd name="T13" fmla="*/ 229 h 282"/>
                <a:gd name="T14" fmla="*/ 9 w 423"/>
                <a:gd name="T15" fmla="*/ 229 h 282"/>
                <a:gd name="T16" fmla="*/ 0 w 423"/>
                <a:gd name="T17" fmla="*/ 238 h 282"/>
                <a:gd name="T18" fmla="*/ 0 w 423"/>
                <a:gd name="T19" fmla="*/ 255 h 282"/>
                <a:gd name="T20" fmla="*/ 26 w 423"/>
                <a:gd name="T21" fmla="*/ 282 h 282"/>
                <a:gd name="T22" fmla="*/ 397 w 423"/>
                <a:gd name="T23" fmla="*/ 282 h 282"/>
                <a:gd name="T24" fmla="*/ 423 w 423"/>
                <a:gd name="T25" fmla="*/ 255 h 282"/>
                <a:gd name="T26" fmla="*/ 423 w 423"/>
                <a:gd name="T27" fmla="*/ 238 h 282"/>
                <a:gd name="T28" fmla="*/ 414 w 423"/>
                <a:gd name="T29" fmla="*/ 229 h 282"/>
                <a:gd name="T30" fmla="*/ 35 w 423"/>
                <a:gd name="T31" fmla="*/ 27 h 282"/>
                <a:gd name="T32" fmla="*/ 45 w 423"/>
                <a:gd name="T33" fmla="*/ 17 h 282"/>
                <a:gd name="T34" fmla="*/ 378 w 423"/>
                <a:gd name="T35" fmla="*/ 17 h 282"/>
                <a:gd name="T36" fmla="*/ 387 w 423"/>
                <a:gd name="T37" fmla="*/ 27 h 282"/>
                <a:gd name="T38" fmla="*/ 387 w 423"/>
                <a:gd name="T39" fmla="*/ 229 h 282"/>
                <a:gd name="T40" fmla="*/ 35 w 423"/>
                <a:gd name="T41" fmla="*/ 229 h 282"/>
                <a:gd name="T42" fmla="*/ 35 w 423"/>
                <a:gd name="T43" fmla="*/ 27 h 282"/>
                <a:gd name="T44" fmla="*/ 35 w 423"/>
                <a:gd name="T45" fmla="*/ 27 h 282"/>
                <a:gd name="T46" fmla="*/ 405 w 423"/>
                <a:gd name="T47" fmla="*/ 255 h 282"/>
                <a:gd name="T48" fmla="*/ 397 w 423"/>
                <a:gd name="T49" fmla="*/ 264 h 282"/>
                <a:gd name="T50" fmla="*/ 26 w 423"/>
                <a:gd name="T51" fmla="*/ 264 h 282"/>
                <a:gd name="T52" fmla="*/ 17 w 423"/>
                <a:gd name="T53" fmla="*/ 255 h 282"/>
                <a:gd name="T54" fmla="*/ 17 w 423"/>
                <a:gd name="T55" fmla="*/ 246 h 282"/>
                <a:gd name="T56" fmla="*/ 27 w 423"/>
                <a:gd name="T57" fmla="*/ 246 h 282"/>
                <a:gd name="T58" fmla="*/ 396 w 423"/>
                <a:gd name="T59" fmla="*/ 246 h 282"/>
                <a:gd name="T60" fmla="*/ 405 w 423"/>
                <a:gd name="T61" fmla="*/ 246 h 282"/>
                <a:gd name="T62" fmla="*/ 405 w 423"/>
                <a:gd name="T63" fmla="*/ 255 h 282"/>
                <a:gd name="T64" fmla="*/ 405 w 423"/>
                <a:gd name="T65" fmla="*/ 25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3" h="282">
                  <a:moveTo>
                    <a:pt x="414" y="229"/>
                  </a:moveTo>
                  <a:cubicBezTo>
                    <a:pt x="405" y="229"/>
                    <a:pt x="405" y="229"/>
                    <a:pt x="405" y="229"/>
                  </a:cubicBezTo>
                  <a:cubicBezTo>
                    <a:pt x="405" y="27"/>
                    <a:pt x="405" y="27"/>
                    <a:pt x="405" y="27"/>
                  </a:cubicBezTo>
                  <a:cubicBezTo>
                    <a:pt x="405" y="12"/>
                    <a:pt x="393" y="0"/>
                    <a:pt x="37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0" y="0"/>
                    <a:pt x="18" y="12"/>
                    <a:pt x="18" y="27"/>
                  </a:cubicBezTo>
                  <a:cubicBezTo>
                    <a:pt x="18" y="229"/>
                    <a:pt x="18" y="229"/>
                    <a:pt x="18" y="229"/>
                  </a:cubicBezTo>
                  <a:cubicBezTo>
                    <a:pt x="9" y="229"/>
                    <a:pt x="9" y="229"/>
                    <a:pt x="9" y="229"/>
                  </a:cubicBezTo>
                  <a:cubicBezTo>
                    <a:pt x="4" y="229"/>
                    <a:pt x="0" y="233"/>
                    <a:pt x="0" y="238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70"/>
                    <a:pt x="12" y="282"/>
                    <a:pt x="26" y="282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411" y="282"/>
                    <a:pt x="423" y="270"/>
                    <a:pt x="423" y="255"/>
                  </a:cubicBezTo>
                  <a:cubicBezTo>
                    <a:pt x="423" y="238"/>
                    <a:pt x="423" y="238"/>
                    <a:pt x="423" y="238"/>
                  </a:cubicBezTo>
                  <a:cubicBezTo>
                    <a:pt x="423" y="233"/>
                    <a:pt x="419" y="229"/>
                    <a:pt x="414" y="229"/>
                  </a:cubicBezTo>
                  <a:close/>
                  <a:moveTo>
                    <a:pt x="35" y="27"/>
                  </a:moveTo>
                  <a:cubicBezTo>
                    <a:pt x="35" y="22"/>
                    <a:pt x="40" y="17"/>
                    <a:pt x="45" y="17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83" y="17"/>
                    <a:pt x="387" y="22"/>
                    <a:pt x="387" y="27"/>
                  </a:cubicBezTo>
                  <a:cubicBezTo>
                    <a:pt x="387" y="229"/>
                    <a:pt x="387" y="229"/>
                    <a:pt x="387" y="22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lose/>
                  <a:moveTo>
                    <a:pt x="405" y="255"/>
                  </a:moveTo>
                  <a:cubicBezTo>
                    <a:pt x="405" y="260"/>
                    <a:pt x="401" y="264"/>
                    <a:pt x="397" y="264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1" y="264"/>
                    <a:pt x="17" y="260"/>
                    <a:pt x="17" y="255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405" y="246"/>
                    <a:pt x="405" y="246"/>
                    <a:pt x="405" y="246"/>
                  </a:cubicBezTo>
                  <a:cubicBezTo>
                    <a:pt x="405" y="255"/>
                    <a:pt x="405" y="255"/>
                    <a:pt x="405" y="255"/>
                  </a:cubicBezTo>
                  <a:cubicBezTo>
                    <a:pt x="405" y="255"/>
                    <a:pt x="405" y="255"/>
                    <a:pt x="405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24" name="Rectangle 25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1121044" y="1784647"/>
            <a:ext cx="1416005" cy="1193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1171818" y="1869918"/>
            <a:ext cx="13144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Industry </a:t>
            </a:r>
          </a:p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Revolution Workshop</a:t>
            </a:r>
          </a:p>
        </p:txBody>
      </p:sp>
      <p:grpSp>
        <p:nvGrpSpPr>
          <p:cNvPr id="23" name="CustomIcon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643348" y="2467083"/>
            <a:ext cx="371398" cy="373313"/>
            <a:chOff x="0" y="-1588"/>
            <a:chExt cx="615951" cy="619126"/>
          </a:xfrm>
          <a:solidFill>
            <a:schemeClr val="accent4"/>
          </a:solidFill>
        </p:grpSpPr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231775" y="490538"/>
              <a:ext cx="26988" cy="127000"/>
            </a:xfrm>
            <a:custGeom>
              <a:avLst/>
              <a:gdLst>
                <a:gd name="T0" fmla="*/ 9 w 18"/>
                <a:gd name="T1" fmla="*/ 0 h 87"/>
                <a:gd name="T2" fmla="*/ 0 w 18"/>
                <a:gd name="T3" fmla="*/ 9 h 87"/>
                <a:gd name="T4" fmla="*/ 0 w 18"/>
                <a:gd name="T5" fmla="*/ 87 h 87"/>
                <a:gd name="T6" fmla="*/ 18 w 18"/>
                <a:gd name="T7" fmla="*/ 87 h 87"/>
                <a:gd name="T8" fmla="*/ 18 w 18"/>
                <a:gd name="T9" fmla="*/ 9 h 87"/>
                <a:gd name="T10" fmla="*/ 9 w 1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7">
                  <a:moveTo>
                    <a:pt x="9" y="0"/>
                  </a:moveTo>
                  <a:cubicBezTo>
                    <a:pt x="4" y="0"/>
                    <a:pt x="0" y="3"/>
                    <a:pt x="0" y="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355600" y="490538"/>
              <a:ext cx="25400" cy="127000"/>
            </a:xfrm>
            <a:custGeom>
              <a:avLst/>
              <a:gdLst>
                <a:gd name="T0" fmla="*/ 9 w 18"/>
                <a:gd name="T1" fmla="*/ 0 h 87"/>
                <a:gd name="T2" fmla="*/ 0 w 18"/>
                <a:gd name="T3" fmla="*/ 9 h 87"/>
                <a:gd name="T4" fmla="*/ 0 w 18"/>
                <a:gd name="T5" fmla="*/ 87 h 87"/>
                <a:gd name="T6" fmla="*/ 18 w 18"/>
                <a:gd name="T7" fmla="*/ 87 h 87"/>
                <a:gd name="T8" fmla="*/ 18 w 18"/>
                <a:gd name="T9" fmla="*/ 9 h 87"/>
                <a:gd name="T10" fmla="*/ 9 w 1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7">
                  <a:moveTo>
                    <a:pt x="9" y="0"/>
                  </a:moveTo>
                  <a:cubicBezTo>
                    <a:pt x="4" y="0"/>
                    <a:pt x="0" y="3"/>
                    <a:pt x="0" y="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3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0" y="-1588"/>
              <a:ext cx="615951" cy="619126"/>
            </a:xfrm>
            <a:custGeom>
              <a:avLst/>
              <a:gdLst>
                <a:gd name="T0" fmla="*/ 378 w 421"/>
                <a:gd name="T1" fmla="*/ 190 h 424"/>
                <a:gd name="T2" fmla="*/ 377 w 421"/>
                <a:gd name="T3" fmla="*/ 89 h 424"/>
                <a:gd name="T4" fmla="*/ 329 w 421"/>
                <a:gd name="T5" fmla="*/ 107 h 424"/>
                <a:gd name="T6" fmla="*/ 261 w 421"/>
                <a:gd name="T7" fmla="*/ 53 h 424"/>
                <a:gd name="T8" fmla="*/ 261 w 421"/>
                <a:gd name="T9" fmla="*/ 51 h 424"/>
                <a:gd name="T10" fmla="*/ 159 w 421"/>
                <a:gd name="T11" fmla="*/ 51 h 424"/>
                <a:gd name="T12" fmla="*/ 159 w 421"/>
                <a:gd name="T13" fmla="*/ 53 h 424"/>
                <a:gd name="T14" fmla="*/ 90 w 421"/>
                <a:gd name="T15" fmla="*/ 108 h 424"/>
                <a:gd name="T16" fmla="*/ 0 w 421"/>
                <a:gd name="T17" fmla="*/ 141 h 424"/>
                <a:gd name="T18" fmla="*/ 42 w 421"/>
                <a:gd name="T19" fmla="*/ 259 h 424"/>
                <a:gd name="T20" fmla="*/ 0 w 421"/>
                <a:gd name="T21" fmla="*/ 310 h 424"/>
                <a:gd name="T22" fmla="*/ 90 w 421"/>
                <a:gd name="T23" fmla="*/ 344 h 424"/>
                <a:gd name="T24" fmla="*/ 123 w 421"/>
                <a:gd name="T25" fmla="*/ 424 h 424"/>
                <a:gd name="T26" fmla="*/ 141 w 421"/>
                <a:gd name="T27" fmla="*/ 333 h 424"/>
                <a:gd name="T28" fmla="*/ 249 w 421"/>
                <a:gd name="T29" fmla="*/ 303 h 424"/>
                <a:gd name="T30" fmla="*/ 279 w 421"/>
                <a:gd name="T31" fmla="*/ 424 h 424"/>
                <a:gd name="T32" fmla="*/ 297 w 421"/>
                <a:gd name="T33" fmla="*/ 362 h 424"/>
                <a:gd name="T34" fmla="*/ 369 w 421"/>
                <a:gd name="T35" fmla="*/ 360 h 424"/>
                <a:gd name="T36" fmla="*/ 415 w 421"/>
                <a:gd name="T37" fmla="*/ 286 h 424"/>
                <a:gd name="T38" fmla="*/ 369 w 421"/>
                <a:gd name="T39" fmla="*/ 105 h 424"/>
                <a:gd name="T40" fmla="*/ 369 w 421"/>
                <a:gd name="T41" fmla="*/ 173 h 424"/>
                <a:gd name="T42" fmla="*/ 369 w 421"/>
                <a:gd name="T43" fmla="*/ 105 h 424"/>
                <a:gd name="T44" fmla="*/ 243 w 421"/>
                <a:gd name="T45" fmla="*/ 52 h 424"/>
                <a:gd name="T46" fmla="*/ 177 w 421"/>
                <a:gd name="T47" fmla="*/ 52 h 424"/>
                <a:gd name="T48" fmla="*/ 170 w 421"/>
                <a:gd name="T49" fmla="*/ 84 h 424"/>
                <a:gd name="T50" fmla="*/ 250 w 421"/>
                <a:gd name="T51" fmla="*/ 84 h 424"/>
                <a:gd name="T52" fmla="*/ 318 w 421"/>
                <a:gd name="T53" fmla="*/ 139 h 424"/>
                <a:gd name="T54" fmla="*/ 248 w 421"/>
                <a:gd name="T55" fmla="*/ 195 h 424"/>
                <a:gd name="T56" fmla="*/ 173 w 421"/>
                <a:gd name="T57" fmla="*/ 195 h 424"/>
                <a:gd name="T58" fmla="*/ 102 w 421"/>
                <a:gd name="T59" fmla="*/ 141 h 424"/>
                <a:gd name="T60" fmla="*/ 170 w 421"/>
                <a:gd name="T61" fmla="*/ 84 h 424"/>
                <a:gd name="T62" fmla="*/ 241 w 421"/>
                <a:gd name="T63" fmla="*/ 226 h 424"/>
                <a:gd name="T64" fmla="*/ 179 w 421"/>
                <a:gd name="T65" fmla="*/ 226 h 424"/>
                <a:gd name="T66" fmla="*/ 241 w 421"/>
                <a:gd name="T67" fmla="*/ 226 h 424"/>
                <a:gd name="T68" fmla="*/ 51 w 421"/>
                <a:gd name="T69" fmla="*/ 108 h 424"/>
                <a:gd name="T70" fmla="*/ 51 w 421"/>
                <a:gd name="T71" fmla="*/ 175 h 424"/>
                <a:gd name="T72" fmla="*/ 51 w 421"/>
                <a:gd name="T73" fmla="*/ 343 h 424"/>
                <a:gd name="T74" fmla="*/ 51 w 421"/>
                <a:gd name="T75" fmla="*/ 276 h 424"/>
                <a:gd name="T76" fmla="*/ 51 w 421"/>
                <a:gd name="T77" fmla="*/ 343 h 424"/>
                <a:gd name="T78" fmla="*/ 60 w 421"/>
                <a:gd name="T79" fmla="*/ 192 h 424"/>
                <a:gd name="T80" fmla="*/ 164 w 421"/>
                <a:gd name="T81" fmla="*/ 211 h 424"/>
                <a:gd name="T82" fmla="*/ 164 w 421"/>
                <a:gd name="T83" fmla="*/ 240 h 424"/>
                <a:gd name="T84" fmla="*/ 60 w 421"/>
                <a:gd name="T85" fmla="*/ 259 h 424"/>
                <a:gd name="T86" fmla="*/ 297 w 421"/>
                <a:gd name="T87" fmla="*/ 333 h 424"/>
                <a:gd name="T88" fmla="*/ 171 w 421"/>
                <a:gd name="T89" fmla="*/ 285 h 424"/>
                <a:gd name="T90" fmla="*/ 123 w 421"/>
                <a:gd name="T91" fmla="*/ 341 h 424"/>
                <a:gd name="T92" fmla="*/ 102 w 421"/>
                <a:gd name="T93" fmla="*/ 310 h 424"/>
                <a:gd name="T94" fmla="*/ 173 w 421"/>
                <a:gd name="T95" fmla="*/ 256 h 424"/>
                <a:gd name="T96" fmla="*/ 248 w 421"/>
                <a:gd name="T97" fmla="*/ 256 h 424"/>
                <a:gd name="T98" fmla="*/ 318 w 421"/>
                <a:gd name="T99" fmla="*/ 308 h 424"/>
                <a:gd name="T100" fmla="*/ 297 w 421"/>
                <a:gd name="T101" fmla="*/ 341 h 424"/>
                <a:gd name="T102" fmla="*/ 327 w 421"/>
                <a:gd name="T103" fmla="*/ 278 h 424"/>
                <a:gd name="T104" fmla="*/ 259 w 421"/>
                <a:gd name="T105" fmla="*/ 226 h 424"/>
                <a:gd name="T106" fmla="*/ 329 w 421"/>
                <a:gd name="T107" fmla="*/ 172 h 424"/>
                <a:gd name="T108" fmla="*/ 360 w 421"/>
                <a:gd name="T109" fmla="*/ 257 h 424"/>
                <a:gd name="T110" fmla="*/ 369 w 421"/>
                <a:gd name="T111" fmla="*/ 341 h 424"/>
                <a:gd name="T112" fmla="*/ 369 w 421"/>
                <a:gd name="T113" fmla="*/ 274 h 424"/>
                <a:gd name="T114" fmla="*/ 369 w 421"/>
                <a:gd name="T115" fmla="*/ 34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1" h="424">
                  <a:moveTo>
                    <a:pt x="378" y="257"/>
                  </a:moveTo>
                  <a:cubicBezTo>
                    <a:pt x="378" y="190"/>
                    <a:pt x="378" y="190"/>
                    <a:pt x="378" y="190"/>
                  </a:cubicBezTo>
                  <a:cubicBezTo>
                    <a:pt x="402" y="186"/>
                    <a:pt x="421" y="165"/>
                    <a:pt x="421" y="140"/>
                  </a:cubicBezTo>
                  <a:cubicBezTo>
                    <a:pt x="421" y="114"/>
                    <a:pt x="402" y="93"/>
                    <a:pt x="377" y="89"/>
                  </a:cubicBezTo>
                  <a:cubicBezTo>
                    <a:pt x="374" y="88"/>
                    <a:pt x="371" y="88"/>
                    <a:pt x="369" y="88"/>
                  </a:cubicBezTo>
                  <a:cubicBezTo>
                    <a:pt x="353" y="88"/>
                    <a:pt x="339" y="96"/>
                    <a:pt x="329" y="107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60" y="64"/>
                    <a:pt x="261" y="58"/>
                    <a:pt x="261" y="53"/>
                  </a:cubicBezTo>
                  <a:cubicBezTo>
                    <a:pt x="261" y="53"/>
                    <a:pt x="261" y="53"/>
                    <a:pt x="261" y="52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23"/>
                    <a:pt x="239" y="0"/>
                    <a:pt x="210" y="0"/>
                  </a:cubicBezTo>
                  <a:cubicBezTo>
                    <a:pt x="182" y="0"/>
                    <a:pt x="159" y="23"/>
                    <a:pt x="159" y="51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8"/>
                    <a:pt x="160" y="64"/>
                    <a:pt x="161" y="69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81" y="96"/>
                    <a:pt x="66" y="90"/>
                    <a:pt x="51" y="90"/>
                  </a:cubicBezTo>
                  <a:cubicBezTo>
                    <a:pt x="23" y="90"/>
                    <a:pt x="0" y="113"/>
                    <a:pt x="0" y="141"/>
                  </a:cubicBezTo>
                  <a:cubicBezTo>
                    <a:pt x="0" y="166"/>
                    <a:pt x="18" y="187"/>
                    <a:pt x="42" y="192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20" y="263"/>
                    <a:pt x="2" y="282"/>
                    <a:pt x="0" y="304"/>
                  </a:cubicBezTo>
                  <a:cubicBezTo>
                    <a:pt x="0" y="306"/>
                    <a:pt x="0" y="308"/>
                    <a:pt x="0" y="310"/>
                  </a:cubicBezTo>
                  <a:cubicBezTo>
                    <a:pt x="0" y="339"/>
                    <a:pt x="23" y="362"/>
                    <a:pt x="51" y="362"/>
                  </a:cubicBezTo>
                  <a:cubicBezTo>
                    <a:pt x="66" y="362"/>
                    <a:pt x="81" y="355"/>
                    <a:pt x="90" y="344"/>
                  </a:cubicBezTo>
                  <a:cubicBezTo>
                    <a:pt x="123" y="362"/>
                    <a:pt x="123" y="362"/>
                    <a:pt x="123" y="362"/>
                  </a:cubicBezTo>
                  <a:cubicBezTo>
                    <a:pt x="123" y="424"/>
                    <a:pt x="123" y="424"/>
                    <a:pt x="123" y="424"/>
                  </a:cubicBezTo>
                  <a:cubicBezTo>
                    <a:pt x="141" y="424"/>
                    <a:pt x="141" y="424"/>
                    <a:pt x="141" y="424"/>
                  </a:cubicBezTo>
                  <a:cubicBezTo>
                    <a:pt x="141" y="333"/>
                    <a:pt x="141" y="333"/>
                    <a:pt x="141" y="333"/>
                  </a:cubicBezTo>
                  <a:cubicBezTo>
                    <a:pt x="141" y="317"/>
                    <a:pt x="155" y="303"/>
                    <a:pt x="171" y="303"/>
                  </a:cubicBezTo>
                  <a:cubicBezTo>
                    <a:pt x="249" y="303"/>
                    <a:pt x="249" y="303"/>
                    <a:pt x="249" y="303"/>
                  </a:cubicBezTo>
                  <a:cubicBezTo>
                    <a:pt x="266" y="303"/>
                    <a:pt x="279" y="317"/>
                    <a:pt x="279" y="333"/>
                  </a:cubicBezTo>
                  <a:cubicBezTo>
                    <a:pt x="279" y="424"/>
                    <a:pt x="279" y="424"/>
                    <a:pt x="279" y="424"/>
                  </a:cubicBezTo>
                  <a:cubicBezTo>
                    <a:pt x="297" y="424"/>
                    <a:pt x="297" y="424"/>
                    <a:pt x="297" y="424"/>
                  </a:cubicBezTo>
                  <a:cubicBezTo>
                    <a:pt x="297" y="362"/>
                    <a:pt x="297" y="362"/>
                    <a:pt x="297" y="362"/>
                  </a:cubicBezTo>
                  <a:cubicBezTo>
                    <a:pt x="331" y="343"/>
                    <a:pt x="331" y="343"/>
                    <a:pt x="331" y="343"/>
                  </a:cubicBezTo>
                  <a:cubicBezTo>
                    <a:pt x="341" y="354"/>
                    <a:pt x="355" y="360"/>
                    <a:pt x="369" y="360"/>
                  </a:cubicBezTo>
                  <a:cubicBezTo>
                    <a:pt x="397" y="360"/>
                    <a:pt x="421" y="337"/>
                    <a:pt x="421" y="309"/>
                  </a:cubicBezTo>
                  <a:cubicBezTo>
                    <a:pt x="421" y="301"/>
                    <a:pt x="419" y="293"/>
                    <a:pt x="415" y="286"/>
                  </a:cubicBezTo>
                  <a:cubicBezTo>
                    <a:pt x="408" y="271"/>
                    <a:pt x="394" y="260"/>
                    <a:pt x="378" y="257"/>
                  </a:cubicBezTo>
                  <a:close/>
                  <a:moveTo>
                    <a:pt x="369" y="105"/>
                  </a:moveTo>
                  <a:cubicBezTo>
                    <a:pt x="387" y="105"/>
                    <a:pt x="402" y="121"/>
                    <a:pt x="402" y="139"/>
                  </a:cubicBezTo>
                  <a:cubicBezTo>
                    <a:pt x="402" y="158"/>
                    <a:pt x="387" y="173"/>
                    <a:pt x="369" y="173"/>
                  </a:cubicBezTo>
                  <a:cubicBezTo>
                    <a:pt x="350" y="173"/>
                    <a:pt x="335" y="158"/>
                    <a:pt x="335" y="139"/>
                  </a:cubicBezTo>
                  <a:cubicBezTo>
                    <a:pt x="335" y="121"/>
                    <a:pt x="350" y="105"/>
                    <a:pt x="369" y="105"/>
                  </a:cubicBezTo>
                  <a:close/>
                  <a:moveTo>
                    <a:pt x="210" y="19"/>
                  </a:moveTo>
                  <a:cubicBezTo>
                    <a:pt x="228" y="19"/>
                    <a:pt x="243" y="34"/>
                    <a:pt x="243" y="52"/>
                  </a:cubicBezTo>
                  <a:cubicBezTo>
                    <a:pt x="243" y="70"/>
                    <a:pt x="228" y="85"/>
                    <a:pt x="210" y="85"/>
                  </a:cubicBezTo>
                  <a:cubicBezTo>
                    <a:pt x="192" y="85"/>
                    <a:pt x="177" y="70"/>
                    <a:pt x="177" y="52"/>
                  </a:cubicBezTo>
                  <a:cubicBezTo>
                    <a:pt x="177" y="34"/>
                    <a:pt x="192" y="19"/>
                    <a:pt x="210" y="19"/>
                  </a:cubicBezTo>
                  <a:close/>
                  <a:moveTo>
                    <a:pt x="170" y="84"/>
                  </a:moveTo>
                  <a:cubicBezTo>
                    <a:pt x="180" y="96"/>
                    <a:pt x="194" y="103"/>
                    <a:pt x="210" y="103"/>
                  </a:cubicBezTo>
                  <a:cubicBezTo>
                    <a:pt x="226" y="103"/>
                    <a:pt x="240" y="96"/>
                    <a:pt x="250" y="84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19" y="128"/>
                    <a:pt x="318" y="133"/>
                    <a:pt x="318" y="139"/>
                  </a:cubicBezTo>
                  <a:cubicBezTo>
                    <a:pt x="318" y="145"/>
                    <a:pt x="319" y="150"/>
                    <a:pt x="321" y="156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39" y="184"/>
                    <a:pt x="225" y="177"/>
                    <a:pt x="210" y="177"/>
                  </a:cubicBezTo>
                  <a:cubicBezTo>
                    <a:pt x="195" y="177"/>
                    <a:pt x="182" y="184"/>
                    <a:pt x="173" y="195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101" y="151"/>
                    <a:pt x="102" y="146"/>
                    <a:pt x="102" y="141"/>
                  </a:cubicBezTo>
                  <a:cubicBezTo>
                    <a:pt x="102" y="135"/>
                    <a:pt x="101" y="129"/>
                    <a:pt x="99" y="123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lose/>
                  <a:moveTo>
                    <a:pt x="241" y="226"/>
                  </a:moveTo>
                  <a:cubicBezTo>
                    <a:pt x="241" y="242"/>
                    <a:pt x="227" y="256"/>
                    <a:pt x="210" y="256"/>
                  </a:cubicBezTo>
                  <a:cubicBezTo>
                    <a:pt x="193" y="256"/>
                    <a:pt x="179" y="242"/>
                    <a:pt x="179" y="226"/>
                  </a:cubicBezTo>
                  <a:cubicBezTo>
                    <a:pt x="179" y="209"/>
                    <a:pt x="193" y="195"/>
                    <a:pt x="210" y="195"/>
                  </a:cubicBezTo>
                  <a:cubicBezTo>
                    <a:pt x="227" y="195"/>
                    <a:pt x="241" y="209"/>
                    <a:pt x="241" y="226"/>
                  </a:cubicBezTo>
                  <a:close/>
                  <a:moveTo>
                    <a:pt x="18" y="141"/>
                  </a:moveTo>
                  <a:cubicBezTo>
                    <a:pt x="18" y="123"/>
                    <a:pt x="33" y="108"/>
                    <a:pt x="51" y="108"/>
                  </a:cubicBezTo>
                  <a:cubicBezTo>
                    <a:pt x="70" y="108"/>
                    <a:pt x="85" y="123"/>
                    <a:pt x="85" y="141"/>
                  </a:cubicBezTo>
                  <a:cubicBezTo>
                    <a:pt x="85" y="160"/>
                    <a:pt x="70" y="175"/>
                    <a:pt x="51" y="175"/>
                  </a:cubicBezTo>
                  <a:cubicBezTo>
                    <a:pt x="33" y="175"/>
                    <a:pt x="18" y="160"/>
                    <a:pt x="18" y="141"/>
                  </a:cubicBezTo>
                  <a:close/>
                  <a:moveTo>
                    <a:pt x="51" y="343"/>
                  </a:moveTo>
                  <a:cubicBezTo>
                    <a:pt x="33" y="343"/>
                    <a:pt x="18" y="328"/>
                    <a:pt x="18" y="310"/>
                  </a:cubicBezTo>
                  <a:cubicBezTo>
                    <a:pt x="18" y="291"/>
                    <a:pt x="33" y="276"/>
                    <a:pt x="51" y="276"/>
                  </a:cubicBezTo>
                  <a:cubicBezTo>
                    <a:pt x="70" y="276"/>
                    <a:pt x="85" y="291"/>
                    <a:pt x="85" y="310"/>
                  </a:cubicBezTo>
                  <a:cubicBezTo>
                    <a:pt x="85" y="328"/>
                    <a:pt x="70" y="343"/>
                    <a:pt x="51" y="343"/>
                  </a:cubicBezTo>
                  <a:close/>
                  <a:moveTo>
                    <a:pt x="60" y="259"/>
                  </a:moveTo>
                  <a:cubicBezTo>
                    <a:pt x="60" y="192"/>
                    <a:pt x="60" y="192"/>
                    <a:pt x="60" y="192"/>
                  </a:cubicBezTo>
                  <a:cubicBezTo>
                    <a:pt x="73" y="189"/>
                    <a:pt x="84" y="182"/>
                    <a:pt x="92" y="172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3" y="215"/>
                    <a:pt x="161" y="221"/>
                    <a:pt x="161" y="226"/>
                  </a:cubicBezTo>
                  <a:cubicBezTo>
                    <a:pt x="161" y="231"/>
                    <a:pt x="163" y="236"/>
                    <a:pt x="164" y="240"/>
                  </a:cubicBezTo>
                  <a:cubicBezTo>
                    <a:pt x="92" y="279"/>
                    <a:pt x="92" y="279"/>
                    <a:pt x="92" y="279"/>
                  </a:cubicBezTo>
                  <a:cubicBezTo>
                    <a:pt x="85" y="269"/>
                    <a:pt x="73" y="262"/>
                    <a:pt x="60" y="259"/>
                  </a:cubicBezTo>
                  <a:close/>
                  <a:moveTo>
                    <a:pt x="297" y="341"/>
                  </a:moveTo>
                  <a:cubicBezTo>
                    <a:pt x="297" y="333"/>
                    <a:pt x="297" y="333"/>
                    <a:pt x="297" y="333"/>
                  </a:cubicBezTo>
                  <a:cubicBezTo>
                    <a:pt x="297" y="307"/>
                    <a:pt x="276" y="285"/>
                    <a:pt x="249" y="285"/>
                  </a:cubicBezTo>
                  <a:cubicBezTo>
                    <a:pt x="171" y="285"/>
                    <a:pt x="171" y="285"/>
                    <a:pt x="171" y="285"/>
                  </a:cubicBezTo>
                  <a:cubicBezTo>
                    <a:pt x="145" y="285"/>
                    <a:pt x="123" y="307"/>
                    <a:pt x="123" y="333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99" y="328"/>
                    <a:pt x="99" y="328"/>
                    <a:pt x="99" y="328"/>
                  </a:cubicBezTo>
                  <a:cubicBezTo>
                    <a:pt x="101" y="322"/>
                    <a:pt x="102" y="316"/>
                    <a:pt x="102" y="310"/>
                  </a:cubicBezTo>
                  <a:cubicBezTo>
                    <a:pt x="102" y="305"/>
                    <a:pt x="101" y="300"/>
                    <a:pt x="100" y="295"/>
                  </a:cubicBezTo>
                  <a:cubicBezTo>
                    <a:pt x="173" y="256"/>
                    <a:pt x="173" y="256"/>
                    <a:pt x="173" y="256"/>
                  </a:cubicBezTo>
                  <a:cubicBezTo>
                    <a:pt x="182" y="267"/>
                    <a:pt x="195" y="274"/>
                    <a:pt x="210" y="274"/>
                  </a:cubicBezTo>
                  <a:cubicBezTo>
                    <a:pt x="225" y="274"/>
                    <a:pt x="239" y="267"/>
                    <a:pt x="248" y="256"/>
                  </a:cubicBezTo>
                  <a:cubicBezTo>
                    <a:pt x="319" y="295"/>
                    <a:pt x="319" y="295"/>
                    <a:pt x="319" y="295"/>
                  </a:cubicBezTo>
                  <a:cubicBezTo>
                    <a:pt x="319" y="299"/>
                    <a:pt x="318" y="303"/>
                    <a:pt x="318" y="308"/>
                  </a:cubicBezTo>
                  <a:cubicBezTo>
                    <a:pt x="318" y="315"/>
                    <a:pt x="319" y="321"/>
                    <a:pt x="322" y="328"/>
                  </a:cubicBezTo>
                  <a:cubicBezTo>
                    <a:pt x="297" y="341"/>
                    <a:pt x="297" y="341"/>
                    <a:pt x="297" y="341"/>
                  </a:cubicBezTo>
                  <a:cubicBezTo>
                    <a:pt x="297" y="341"/>
                    <a:pt x="297" y="341"/>
                    <a:pt x="297" y="341"/>
                  </a:cubicBezTo>
                  <a:close/>
                  <a:moveTo>
                    <a:pt x="327" y="278"/>
                  </a:moveTo>
                  <a:cubicBezTo>
                    <a:pt x="256" y="240"/>
                    <a:pt x="256" y="240"/>
                    <a:pt x="256" y="240"/>
                  </a:cubicBezTo>
                  <a:cubicBezTo>
                    <a:pt x="258" y="236"/>
                    <a:pt x="259" y="231"/>
                    <a:pt x="259" y="226"/>
                  </a:cubicBezTo>
                  <a:cubicBezTo>
                    <a:pt x="259" y="221"/>
                    <a:pt x="258" y="215"/>
                    <a:pt x="256" y="211"/>
                  </a:cubicBezTo>
                  <a:cubicBezTo>
                    <a:pt x="329" y="172"/>
                    <a:pt x="329" y="172"/>
                    <a:pt x="329" y="172"/>
                  </a:cubicBezTo>
                  <a:cubicBezTo>
                    <a:pt x="337" y="181"/>
                    <a:pt x="348" y="187"/>
                    <a:pt x="360" y="190"/>
                  </a:cubicBezTo>
                  <a:cubicBezTo>
                    <a:pt x="360" y="257"/>
                    <a:pt x="360" y="257"/>
                    <a:pt x="360" y="257"/>
                  </a:cubicBezTo>
                  <a:cubicBezTo>
                    <a:pt x="347" y="260"/>
                    <a:pt x="334" y="267"/>
                    <a:pt x="327" y="278"/>
                  </a:cubicBezTo>
                  <a:close/>
                  <a:moveTo>
                    <a:pt x="369" y="341"/>
                  </a:moveTo>
                  <a:cubicBezTo>
                    <a:pt x="350" y="341"/>
                    <a:pt x="335" y="326"/>
                    <a:pt x="335" y="308"/>
                  </a:cubicBezTo>
                  <a:cubicBezTo>
                    <a:pt x="335" y="289"/>
                    <a:pt x="350" y="274"/>
                    <a:pt x="369" y="274"/>
                  </a:cubicBezTo>
                  <a:cubicBezTo>
                    <a:pt x="387" y="274"/>
                    <a:pt x="402" y="289"/>
                    <a:pt x="402" y="308"/>
                  </a:cubicBezTo>
                  <a:cubicBezTo>
                    <a:pt x="402" y="326"/>
                    <a:pt x="387" y="341"/>
                    <a:pt x="369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25" name="Rectangle 25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673007" y="1784647"/>
            <a:ext cx="1416005" cy="11930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2723781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Industry </a:t>
            </a:r>
          </a:p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chemeClr val="accent4"/>
                </a:solidFill>
                <a:latin typeface="+mn-lt"/>
              </a:rPr>
              <a:t>E-learnings</a:t>
            </a:r>
          </a:p>
        </p:txBody>
      </p:sp>
      <p:grpSp>
        <p:nvGrpSpPr>
          <p:cNvPr id="119" name="CustomIcon"/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3218756" y="2479172"/>
            <a:ext cx="324509" cy="349133"/>
            <a:chOff x="0" y="0"/>
            <a:chExt cx="585788" cy="630238"/>
          </a:xfrm>
          <a:solidFill>
            <a:schemeClr val="accent4"/>
          </a:solidFill>
        </p:grpSpPr>
        <p:sp>
          <p:nvSpPr>
            <p:cNvPr id="120" name="Freeform 23"/>
            <p:cNvSpPr>
              <a:spLocks noEditPoints="1"/>
            </p:cNvSpPr>
            <p:nvPr/>
          </p:nvSpPr>
          <p:spPr bwMode="auto">
            <a:xfrm>
              <a:off x="0" y="90488"/>
              <a:ext cx="492125" cy="396875"/>
            </a:xfrm>
            <a:custGeom>
              <a:avLst/>
              <a:gdLst>
                <a:gd name="T0" fmla="*/ 327 w 336"/>
                <a:gd name="T1" fmla="*/ 272 h 272"/>
                <a:gd name="T2" fmla="*/ 9 w 336"/>
                <a:gd name="T3" fmla="*/ 272 h 272"/>
                <a:gd name="T4" fmla="*/ 0 w 336"/>
                <a:gd name="T5" fmla="*/ 263 h 272"/>
                <a:gd name="T6" fmla="*/ 0 w 336"/>
                <a:gd name="T7" fmla="*/ 9 h 272"/>
                <a:gd name="T8" fmla="*/ 9 w 336"/>
                <a:gd name="T9" fmla="*/ 0 h 272"/>
                <a:gd name="T10" fmla="*/ 327 w 336"/>
                <a:gd name="T11" fmla="*/ 0 h 272"/>
                <a:gd name="T12" fmla="*/ 336 w 336"/>
                <a:gd name="T13" fmla="*/ 9 h 272"/>
                <a:gd name="T14" fmla="*/ 336 w 336"/>
                <a:gd name="T15" fmla="*/ 263 h 272"/>
                <a:gd name="T16" fmla="*/ 327 w 336"/>
                <a:gd name="T17" fmla="*/ 272 h 272"/>
                <a:gd name="T18" fmla="*/ 18 w 336"/>
                <a:gd name="T19" fmla="*/ 255 h 272"/>
                <a:gd name="T20" fmla="*/ 318 w 336"/>
                <a:gd name="T21" fmla="*/ 255 h 272"/>
                <a:gd name="T22" fmla="*/ 318 w 336"/>
                <a:gd name="T23" fmla="*/ 18 h 272"/>
                <a:gd name="T24" fmla="*/ 18 w 336"/>
                <a:gd name="T25" fmla="*/ 18 h 272"/>
                <a:gd name="T26" fmla="*/ 18 w 336"/>
                <a:gd name="T27" fmla="*/ 255 h 272"/>
                <a:gd name="T28" fmla="*/ 18 w 336"/>
                <a:gd name="T29" fmla="*/ 25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" h="272">
                  <a:moveTo>
                    <a:pt x="327" y="272"/>
                  </a:moveTo>
                  <a:cubicBezTo>
                    <a:pt x="9" y="272"/>
                    <a:pt x="9" y="272"/>
                    <a:pt x="9" y="272"/>
                  </a:cubicBezTo>
                  <a:cubicBezTo>
                    <a:pt x="4" y="272"/>
                    <a:pt x="0" y="268"/>
                    <a:pt x="0" y="26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2" y="0"/>
                    <a:pt x="336" y="4"/>
                    <a:pt x="336" y="9"/>
                  </a:cubicBezTo>
                  <a:cubicBezTo>
                    <a:pt x="336" y="263"/>
                    <a:pt x="336" y="263"/>
                    <a:pt x="336" y="263"/>
                  </a:cubicBezTo>
                  <a:cubicBezTo>
                    <a:pt x="336" y="268"/>
                    <a:pt x="332" y="272"/>
                    <a:pt x="327" y="272"/>
                  </a:cubicBezTo>
                  <a:close/>
                  <a:moveTo>
                    <a:pt x="18" y="255"/>
                  </a:moveTo>
                  <a:cubicBezTo>
                    <a:pt x="318" y="255"/>
                    <a:pt x="318" y="255"/>
                    <a:pt x="318" y="255"/>
                  </a:cubicBezTo>
                  <a:cubicBezTo>
                    <a:pt x="318" y="18"/>
                    <a:pt x="318" y="18"/>
                    <a:pt x="3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55"/>
                    <a:pt x="18" y="255"/>
                    <a:pt x="18" y="255"/>
                  </a:cubicBezTo>
                  <a:cubicBezTo>
                    <a:pt x="18" y="255"/>
                    <a:pt x="18" y="255"/>
                    <a:pt x="18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b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1" name="Freeform 24"/>
            <p:cNvSpPr>
              <a:spLocks/>
            </p:cNvSpPr>
            <p:nvPr/>
          </p:nvSpPr>
          <p:spPr bwMode="auto">
            <a:xfrm>
              <a:off x="279400" y="0"/>
              <a:ext cx="306388" cy="582613"/>
            </a:xfrm>
            <a:custGeom>
              <a:avLst/>
              <a:gdLst>
                <a:gd name="T0" fmla="*/ 200 w 209"/>
                <a:gd name="T1" fmla="*/ 399 h 399"/>
                <a:gd name="T2" fmla="*/ 9 w 209"/>
                <a:gd name="T3" fmla="*/ 399 h 399"/>
                <a:gd name="T4" fmla="*/ 0 w 209"/>
                <a:gd name="T5" fmla="*/ 390 h 399"/>
                <a:gd name="T6" fmla="*/ 0 w 209"/>
                <a:gd name="T7" fmla="*/ 327 h 399"/>
                <a:gd name="T8" fmla="*/ 9 w 209"/>
                <a:gd name="T9" fmla="*/ 318 h 399"/>
                <a:gd name="T10" fmla="*/ 18 w 209"/>
                <a:gd name="T11" fmla="*/ 327 h 399"/>
                <a:gd name="T12" fmla="*/ 18 w 209"/>
                <a:gd name="T13" fmla="*/ 381 h 399"/>
                <a:gd name="T14" fmla="*/ 191 w 209"/>
                <a:gd name="T15" fmla="*/ 381 h 399"/>
                <a:gd name="T16" fmla="*/ 191 w 209"/>
                <a:gd name="T17" fmla="*/ 18 h 399"/>
                <a:gd name="T18" fmla="*/ 18 w 209"/>
                <a:gd name="T19" fmla="*/ 18 h 399"/>
                <a:gd name="T20" fmla="*/ 18 w 209"/>
                <a:gd name="T21" fmla="*/ 66 h 399"/>
                <a:gd name="T22" fmla="*/ 9 w 209"/>
                <a:gd name="T23" fmla="*/ 75 h 399"/>
                <a:gd name="T24" fmla="*/ 0 w 209"/>
                <a:gd name="T25" fmla="*/ 66 h 399"/>
                <a:gd name="T26" fmla="*/ 0 w 209"/>
                <a:gd name="T27" fmla="*/ 9 h 399"/>
                <a:gd name="T28" fmla="*/ 9 w 209"/>
                <a:gd name="T29" fmla="*/ 0 h 399"/>
                <a:gd name="T30" fmla="*/ 200 w 209"/>
                <a:gd name="T31" fmla="*/ 0 h 399"/>
                <a:gd name="T32" fmla="*/ 209 w 209"/>
                <a:gd name="T33" fmla="*/ 9 h 399"/>
                <a:gd name="T34" fmla="*/ 209 w 209"/>
                <a:gd name="T35" fmla="*/ 390 h 399"/>
                <a:gd name="T36" fmla="*/ 200 w 209"/>
                <a:gd name="T37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9" h="399">
                  <a:moveTo>
                    <a:pt x="200" y="399"/>
                  </a:moveTo>
                  <a:cubicBezTo>
                    <a:pt x="9" y="399"/>
                    <a:pt x="9" y="399"/>
                    <a:pt x="9" y="399"/>
                  </a:cubicBezTo>
                  <a:cubicBezTo>
                    <a:pt x="4" y="399"/>
                    <a:pt x="0" y="395"/>
                    <a:pt x="0" y="39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2"/>
                    <a:pt x="4" y="318"/>
                    <a:pt x="9" y="318"/>
                  </a:cubicBezTo>
                  <a:cubicBezTo>
                    <a:pt x="14" y="318"/>
                    <a:pt x="18" y="322"/>
                    <a:pt x="18" y="327"/>
                  </a:cubicBezTo>
                  <a:cubicBezTo>
                    <a:pt x="18" y="381"/>
                    <a:pt x="18" y="381"/>
                    <a:pt x="18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71"/>
                    <a:pt x="14" y="75"/>
                    <a:pt x="9" y="75"/>
                  </a:cubicBezTo>
                  <a:cubicBezTo>
                    <a:pt x="4" y="75"/>
                    <a:pt x="0" y="71"/>
                    <a:pt x="0" y="6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9" y="4"/>
                    <a:pt x="209" y="9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5"/>
                    <a:pt x="204" y="399"/>
                    <a:pt x="200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b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2" name="Freeform 25"/>
            <p:cNvSpPr>
              <a:spLocks/>
            </p:cNvSpPr>
            <p:nvPr/>
          </p:nvSpPr>
          <p:spPr bwMode="auto">
            <a:xfrm>
              <a:off x="139700" y="474663"/>
              <a:ext cx="215900" cy="155575"/>
            </a:xfrm>
            <a:custGeom>
              <a:avLst/>
              <a:gdLst>
                <a:gd name="T0" fmla="*/ 139 w 148"/>
                <a:gd name="T1" fmla="*/ 107 h 107"/>
                <a:gd name="T2" fmla="*/ 9 w 148"/>
                <a:gd name="T3" fmla="*/ 107 h 107"/>
                <a:gd name="T4" fmla="*/ 0 w 148"/>
                <a:gd name="T5" fmla="*/ 98 h 107"/>
                <a:gd name="T6" fmla="*/ 9 w 148"/>
                <a:gd name="T7" fmla="*/ 89 h 107"/>
                <a:gd name="T8" fmla="*/ 64 w 148"/>
                <a:gd name="T9" fmla="*/ 89 h 107"/>
                <a:gd name="T10" fmla="*/ 64 w 148"/>
                <a:gd name="T11" fmla="*/ 9 h 107"/>
                <a:gd name="T12" fmla="*/ 73 w 148"/>
                <a:gd name="T13" fmla="*/ 0 h 107"/>
                <a:gd name="T14" fmla="*/ 82 w 148"/>
                <a:gd name="T15" fmla="*/ 9 h 107"/>
                <a:gd name="T16" fmla="*/ 82 w 148"/>
                <a:gd name="T17" fmla="*/ 89 h 107"/>
                <a:gd name="T18" fmla="*/ 139 w 148"/>
                <a:gd name="T19" fmla="*/ 89 h 107"/>
                <a:gd name="T20" fmla="*/ 148 w 148"/>
                <a:gd name="T21" fmla="*/ 98 h 107"/>
                <a:gd name="T22" fmla="*/ 139 w 148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07">
                  <a:moveTo>
                    <a:pt x="139" y="107"/>
                  </a:moveTo>
                  <a:cubicBezTo>
                    <a:pt x="9" y="107"/>
                    <a:pt x="9" y="107"/>
                    <a:pt x="9" y="107"/>
                  </a:cubicBezTo>
                  <a:cubicBezTo>
                    <a:pt x="4" y="107"/>
                    <a:pt x="0" y="103"/>
                    <a:pt x="0" y="98"/>
                  </a:cubicBezTo>
                  <a:cubicBezTo>
                    <a:pt x="0" y="93"/>
                    <a:pt x="4" y="89"/>
                    <a:pt x="9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5"/>
                    <a:pt x="68" y="0"/>
                    <a:pt x="73" y="0"/>
                  </a:cubicBezTo>
                  <a:cubicBezTo>
                    <a:pt x="78" y="0"/>
                    <a:pt x="82" y="5"/>
                    <a:pt x="82" y="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143" y="89"/>
                    <a:pt x="148" y="93"/>
                    <a:pt x="148" y="98"/>
                  </a:cubicBezTo>
                  <a:cubicBezTo>
                    <a:pt x="148" y="103"/>
                    <a:pt x="143" y="107"/>
                    <a:pt x="13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b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01" name="Rectangle 25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7226211" y="1784647"/>
            <a:ext cx="1416005" cy="119306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8" name="TextBox 117"/>
          <p:cNvSpPr txBox="1">
            <a:spLocks/>
          </p:cNvSpPr>
          <p:nvPr/>
        </p:nvSpPr>
        <p:spPr>
          <a:xfrm>
            <a:off x="7276985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rgbClr val="FFFFFF"/>
                </a:solidFill>
                <a:latin typeface="+mn-lt"/>
              </a:rPr>
              <a:t>Acquire </a:t>
            </a:r>
            <a:br>
              <a:rPr lang="en-US" sz="1200" b="1" dirty="0">
                <a:solidFill>
                  <a:srgbClr val="FFFFFF"/>
                </a:solidFill>
                <a:latin typeface="+mn-lt"/>
              </a:rPr>
            </a:br>
            <a:r>
              <a:rPr lang="en-US" sz="1200" b="1" dirty="0">
                <a:solidFill>
                  <a:srgbClr val="FFFFFF"/>
                </a:solidFill>
                <a:latin typeface="+mn-lt"/>
              </a:rPr>
              <a:t>Workshop</a:t>
            </a:r>
          </a:p>
        </p:txBody>
      </p:sp>
      <p:sp>
        <p:nvSpPr>
          <p:cNvPr id="154" name="Freeform 1519"/>
          <p:cNvSpPr>
            <a:spLocks noEditPoints="1"/>
          </p:cNvSpPr>
          <p:nvPr/>
        </p:nvSpPr>
        <p:spPr bwMode="auto">
          <a:xfrm>
            <a:off x="7762400" y="2463861"/>
            <a:ext cx="343627" cy="379756"/>
          </a:xfrm>
          <a:custGeom>
            <a:avLst/>
            <a:gdLst>
              <a:gd name="T0" fmla="*/ 197 w 648"/>
              <a:gd name="T1" fmla="*/ 179 h 668"/>
              <a:gd name="T2" fmla="*/ 172 w 648"/>
              <a:gd name="T3" fmla="*/ 141 h 668"/>
              <a:gd name="T4" fmla="*/ 145 w 648"/>
              <a:gd name="T5" fmla="*/ 130 h 668"/>
              <a:gd name="T6" fmla="*/ 114 w 648"/>
              <a:gd name="T7" fmla="*/ 142 h 668"/>
              <a:gd name="T8" fmla="*/ 94 w 648"/>
              <a:gd name="T9" fmla="*/ 182 h 668"/>
              <a:gd name="T10" fmla="*/ 51 w 648"/>
              <a:gd name="T11" fmla="*/ 377 h 668"/>
              <a:gd name="T12" fmla="*/ 0 w 648"/>
              <a:gd name="T13" fmla="*/ 636 h 668"/>
              <a:gd name="T14" fmla="*/ 23 w 648"/>
              <a:gd name="T15" fmla="*/ 666 h 668"/>
              <a:gd name="T16" fmla="*/ 48 w 648"/>
              <a:gd name="T17" fmla="*/ 665 h 668"/>
              <a:gd name="T18" fmla="*/ 112 w 648"/>
              <a:gd name="T19" fmla="*/ 519 h 668"/>
              <a:gd name="T20" fmla="*/ 115 w 648"/>
              <a:gd name="T21" fmla="*/ 465 h 668"/>
              <a:gd name="T22" fmla="*/ 209 w 648"/>
              <a:gd name="T23" fmla="*/ 660 h 668"/>
              <a:gd name="T24" fmla="*/ 235 w 648"/>
              <a:gd name="T25" fmla="*/ 660 h 668"/>
              <a:gd name="T26" fmla="*/ 255 w 648"/>
              <a:gd name="T27" fmla="*/ 630 h 668"/>
              <a:gd name="T28" fmla="*/ 153 w 648"/>
              <a:gd name="T29" fmla="*/ 377 h 668"/>
              <a:gd name="T30" fmla="*/ 189 w 648"/>
              <a:gd name="T31" fmla="*/ 287 h 668"/>
              <a:gd name="T32" fmla="*/ 306 w 648"/>
              <a:gd name="T33" fmla="*/ 321 h 668"/>
              <a:gd name="T34" fmla="*/ 301 w 648"/>
              <a:gd name="T35" fmla="*/ 296 h 668"/>
              <a:gd name="T36" fmla="*/ 325 w 648"/>
              <a:gd name="T37" fmla="*/ 262 h 668"/>
              <a:gd name="T38" fmla="*/ 215 w 648"/>
              <a:gd name="T39" fmla="*/ 111 h 668"/>
              <a:gd name="T40" fmla="*/ 238 w 648"/>
              <a:gd name="T41" fmla="*/ 64 h 668"/>
              <a:gd name="T42" fmla="*/ 215 w 648"/>
              <a:gd name="T43" fmla="*/ 17 h 668"/>
              <a:gd name="T44" fmla="*/ 162 w 648"/>
              <a:gd name="T45" fmla="*/ 9 h 668"/>
              <a:gd name="T46" fmla="*/ 124 w 648"/>
              <a:gd name="T47" fmla="*/ 45 h 668"/>
              <a:gd name="T48" fmla="*/ 133 w 648"/>
              <a:gd name="T49" fmla="*/ 98 h 668"/>
              <a:gd name="T50" fmla="*/ 181 w 648"/>
              <a:gd name="T51" fmla="*/ 123 h 668"/>
              <a:gd name="T52" fmla="*/ 556 w 648"/>
              <a:gd name="T53" fmla="*/ 105 h 668"/>
              <a:gd name="T54" fmla="*/ 580 w 648"/>
              <a:gd name="T55" fmla="*/ 58 h 668"/>
              <a:gd name="T56" fmla="*/ 556 w 648"/>
              <a:gd name="T57" fmla="*/ 11 h 668"/>
              <a:gd name="T58" fmla="*/ 503 w 648"/>
              <a:gd name="T59" fmla="*/ 2 h 668"/>
              <a:gd name="T60" fmla="*/ 466 w 648"/>
              <a:gd name="T61" fmla="*/ 39 h 668"/>
              <a:gd name="T62" fmla="*/ 474 w 648"/>
              <a:gd name="T63" fmla="*/ 92 h 668"/>
              <a:gd name="T64" fmla="*/ 521 w 648"/>
              <a:gd name="T65" fmla="*/ 116 h 668"/>
              <a:gd name="T66" fmla="*/ 589 w 648"/>
              <a:gd name="T67" fmla="*/ 295 h 668"/>
              <a:gd name="T68" fmla="*/ 575 w 648"/>
              <a:gd name="T69" fmla="*/ 152 h 668"/>
              <a:gd name="T70" fmla="*/ 545 w 648"/>
              <a:gd name="T71" fmla="*/ 132 h 668"/>
              <a:gd name="T72" fmla="*/ 518 w 648"/>
              <a:gd name="T73" fmla="*/ 135 h 668"/>
              <a:gd name="T74" fmla="*/ 490 w 648"/>
              <a:gd name="T75" fmla="*/ 165 h 668"/>
              <a:gd name="T76" fmla="*/ 351 w 648"/>
              <a:gd name="T77" fmla="*/ 268 h 668"/>
              <a:gd name="T78" fmla="*/ 319 w 648"/>
              <a:gd name="T79" fmla="*/ 285 h 668"/>
              <a:gd name="T80" fmla="*/ 318 w 648"/>
              <a:gd name="T81" fmla="*/ 314 h 668"/>
              <a:gd name="T82" fmla="*/ 335 w 648"/>
              <a:gd name="T83" fmla="*/ 330 h 668"/>
              <a:gd name="T84" fmla="*/ 472 w 648"/>
              <a:gd name="T85" fmla="*/ 301 h 668"/>
              <a:gd name="T86" fmla="*/ 486 w 648"/>
              <a:gd name="T87" fmla="*/ 333 h 668"/>
              <a:gd name="T88" fmla="*/ 439 w 648"/>
              <a:gd name="T89" fmla="*/ 497 h 668"/>
              <a:gd name="T90" fmla="*/ 425 w 648"/>
              <a:gd name="T91" fmla="*/ 639 h 668"/>
              <a:gd name="T92" fmla="*/ 454 w 648"/>
              <a:gd name="T93" fmla="*/ 663 h 668"/>
              <a:gd name="T94" fmla="*/ 481 w 648"/>
              <a:gd name="T95" fmla="*/ 655 h 668"/>
              <a:gd name="T96" fmla="*/ 504 w 648"/>
              <a:gd name="T97" fmla="*/ 516 h 668"/>
              <a:gd name="T98" fmla="*/ 535 w 648"/>
              <a:gd name="T99" fmla="*/ 530 h 668"/>
              <a:gd name="T100" fmla="*/ 590 w 648"/>
              <a:gd name="T101" fmla="*/ 655 h 668"/>
              <a:gd name="T102" fmla="*/ 619 w 648"/>
              <a:gd name="T103" fmla="*/ 664 h 668"/>
              <a:gd name="T104" fmla="*/ 644 w 648"/>
              <a:gd name="T105" fmla="*/ 64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8" h="668">
                <a:moveTo>
                  <a:pt x="325" y="262"/>
                </a:moveTo>
                <a:lnTo>
                  <a:pt x="234" y="244"/>
                </a:lnTo>
                <a:lnTo>
                  <a:pt x="197" y="179"/>
                </a:lnTo>
                <a:lnTo>
                  <a:pt x="189" y="165"/>
                </a:lnTo>
                <a:lnTo>
                  <a:pt x="181" y="152"/>
                </a:lnTo>
                <a:lnTo>
                  <a:pt x="172" y="141"/>
                </a:lnTo>
                <a:lnTo>
                  <a:pt x="160" y="134"/>
                </a:lnTo>
                <a:lnTo>
                  <a:pt x="148" y="130"/>
                </a:lnTo>
                <a:lnTo>
                  <a:pt x="145" y="130"/>
                </a:lnTo>
                <a:lnTo>
                  <a:pt x="133" y="132"/>
                </a:lnTo>
                <a:lnTo>
                  <a:pt x="123" y="136"/>
                </a:lnTo>
                <a:lnTo>
                  <a:pt x="114" y="142"/>
                </a:lnTo>
                <a:lnTo>
                  <a:pt x="105" y="152"/>
                </a:lnTo>
                <a:lnTo>
                  <a:pt x="98" y="165"/>
                </a:lnTo>
                <a:lnTo>
                  <a:pt x="94" y="182"/>
                </a:lnTo>
                <a:lnTo>
                  <a:pt x="52" y="371"/>
                </a:lnTo>
                <a:lnTo>
                  <a:pt x="52" y="371"/>
                </a:lnTo>
                <a:lnTo>
                  <a:pt x="51" y="377"/>
                </a:lnTo>
                <a:lnTo>
                  <a:pt x="47" y="501"/>
                </a:lnTo>
                <a:lnTo>
                  <a:pt x="3" y="622"/>
                </a:lnTo>
                <a:lnTo>
                  <a:pt x="0" y="636"/>
                </a:lnTo>
                <a:lnTo>
                  <a:pt x="4" y="648"/>
                </a:lnTo>
                <a:lnTo>
                  <a:pt x="12" y="659"/>
                </a:lnTo>
                <a:lnTo>
                  <a:pt x="23" y="666"/>
                </a:lnTo>
                <a:lnTo>
                  <a:pt x="29" y="667"/>
                </a:lnTo>
                <a:lnTo>
                  <a:pt x="34" y="668"/>
                </a:lnTo>
                <a:lnTo>
                  <a:pt x="48" y="665"/>
                </a:lnTo>
                <a:lnTo>
                  <a:pt x="59" y="657"/>
                </a:lnTo>
                <a:lnTo>
                  <a:pt x="66" y="646"/>
                </a:lnTo>
                <a:lnTo>
                  <a:pt x="112" y="519"/>
                </a:lnTo>
                <a:lnTo>
                  <a:pt x="113" y="515"/>
                </a:lnTo>
                <a:lnTo>
                  <a:pt x="114" y="509"/>
                </a:lnTo>
                <a:lnTo>
                  <a:pt x="115" y="465"/>
                </a:lnTo>
                <a:lnTo>
                  <a:pt x="190" y="642"/>
                </a:lnTo>
                <a:lnTo>
                  <a:pt x="198" y="654"/>
                </a:lnTo>
                <a:lnTo>
                  <a:pt x="209" y="660"/>
                </a:lnTo>
                <a:lnTo>
                  <a:pt x="221" y="664"/>
                </a:lnTo>
                <a:lnTo>
                  <a:pt x="228" y="663"/>
                </a:lnTo>
                <a:lnTo>
                  <a:pt x="235" y="660"/>
                </a:lnTo>
                <a:lnTo>
                  <a:pt x="245" y="654"/>
                </a:lnTo>
                <a:lnTo>
                  <a:pt x="253" y="642"/>
                </a:lnTo>
                <a:lnTo>
                  <a:pt x="255" y="630"/>
                </a:lnTo>
                <a:lnTo>
                  <a:pt x="253" y="616"/>
                </a:lnTo>
                <a:lnTo>
                  <a:pt x="151" y="377"/>
                </a:lnTo>
                <a:lnTo>
                  <a:pt x="153" y="377"/>
                </a:lnTo>
                <a:lnTo>
                  <a:pt x="165" y="333"/>
                </a:lnTo>
                <a:lnTo>
                  <a:pt x="181" y="275"/>
                </a:lnTo>
                <a:lnTo>
                  <a:pt x="189" y="287"/>
                </a:lnTo>
                <a:lnTo>
                  <a:pt x="197" y="296"/>
                </a:lnTo>
                <a:lnTo>
                  <a:pt x="209" y="302"/>
                </a:lnTo>
                <a:lnTo>
                  <a:pt x="306" y="321"/>
                </a:lnTo>
                <a:lnTo>
                  <a:pt x="304" y="316"/>
                </a:lnTo>
                <a:lnTo>
                  <a:pt x="303" y="311"/>
                </a:lnTo>
                <a:lnTo>
                  <a:pt x="301" y="296"/>
                </a:lnTo>
                <a:lnTo>
                  <a:pt x="305" y="283"/>
                </a:lnTo>
                <a:lnTo>
                  <a:pt x="313" y="271"/>
                </a:lnTo>
                <a:lnTo>
                  <a:pt x="325" y="262"/>
                </a:lnTo>
                <a:close/>
                <a:moveTo>
                  <a:pt x="181" y="123"/>
                </a:moveTo>
                <a:lnTo>
                  <a:pt x="199" y="119"/>
                </a:lnTo>
                <a:lnTo>
                  <a:pt x="215" y="111"/>
                </a:lnTo>
                <a:lnTo>
                  <a:pt x="227" y="98"/>
                </a:lnTo>
                <a:lnTo>
                  <a:pt x="236" y="82"/>
                </a:lnTo>
                <a:lnTo>
                  <a:pt x="238" y="64"/>
                </a:lnTo>
                <a:lnTo>
                  <a:pt x="236" y="45"/>
                </a:lnTo>
                <a:lnTo>
                  <a:pt x="227" y="29"/>
                </a:lnTo>
                <a:lnTo>
                  <a:pt x="215" y="17"/>
                </a:lnTo>
                <a:lnTo>
                  <a:pt x="199" y="9"/>
                </a:lnTo>
                <a:lnTo>
                  <a:pt x="181" y="5"/>
                </a:lnTo>
                <a:lnTo>
                  <a:pt x="162" y="9"/>
                </a:lnTo>
                <a:lnTo>
                  <a:pt x="146" y="17"/>
                </a:lnTo>
                <a:lnTo>
                  <a:pt x="133" y="29"/>
                </a:lnTo>
                <a:lnTo>
                  <a:pt x="124" y="45"/>
                </a:lnTo>
                <a:lnTo>
                  <a:pt x="122" y="64"/>
                </a:lnTo>
                <a:lnTo>
                  <a:pt x="124" y="82"/>
                </a:lnTo>
                <a:lnTo>
                  <a:pt x="133" y="98"/>
                </a:lnTo>
                <a:lnTo>
                  <a:pt x="146" y="111"/>
                </a:lnTo>
                <a:lnTo>
                  <a:pt x="162" y="119"/>
                </a:lnTo>
                <a:lnTo>
                  <a:pt x="181" y="123"/>
                </a:lnTo>
                <a:close/>
                <a:moveTo>
                  <a:pt x="521" y="116"/>
                </a:moveTo>
                <a:lnTo>
                  <a:pt x="539" y="114"/>
                </a:lnTo>
                <a:lnTo>
                  <a:pt x="556" y="105"/>
                </a:lnTo>
                <a:lnTo>
                  <a:pt x="569" y="92"/>
                </a:lnTo>
                <a:lnTo>
                  <a:pt x="577" y="76"/>
                </a:lnTo>
                <a:lnTo>
                  <a:pt x="580" y="58"/>
                </a:lnTo>
                <a:lnTo>
                  <a:pt x="577" y="39"/>
                </a:lnTo>
                <a:lnTo>
                  <a:pt x="569" y="23"/>
                </a:lnTo>
                <a:lnTo>
                  <a:pt x="556" y="11"/>
                </a:lnTo>
                <a:lnTo>
                  <a:pt x="539" y="2"/>
                </a:lnTo>
                <a:lnTo>
                  <a:pt x="521" y="0"/>
                </a:lnTo>
                <a:lnTo>
                  <a:pt x="503" y="2"/>
                </a:lnTo>
                <a:lnTo>
                  <a:pt x="486" y="11"/>
                </a:lnTo>
                <a:lnTo>
                  <a:pt x="474" y="23"/>
                </a:lnTo>
                <a:lnTo>
                  <a:pt x="466" y="39"/>
                </a:lnTo>
                <a:lnTo>
                  <a:pt x="463" y="58"/>
                </a:lnTo>
                <a:lnTo>
                  <a:pt x="466" y="76"/>
                </a:lnTo>
                <a:lnTo>
                  <a:pt x="474" y="92"/>
                </a:lnTo>
                <a:lnTo>
                  <a:pt x="486" y="105"/>
                </a:lnTo>
                <a:lnTo>
                  <a:pt x="503" y="114"/>
                </a:lnTo>
                <a:lnTo>
                  <a:pt x="521" y="116"/>
                </a:lnTo>
                <a:close/>
                <a:moveTo>
                  <a:pt x="644" y="617"/>
                </a:moveTo>
                <a:lnTo>
                  <a:pt x="600" y="514"/>
                </a:lnTo>
                <a:lnTo>
                  <a:pt x="589" y="295"/>
                </a:lnTo>
                <a:lnTo>
                  <a:pt x="584" y="182"/>
                </a:lnTo>
                <a:lnTo>
                  <a:pt x="582" y="165"/>
                </a:lnTo>
                <a:lnTo>
                  <a:pt x="575" y="152"/>
                </a:lnTo>
                <a:lnTo>
                  <a:pt x="567" y="142"/>
                </a:lnTo>
                <a:lnTo>
                  <a:pt x="556" y="135"/>
                </a:lnTo>
                <a:lnTo>
                  <a:pt x="545" y="132"/>
                </a:lnTo>
                <a:lnTo>
                  <a:pt x="534" y="130"/>
                </a:lnTo>
                <a:lnTo>
                  <a:pt x="530" y="130"/>
                </a:lnTo>
                <a:lnTo>
                  <a:pt x="518" y="135"/>
                </a:lnTo>
                <a:lnTo>
                  <a:pt x="507" y="143"/>
                </a:lnTo>
                <a:lnTo>
                  <a:pt x="498" y="153"/>
                </a:lnTo>
                <a:lnTo>
                  <a:pt x="490" y="165"/>
                </a:lnTo>
                <a:lnTo>
                  <a:pt x="483" y="179"/>
                </a:lnTo>
                <a:lnTo>
                  <a:pt x="445" y="245"/>
                </a:lnTo>
                <a:lnTo>
                  <a:pt x="351" y="268"/>
                </a:lnTo>
                <a:lnTo>
                  <a:pt x="337" y="271"/>
                </a:lnTo>
                <a:lnTo>
                  <a:pt x="327" y="277"/>
                </a:lnTo>
                <a:lnTo>
                  <a:pt x="319" y="285"/>
                </a:lnTo>
                <a:lnTo>
                  <a:pt x="315" y="296"/>
                </a:lnTo>
                <a:lnTo>
                  <a:pt x="316" y="309"/>
                </a:lnTo>
                <a:lnTo>
                  <a:pt x="318" y="314"/>
                </a:lnTo>
                <a:lnTo>
                  <a:pt x="322" y="320"/>
                </a:lnTo>
                <a:lnTo>
                  <a:pt x="326" y="324"/>
                </a:lnTo>
                <a:lnTo>
                  <a:pt x="335" y="330"/>
                </a:lnTo>
                <a:lnTo>
                  <a:pt x="345" y="331"/>
                </a:lnTo>
                <a:lnTo>
                  <a:pt x="352" y="330"/>
                </a:lnTo>
                <a:lnTo>
                  <a:pt x="472" y="301"/>
                </a:lnTo>
                <a:lnTo>
                  <a:pt x="477" y="298"/>
                </a:lnTo>
                <a:lnTo>
                  <a:pt x="483" y="295"/>
                </a:lnTo>
                <a:lnTo>
                  <a:pt x="486" y="333"/>
                </a:lnTo>
                <a:lnTo>
                  <a:pt x="491" y="390"/>
                </a:lnTo>
                <a:lnTo>
                  <a:pt x="441" y="492"/>
                </a:lnTo>
                <a:lnTo>
                  <a:pt x="439" y="497"/>
                </a:lnTo>
                <a:lnTo>
                  <a:pt x="438" y="502"/>
                </a:lnTo>
                <a:lnTo>
                  <a:pt x="424" y="625"/>
                </a:lnTo>
                <a:lnTo>
                  <a:pt x="425" y="639"/>
                </a:lnTo>
                <a:lnTo>
                  <a:pt x="431" y="650"/>
                </a:lnTo>
                <a:lnTo>
                  <a:pt x="441" y="659"/>
                </a:lnTo>
                <a:lnTo>
                  <a:pt x="454" y="663"/>
                </a:lnTo>
                <a:lnTo>
                  <a:pt x="458" y="664"/>
                </a:lnTo>
                <a:lnTo>
                  <a:pt x="469" y="661"/>
                </a:lnTo>
                <a:lnTo>
                  <a:pt x="481" y="655"/>
                </a:lnTo>
                <a:lnTo>
                  <a:pt x="487" y="646"/>
                </a:lnTo>
                <a:lnTo>
                  <a:pt x="491" y="633"/>
                </a:lnTo>
                <a:lnTo>
                  <a:pt x="504" y="516"/>
                </a:lnTo>
                <a:lnTo>
                  <a:pt x="530" y="463"/>
                </a:lnTo>
                <a:lnTo>
                  <a:pt x="534" y="524"/>
                </a:lnTo>
                <a:lnTo>
                  <a:pt x="535" y="530"/>
                </a:lnTo>
                <a:lnTo>
                  <a:pt x="536" y="535"/>
                </a:lnTo>
                <a:lnTo>
                  <a:pt x="582" y="643"/>
                </a:lnTo>
                <a:lnTo>
                  <a:pt x="590" y="655"/>
                </a:lnTo>
                <a:lnTo>
                  <a:pt x="600" y="661"/>
                </a:lnTo>
                <a:lnTo>
                  <a:pt x="614" y="665"/>
                </a:lnTo>
                <a:lnTo>
                  <a:pt x="619" y="664"/>
                </a:lnTo>
                <a:lnTo>
                  <a:pt x="626" y="661"/>
                </a:lnTo>
                <a:lnTo>
                  <a:pt x="637" y="655"/>
                </a:lnTo>
                <a:lnTo>
                  <a:pt x="644" y="643"/>
                </a:lnTo>
                <a:lnTo>
                  <a:pt x="648" y="631"/>
                </a:lnTo>
                <a:lnTo>
                  <a:pt x="644" y="6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9595" tIns="44797" rIns="89595" bIns="4479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" name="Rectangle 2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8729089" y="1784647"/>
            <a:ext cx="1416005" cy="119306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779863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000000"/>
              </a:buClr>
            </a:pPr>
            <a:r>
              <a:rPr lang="en-US" sz="1200" b="1" dirty="0">
                <a:solidFill>
                  <a:srgbClr val="FFFFFF"/>
                </a:solidFill>
                <a:latin typeface="+mn-lt"/>
              </a:rPr>
              <a:t>Seller </a:t>
            </a:r>
          </a:p>
          <a:p>
            <a:pPr>
              <a:buClr>
                <a:srgbClr val="000000"/>
              </a:buClr>
            </a:pPr>
            <a:r>
              <a:rPr lang="en-US" sz="1200" b="1" dirty="0">
                <a:solidFill>
                  <a:srgbClr val="FFFFFF"/>
                </a:solidFill>
                <a:latin typeface="+mn-lt"/>
              </a:rPr>
              <a:t>Workshop </a:t>
            </a:r>
          </a:p>
        </p:txBody>
      </p:sp>
      <p:sp>
        <p:nvSpPr>
          <p:cNvPr id="153" name="Freeform 1525"/>
          <p:cNvSpPr>
            <a:spLocks noEditPoints="1"/>
          </p:cNvSpPr>
          <p:nvPr/>
        </p:nvSpPr>
        <p:spPr bwMode="auto">
          <a:xfrm>
            <a:off x="9265278" y="2463861"/>
            <a:ext cx="343627" cy="379756"/>
          </a:xfrm>
          <a:custGeom>
            <a:avLst/>
            <a:gdLst>
              <a:gd name="T0" fmla="*/ 375 w 708"/>
              <a:gd name="T1" fmla="*/ 215 h 683"/>
              <a:gd name="T2" fmla="*/ 363 w 708"/>
              <a:gd name="T3" fmla="*/ 170 h 683"/>
              <a:gd name="T4" fmla="*/ 337 w 708"/>
              <a:gd name="T5" fmla="*/ 149 h 683"/>
              <a:gd name="T6" fmla="*/ 337 w 708"/>
              <a:gd name="T7" fmla="*/ 209 h 683"/>
              <a:gd name="T8" fmla="*/ 322 w 708"/>
              <a:gd name="T9" fmla="*/ 170 h 683"/>
              <a:gd name="T10" fmla="*/ 277 w 708"/>
              <a:gd name="T11" fmla="*/ 144 h 683"/>
              <a:gd name="T12" fmla="*/ 228 w 708"/>
              <a:gd name="T13" fmla="*/ 195 h 683"/>
              <a:gd name="T14" fmla="*/ 258 w 708"/>
              <a:gd name="T15" fmla="*/ 436 h 683"/>
              <a:gd name="T16" fmla="*/ 281 w 708"/>
              <a:gd name="T17" fmla="*/ 414 h 683"/>
              <a:gd name="T18" fmla="*/ 314 w 708"/>
              <a:gd name="T19" fmla="*/ 683 h 683"/>
              <a:gd name="T20" fmla="*/ 359 w 708"/>
              <a:gd name="T21" fmla="*/ 414 h 683"/>
              <a:gd name="T22" fmla="*/ 406 w 708"/>
              <a:gd name="T23" fmla="*/ 680 h 683"/>
              <a:gd name="T24" fmla="*/ 427 w 708"/>
              <a:gd name="T25" fmla="*/ 247 h 683"/>
              <a:gd name="T26" fmla="*/ 461 w 708"/>
              <a:gd name="T27" fmla="*/ 439 h 683"/>
              <a:gd name="T28" fmla="*/ 479 w 708"/>
              <a:gd name="T29" fmla="*/ 180 h 683"/>
              <a:gd name="T30" fmla="*/ 418 w 708"/>
              <a:gd name="T31" fmla="*/ 141 h 683"/>
              <a:gd name="T32" fmla="*/ 386 w 708"/>
              <a:gd name="T33" fmla="*/ 100 h 683"/>
              <a:gd name="T34" fmla="*/ 386 w 708"/>
              <a:gd name="T35" fmla="*/ 11 h 683"/>
              <a:gd name="T36" fmla="*/ 301 w 708"/>
              <a:gd name="T37" fmla="*/ 38 h 683"/>
              <a:gd name="T38" fmla="*/ 354 w 708"/>
              <a:gd name="T39" fmla="*/ 112 h 683"/>
              <a:gd name="T40" fmla="*/ 668 w 708"/>
              <a:gd name="T41" fmla="*/ 148 h 683"/>
              <a:gd name="T42" fmla="*/ 631 w 708"/>
              <a:gd name="T43" fmla="*/ 170 h 683"/>
              <a:gd name="T44" fmla="*/ 619 w 708"/>
              <a:gd name="T45" fmla="*/ 178 h 683"/>
              <a:gd name="T46" fmla="*/ 609 w 708"/>
              <a:gd name="T47" fmla="*/ 139 h 683"/>
              <a:gd name="T48" fmla="*/ 597 w 708"/>
              <a:gd name="T49" fmla="*/ 192 h 683"/>
              <a:gd name="T50" fmla="*/ 585 w 708"/>
              <a:gd name="T51" fmla="*/ 153 h 683"/>
              <a:gd name="T52" fmla="*/ 540 w 708"/>
              <a:gd name="T53" fmla="*/ 151 h 683"/>
              <a:gd name="T54" fmla="*/ 514 w 708"/>
              <a:gd name="T55" fmla="*/ 350 h 683"/>
              <a:gd name="T56" fmla="*/ 552 w 708"/>
              <a:gd name="T57" fmla="*/ 221 h 683"/>
              <a:gd name="T58" fmla="*/ 564 w 708"/>
              <a:gd name="T59" fmla="*/ 530 h 683"/>
              <a:gd name="T60" fmla="*/ 605 w 708"/>
              <a:gd name="T61" fmla="*/ 513 h 683"/>
              <a:gd name="T62" fmla="*/ 628 w 708"/>
              <a:gd name="T63" fmla="*/ 536 h 683"/>
              <a:gd name="T64" fmla="*/ 662 w 708"/>
              <a:gd name="T65" fmla="*/ 343 h 683"/>
              <a:gd name="T66" fmla="*/ 676 w 708"/>
              <a:gd name="T67" fmla="*/ 357 h 683"/>
              <a:gd name="T68" fmla="*/ 610 w 708"/>
              <a:gd name="T69" fmla="*/ 123 h 683"/>
              <a:gd name="T70" fmla="*/ 638 w 708"/>
              <a:gd name="T71" fmla="*/ 54 h 683"/>
              <a:gd name="T72" fmla="*/ 569 w 708"/>
              <a:gd name="T73" fmla="*/ 82 h 683"/>
              <a:gd name="T74" fmla="*/ 123 w 708"/>
              <a:gd name="T75" fmla="*/ 153 h 683"/>
              <a:gd name="T76" fmla="*/ 110 w 708"/>
              <a:gd name="T77" fmla="*/ 192 h 683"/>
              <a:gd name="T78" fmla="*/ 99 w 708"/>
              <a:gd name="T79" fmla="*/ 139 h 683"/>
              <a:gd name="T80" fmla="*/ 88 w 708"/>
              <a:gd name="T81" fmla="*/ 178 h 683"/>
              <a:gd name="T82" fmla="*/ 76 w 708"/>
              <a:gd name="T83" fmla="*/ 170 h 683"/>
              <a:gd name="T84" fmla="*/ 39 w 708"/>
              <a:gd name="T85" fmla="*/ 148 h 683"/>
              <a:gd name="T86" fmla="*/ 0 w 708"/>
              <a:gd name="T87" fmla="*/ 339 h 683"/>
              <a:gd name="T88" fmla="*/ 41 w 708"/>
              <a:gd name="T89" fmla="*/ 339 h 683"/>
              <a:gd name="T90" fmla="*/ 47 w 708"/>
              <a:gd name="T91" fmla="*/ 522 h 683"/>
              <a:gd name="T92" fmla="*/ 92 w 708"/>
              <a:gd name="T93" fmla="*/ 522 h 683"/>
              <a:gd name="T94" fmla="*/ 109 w 708"/>
              <a:gd name="T95" fmla="*/ 530 h 683"/>
              <a:gd name="T96" fmla="*/ 151 w 708"/>
              <a:gd name="T97" fmla="*/ 513 h 683"/>
              <a:gd name="T98" fmla="*/ 158 w 708"/>
              <a:gd name="T99" fmla="*/ 350 h 683"/>
              <a:gd name="T100" fmla="*/ 190 w 708"/>
              <a:gd name="T101" fmla="*/ 184 h 683"/>
              <a:gd name="T102" fmla="*/ 147 w 708"/>
              <a:gd name="T103" fmla="*/ 144 h 683"/>
              <a:gd name="T104" fmla="*/ 127 w 708"/>
              <a:gd name="T105" fmla="*/ 111 h 683"/>
              <a:gd name="T106" fmla="*/ 98 w 708"/>
              <a:gd name="T107" fmla="*/ 42 h 683"/>
              <a:gd name="T108" fmla="*/ 70 w 708"/>
              <a:gd name="T109" fmla="*/ 11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08" h="683">
                <a:moveTo>
                  <a:pt x="390" y="127"/>
                </a:moveTo>
                <a:lnTo>
                  <a:pt x="389" y="150"/>
                </a:lnTo>
                <a:lnTo>
                  <a:pt x="385" y="170"/>
                </a:lnTo>
                <a:lnTo>
                  <a:pt x="382" y="188"/>
                </a:lnTo>
                <a:lnTo>
                  <a:pt x="377" y="204"/>
                </a:lnTo>
                <a:lnTo>
                  <a:pt x="375" y="215"/>
                </a:lnTo>
                <a:lnTo>
                  <a:pt x="373" y="222"/>
                </a:lnTo>
                <a:lnTo>
                  <a:pt x="372" y="224"/>
                </a:lnTo>
                <a:lnTo>
                  <a:pt x="371" y="209"/>
                </a:lnTo>
                <a:lnTo>
                  <a:pt x="368" y="194"/>
                </a:lnTo>
                <a:lnTo>
                  <a:pt x="366" y="180"/>
                </a:lnTo>
                <a:lnTo>
                  <a:pt x="363" y="170"/>
                </a:lnTo>
                <a:lnTo>
                  <a:pt x="361" y="164"/>
                </a:lnTo>
                <a:lnTo>
                  <a:pt x="359" y="161"/>
                </a:lnTo>
                <a:lnTo>
                  <a:pt x="371" y="149"/>
                </a:lnTo>
                <a:lnTo>
                  <a:pt x="355" y="133"/>
                </a:lnTo>
                <a:lnTo>
                  <a:pt x="353" y="133"/>
                </a:lnTo>
                <a:lnTo>
                  <a:pt x="337" y="149"/>
                </a:lnTo>
                <a:lnTo>
                  <a:pt x="348" y="161"/>
                </a:lnTo>
                <a:lnTo>
                  <a:pt x="347" y="164"/>
                </a:lnTo>
                <a:lnTo>
                  <a:pt x="345" y="170"/>
                </a:lnTo>
                <a:lnTo>
                  <a:pt x="341" y="180"/>
                </a:lnTo>
                <a:lnTo>
                  <a:pt x="339" y="194"/>
                </a:lnTo>
                <a:lnTo>
                  <a:pt x="337" y="209"/>
                </a:lnTo>
                <a:lnTo>
                  <a:pt x="336" y="224"/>
                </a:lnTo>
                <a:lnTo>
                  <a:pt x="335" y="222"/>
                </a:lnTo>
                <a:lnTo>
                  <a:pt x="332" y="215"/>
                </a:lnTo>
                <a:lnTo>
                  <a:pt x="330" y="204"/>
                </a:lnTo>
                <a:lnTo>
                  <a:pt x="326" y="188"/>
                </a:lnTo>
                <a:lnTo>
                  <a:pt x="322" y="170"/>
                </a:lnTo>
                <a:lnTo>
                  <a:pt x="319" y="150"/>
                </a:lnTo>
                <a:lnTo>
                  <a:pt x="318" y="127"/>
                </a:lnTo>
                <a:lnTo>
                  <a:pt x="310" y="133"/>
                </a:lnTo>
                <a:lnTo>
                  <a:pt x="301" y="136"/>
                </a:lnTo>
                <a:lnTo>
                  <a:pt x="290" y="141"/>
                </a:lnTo>
                <a:lnTo>
                  <a:pt x="277" y="144"/>
                </a:lnTo>
                <a:lnTo>
                  <a:pt x="265" y="148"/>
                </a:lnTo>
                <a:lnTo>
                  <a:pt x="253" y="153"/>
                </a:lnTo>
                <a:lnTo>
                  <a:pt x="243" y="160"/>
                </a:lnTo>
                <a:lnTo>
                  <a:pt x="234" y="169"/>
                </a:lnTo>
                <a:lnTo>
                  <a:pt x="229" y="180"/>
                </a:lnTo>
                <a:lnTo>
                  <a:pt x="228" y="195"/>
                </a:lnTo>
                <a:lnTo>
                  <a:pt x="217" y="410"/>
                </a:lnTo>
                <a:lnTo>
                  <a:pt x="220" y="422"/>
                </a:lnTo>
                <a:lnTo>
                  <a:pt x="226" y="431"/>
                </a:lnTo>
                <a:lnTo>
                  <a:pt x="235" y="436"/>
                </a:lnTo>
                <a:lnTo>
                  <a:pt x="247" y="439"/>
                </a:lnTo>
                <a:lnTo>
                  <a:pt x="258" y="436"/>
                </a:lnTo>
                <a:lnTo>
                  <a:pt x="267" y="431"/>
                </a:lnTo>
                <a:lnTo>
                  <a:pt x="274" y="422"/>
                </a:lnTo>
                <a:lnTo>
                  <a:pt x="276" y="410"/>
                </a:lnTo>
                <a:lnTo>
                  <a:pt x="276" y="247"/>
                </a:lnTo>
                <a:lnTo>
                  <a:pt x="281" y="247"/>
                </a:lnTo>
                <a:lnTo>
                  <a:pt x="281" y="414"/>
                </a:lnTo>
                <a:lnTo>
                  <a:pt x="281" y="414"/>
                </a:lnTo>
                <a:lnTo>
                  <a:pt x="281" y="649"/>
                </a:lnTo>
                <a:lnTo>
                  <a:pt x="284" y="662"/>
                </a:lnTo>
                <a:lnTo>
                  <a:pt x="291" y="673"/>
                </a:lnTo>
                <a:lnTo>
                  <a:pt x="302" y="680"/>
                </a:lnTo>
                <a:lnTo>
                  <a:pt x="314" y="683"/>
                </a:lnTo>
                <a:lnTo>
                  <a:pt x="328" y="680"/>
                </a:lnTo>
                <a:lnTo>
                  <a:pt x="339" y="673"/>
                </a:lnTo>
                <a:lnTo>
                  <a:pt x="346" y="662"/>
                </a:lnTo>
                <a:lnTo>
                  <a:pt x="348" y="649"/>
                </a:lnTo>
                <a:lnTo>
                  <a:pt x="348" y="414"/>
                </a:lnTo>
                <a:lnTo>
                  <a:pt x="359" y="414"/>
                </a:lnTo>
                <a:lnTo>
                  <a:pt x="359" y="649"/>
                </a:lnTo>
                <a:lnTo>
                  <a:pt x="362" y="662"/>
                </a:lnTo>
                <a:lnTo>
                  <a:pt x="368" y="673"/>
                </a:lnTo>
                <a:lnTo>
                  <a:pt x="380" y="680"/>
                </a:lnTo>
                <a:lnTo>
                  <a:pt x="393" y="683"/>
                </a:lnTo>
                <a:lnTo>
                  <a:pt x="406" y="680"/>
                </a:lnTo>
                <a:lnTo>
                  <a:pt x="417" y="673"/>
                </a:lnTo>
                <a:lnTo>
                  <a:pt x="424" y="662"/>
                </a:lnTo>
                <a:lnTo>
                  <a:pt x="427" y="649"/>
                </a:lnTo>
                <a:lnTo>
                  <a:pt x="427" y="414"/>
                </a:lnTo>
                <a:lnTo>
                  <a:pt x="427" y="414"/>
                </a:lnTo>
                <a:lnTo>
                  <a:pt x="427" y="247"/>
                </a:lnTo>
                <a:lnTo>
                  <a:pt x="432" y="247"/>
                </a:lnTo>
                <a:lnTo>
                  <a:pt x="432" y="410"/>
                </a:lnTo>
                <a:lnTo>
                  <a:pt x="434" y="422"/>
                </a:lnTo>
                <a:lnTo>
                  <a:pt x="441" y="431"/>
                </a:lnTo>
                <a:lnTo>
                  <a:pt x="450" y="436"/>
                </a:lnTo>
                <a:lnTo>
                  <a:pt x="461" y="439"/>
                </a:lnTo>
                <a:lnTo>
                  <a:pt x="472" y="436"/>
                </a:lnTo>
                <a:lnTo>
                  <a:pt x="481" y="431"/>
                </a:lnTo>
                <a:lnTo>
                  <a:pt x="488" y="422"/>
                </a:lnTo>
                <a:lnTo>
                  <a:pt x="490" y="410"/>
                </a:lnTo>
                <a:lnTo>
                  <a:pt x="480" y="195"/>
                </a:lnTo>
                <a:lnTo>
                  <a:pt x="479" y="180"/>
                </a:lnTo>
                <a:lnTo>
                  <a:pt x="473" y="169"/>
                </a:lnTo>
                <a:lnTo>
                  <a:pt x="464" y="160"/>
                </a:lnTo>
                <a:lnTo>
                  <a:pt x="454" y="153"/>
                </a:lnTo>
                <a:lnTo>
                  <a:pt x="443" y="148"/>
                </a:lnTo>
                <a:lnTo>
                  <a:pt x="430" y="144"/>
                </a:lnTo>
                <a:lnTo>
                  <a:pt x="418" y="141"/>
                </a:lnTo>
                <a:lnTo>
                  <a:pt x="407" y="136"/>
                </a:lnTo>
                <a:lnTo>
                  <a:pt x="398" y="133"/>
                </a:lnTo>
                <a:lnTo>
                  <a:pt x="390" y="127"/>
                </a:lnTo>
                <a:close/>
                <a:moveTo>
                  <a:pt x="354" y="112"/>
                </a:moveTo>
                <a:lnTo>
                  <a:pt x="372" y="108"/>
                </a:lnTo>
                <a:lnTo>
                  <a:pt x="386" y="100"/>
                </a:lnTo>
                <a:lnTo>
                  <a:pt x="399" y="89"/>
                </a:lnTo>
                <a:lnTo>
                  <a:pt x="407" y="73"/>
                </a:lnTo>
                <a:lnTo>
                  <a:pt x="409" y="56"/>
                </a:lnTo>
                <a:lnTo>
                  <a:pt x="407" y="38"/>
                </a:lnTo>
                <a:lnTo>
                  <a:pt x="399" y="23"/>
                </a:lnTo>
                <a:lnTo>
                  <a:pt x="386" y="11"/>
                </a:lnTo>
                <a:lnTo>
                  <a:pt x="372" y="3"/>
                </a:lnTo>
                <a:lnTo>
                  <a:pt x="354" y="0"/>
                </a:lnTo>
                <a:lnTo>
                  <a:pt x="336" y="3"/>
                </a:lnTo>
                <a:lnTo>
                  <a:pt x="321" y="11"/>
                </a:lnTo>
                <a:lnTo>
                  <a:pt x="309" y="23"/>
                </a:lnTo>
                <a:lnTo>
                  <a:pt x="301" y="38"/>
                </a:lnTo>
                <a:lnTo>
                  <a:pt x="299" y="56"/>
                </a:lnTo>
                <a:lnTo>
                  <a:pt x="301" y="73"/>
                </a:lnTo>
                <a:lnTo>
                  <a:pt x="309" y="89"/>
                </a:lnTo>
                <a:lnTo>
                  <a:pt x="321" y="100"/>
                </a:lnTo>
                <a:lnTo>
                  <a:pt x="336" y="108"/>
                </a:lnTo>
                <a:lnTo>
                  <a:pt x="354" y="112"/>
                </a:lnTo>
                <a:close/>
                <a:moveTo>
                  <a:pt x="701" y="184"/>
                </a:moveTo>
                <a:lnTo>
                  <a:pt x="700" y="171"/>
                </a:lnTo>
                <a:lnTo>
                  <a:pt x="694" y="162"/>
                </a:lnTo>
                <a:lnTo>
                  <a:pt x="688" y="156"/>
                </a:lnTo>
                <a:lnTo>
                  <a:pt x="679" y="151"/>
                </a:lnTo>
                <a:lnTo>
                  <a:pt x="668" y="148"/>
                </a:lnTo>
                <a:lnTo>
                  <a:pt x="659" y="144"/>
                </a:lnTo>
                <a:lnTo>
                  <a:pt x="649" y="142"/>
                </a:lnTo>
                <a:lnTo>
                  <a:pt x="641" y="139"/>
                </a:lnTo>
                <a:lnTo>
                  <a:pt x="636" y="134"/>
                </a:lnTo>
                <a:lnTo>
                  <a:pt x="635" y="153"/>
                </a:lnTo>
                <a:lnTo>
                  <a:pt x="631" y="170"/>
                </a:lnTo>
                <a:lnTo>
                  <a:pt x="628" y="185"/>
                </a:lnTo>
                <a:lnTo>
                  <a:pt x="626" y="195"/>
                </a:lnTo>
                <a:lnTo>
                  <a:pt x="623" y="202"/>
                </a:lnTo>
                <a:lnTo>
                  <a:pt x="622" y="205"/>
                </a:lnTo>
                <a:lnTo>
                  <a:pt x="621" y="192"/>
                </a:lnTo>
                <a:lnTo>
                  <a:pt x="619" y="178"/>
                </a:lnTo>
                <a:lnTo>
                  <a:pt x="616" y="168"/>
                </a:lnTo>
                <a:lnTo>
                  <a:pt x="614" y="161"/>
                </a:lnTo>
                <a:lnTo>
                  <a:pt x="614" y="159"/>
                </a:lnTo>
                <a:lnTo>
                  <a:pt x="621" y="150"/>
                </a:lnTo>
                <a:lnTo>
                  <a:pt x="610" y="139"/>
                </a:lnTo>
                <a:lnTo>
                  <a:pt x="609" y="139"/>
                </a:lnTo>
                <a:lnTo>
                  <a:pt x="597" y="150"/>
                </a:lnTo>
                <a:lnTo>
                  <a:pt x="605" y="159"/>
                </a:lnTo>
                <a:lnTo>
                  <a:pt x="604" y="161"/>
                </a:lnTo>
                <a:lnTo>
                  <a:pt x="602" y="168"/>
                </a:lnTo>
                <a:lnTo>
                  <a:pt x="600" y="178"/>
                </a:lnTo>
                <a:lnTo>
                  <a:pt x="597" y="192"/>
                </a:lnTo>
                <a:lnTo>
                  <a:pt x="596" y="205"/>
                </a:lnTo>
                <a:lnTo>
                  <a:pt x="595" y="202"/>
                </a:lnTo>
                <a:lnTo>
                  <a:pt x="594" y="195"/>
                </a:lnTo>
                <a:lnTo>
                  <a:pt x="591" y="185"/>
                </a:lnTo>
                <a:lnTo>
                  <a:pt x="587" y="170"/>
                </a:lnTo>
                <a:lnTo>
                  <a:pt x="585" y="153"/>
                </a:lnTo>
                <a:lnTo>
                  <a:pt x="583" y="134"/>
                </a:lnTo>
                <a:lnTo>
                  <a:pt x="577" y="139"/>
                </a:lnTo>
                <a:lnTo>
                  <a:pt x="569" y="142"/>
                </a:lnTo>
                <a:lnTo>
                  <a:pt x="560" y="144"/>
                </a:lnTo>
                <a:lnTo>
                  <a:pt x="550" y="148"/>
                </a:lnTo>
                <a:lnTo>
                  <a:pt x="540" y="151"/>
                </a:lnTo>
                <a:lnTo>
                  <a:pt x="532" y="156"/>
                </a:lnTo>
                <a:lnTo>
                  <a:pt x="524" y="162"/>
                </a:lnTo>
                <a:lnTo>
                  <a:pt x="520" y="171"/>
                </a:lnTo>
                <a:lnTo>
                  <a:pt x="517" y="184"/>
                </a:lnTo>
                <a:lnTo>
                  <a:pt x="511" y="339"/>
                </a:lnTo>
                <a:lnTo>
                  <a:pt x="514" y="350"/>
                </a:lnTo>
                <a:lnTo>
                  <a:pt x="521" y="357"/>
                </a:lnTo>
                <a:lnTo>
                  <a:pt x="532" y="361"/>
                </a:lnTo>
                <a:lnTo>
                  <a:pt x="542" y="357"/>
                </a:lnTo>
                <a:lnTo>
                  <a:pt x="550" y="350"/>
                </a:lnTo>
                <a:lnTo>
                  <a:pt x="552" y="339"/>
                </a:lnTo>
                <a:lnTo>
                  <a:pt x="552" y="221"/>
                </a:lnTo>
                <a:lnTo>
                  <a:pt x="557" y="221"/>
                </a:lnTo>
                <a:lnTo>
                  <a:pt x="557" y="343"/>
                </a:lnTo>
                <a:lnTo>
                  <a:pt x="557" y="343"/>
                </a:lnTo>
                <a:lnTo>
                  <a:pt x="557" y="513"/>
                </a:lnTo>
                <a:lnTo>
                  <a:pt x="559" y="522"/>
                </a:lnTo>
                <a:lnTo>
                  <a:pt x="564" y="530"/>
                </a:lnTo>
                <a:lnTo>
                  <a:pt x="571" y="536"/>
                </a:lnTo>
                <a:lnTo>
                  <a:pt x="582" y="537"/>
                </a:lnTo>
                <a:lnTo>
                  <a:pt x="591" y="536"/>
                </a:lnTo>
                <a:lnTo>
                  <a:pt x="598" y="530"/>
                </a:lnTo>
                <a:lnTo>
                  <a:pt x="604" y="522"/>
                </a:lnTo>
                <a:lnTo>
                  <a:pt x="605" y="513"/>
                </a:lnTo>
                <a:lnTo>
                  <a:pt x="605" y="343"/>
                </a:lnTo>
                <a:lnTo>
                  <a:pt x="613" y="343"/>
                </a:lnTo>
                <a:lnTo>
                  <a:pt x="613" y="513"/>
                </a:lnTo>
                <a:lnTo>
                  <a:pt x="615" y="522"/>
                </a:lnTo>
                <a:lnTo>
                  <a:pt x="620" y="530"/>
                </a:lnTo>
                <a:lnTo>
                  <a:pt x="628" y="536"/>
                </a:lnTo>
                <a:lnTo>
                  <a:pt x="638" y="537"/>
                </a:lnTo>
                <a:lnTo>
                  <a:pt x="647" y="536"/>
                </a:lnTo>
                <a:lnTo>
                  <a:pt x="655" y="530"/>
                </a:lnTo>
                <a:lnTo>
                  <a:pt x="660" y="522"/>
                </a:lnTo>
                <a:lnTo>
                  <a:pt x="662" y="513"/>
                </a:lnTo>
                <a:lnTo>
                  <a:pt x="662" y="343"/>
                </a:lnTo>
                <a:lnTo>
                  <a:pt x="663" y="343"/>
                </a:lnTo>
                <a:lnTo>
                  <a:pt x="663" y="221"/>
                </a:lnTo>
                <a:lnTo>
                  <a:pt x="666" y="221"/>
                </a:lnTo>
                <a:lnTo>
                  <a:pt x="666" y="339"/>
                </a:lnTo>
                <a:lnTo>
                  <a:pt x="669" y="350"/>
                </a:lnTo>
                <a:lnTo>
                  <a:pt x="676" y="357"/>
                </a:lnTo>
                <a:lnTo>
                  <a:pt x="688" y="361"/>
                </a:lnTo>
                <a:lnTo>
                  <a:pt x="698" y="357"/>
                </a:lnTo>
                <a:lnTo>
                  <a:pt x="706" y="350"/>
                </a:lnTo>
                <a:lnTo>
                  <a:pt x="708" y="339"/>
                </a:lnTo>
                <a:lnTo>
                  <a:pt x="701" y="184"/>
                </a:lnTo>
                <a:close/>
                <a:moveTo>
                  <a:pt x="610" y="123"/>
                </a:moveTo>
                <a:lnTo>
                  <a:pt x="626" y="120"/>
                </a:lnTo>
                <a:lnTo>
                  <a:pt x="638" y="111"/>
                </a:lnTo>
                <a:lnTo>
                  <a:pt x="647" y="98"/>
                </a:lnTo>
                <a:lnTo>
                  <a:pt x="649" y="82"/>
                </a:lnTo>
                <a:lnTo>
                  <a:pt x="647" y="67"/>
                </a:lnTo>
                <a:lnTo>
                  <a:pt x="638" y="54"/>
                </a:lnTo>
                <a:lnTo>
                  <a:pt x="626" y="45"/>
                </a:lnTo>
                <a:lnTo>
                  <a:pt x="610" y="42"/>
                </a:lnTo>
                <a:lnTo>
                  <a:pt x="594" y="45"/>
                </a:lnTo>
                <a:lnTo>
                  <a:pt x="580" y="54"/>
                </a:lnTo>
                <a:lnTo>
                  <a:pt x="573" y="67"/>
                </a:lnTo>
                <a:lnTo>
                  <a:pt x="569" y="82"/>
                </a:lnTo>
                <a:lnTo>
                  <a:pt x="573" y="98"/>
                </a:lnTo>
                <a:lnTo>
                  <a:pt x="580" y="111"/>
                </a:lnTo>
                <a:lnTo>
                  <a:pt x="594" y="120"/>
                </a:lnTo>
                <a:lnTo>
                  <a:pt x="610" y="123"/>
                </a:lnTo>
                <a:close/>
                <a:moveTo>
                  <a:pt x="125" y="134"/>
                </a:moveTo>
                <a:lnTo>
                  <a:pt x="123" y="153"/>
                </a:lnTo>
                <a:lnTo>
                  <a:pt x="120" y="170"/>
                </a:lnTo>
                <a:lnTo>
                  <a:pt x="117" y="185"/>
                </a:lnTo>
                <a:lnTo>
                  <a:pt x="114" y="195"/>
                </a:lnTo>
                <a:lnTo>
                  <a:pt x="111" y="202"/>
                </a:lnTo>
                <a:lnTo>
                  <a:pt x="111" y="205"/>
                </a:lnTo>
                <a:lnTo>
                  <a:pt x="110" y="192"/>
                </a:lnTo>
                <a:lnTo>
                  <a:pt x="108" y="178"/>
                </a:lnTo>
                <a:lnTo>
                  <a:pt x="106" y="168"/>
                </a:lnTo>
                <a:lnTo>
                  <a:pt x="103" y="161"/>
                </a:lnTo>
                <a:lnTo>
                  <a:pt x="102" y="159"/>
                </a:lnTo>
                <a:lnTo>
                  <a:pt x="110" y="150"/>
                </a:lnTo>
                <a:lnTo>
                  <a:pt x="99" y="139"/>
                </a:lnTo>
                <a:lnTo>
                  <a:pt x="98" y="139"/>
                </a:lnTo>
                <a:lnTo>
                  <a:pt x="87" y="150"/>
                </a:lnTo>
                <a:lnTo>
                  <a:pt x="93" y="159"/>
                </a:lnTo>
                <a:lnTo>
                  <a:pt x="93" y="161"/>
                </a:lnTo>
                <a:lnTo>
                  <a:pt x="91" y="168"/>
                </a:lnTo>
                <a:lnTo>
                  <a:pt x="88" y="178"/>
                </a:lnTo>
                <a:lnTo>
                  <a:pt x="87" y="192"/>
                </a:lnTo>
                <a:lnTo>
                  <a:pt x="85" y="205"/>
                </a:lnTo>
                <a:lnTo>
                  <a:pt x="84" y="202"/>
                </a:lnTo>
                <a:lnTo>
                  <a:pt x="82" y="195"/>
                </a:lnTo>
                <a:lnTo>
                  <a:pt x="80" y="185"/>
                </a:lnTo>
                <a:lnTo>
                  <a:pt x="76" y="170"/>
                </a:lnTo>
                <a:lnTo>
                  <a:pt x="73" y="153"/>
                </a:lnTo>
                <a:lnTo>
                  <a:pt x="72" y="134"/>
                </a:lnTo>
                <a:lnTo>
                  <a:pt x="66" y="139"/>
                </a:lnTo>
                <a:lnTo>
                  <a:pt x="58" y="142"/>
                </a:lnTo>
                <a:lnTo>
                  <a:pt x="48" y="144"/>
                </a:lnTo>
                <a:lnTo>
                  <a:pt x="39" y="148"/>
                </a:lnTo>
                <a:lnTo>
                  <a:pt x="29" y="151"/>
                </a:lnTo>
                <a:lnTo>
                  <a:pt x="20" y="156"/>
                </a:lnTo>
                <a:lnTo>
                  <a:pt x="13" y="162"/>
                </a:lnTo>
                <a:lnTo>
                  <a:pt x="8" y="171"/>
                </a:lnTo>
                <a:lnTo>
                  <a:pt x="7" y="184"/>
                </a:lnTo>
                <a:lnTo>
                  <a:pt x="0" y="339"/>
                </a:lnTo>
                <a:lnTo>
                  <a:pt x="2" y="350"/>
                </a:lnTo>
                <a:lnTo>
                  <a:pt x="10" y="357"/>
                </a:lnTo>
                <a:lnTo>
                  <a:pt x="20" y="361"/>
                </a:lnTo>
                <a:lnTo>
                  <a:pt x="31" y="357"/>
                </a:lnTo>
                <a:lnTo>
                  <a:pt x="38" y="350"/>
                </a:lnTo>
                <a:lnTo>
                  <a:pt x="41" y="339"/>
                </a:lnTo>
                <a:lnTo>
                  <a:pt x="41" y="221"/>
                </a:lnTo>
                <a:lnTo>
                  <a:pt x="45" y="221"/>
                </a:lnTo>
                <a:lnTo>
                  <a:pt x="45" y="343"/>
                </a:lnTo>
                <a:lnTo>
                  <a:pt x="45" y="343"/>
                </a:lnTo>
                <a:lnTo>
                  <a:pt x="45" y="513"/>
                </a:lnTo>
                <a:lnTo>
                  <a:pt x="47" y="522"/>
                </a:lnTo>
                <a:lnTo>
                  <a:pt x="53" y="530"/>
                </a:lnTo>
                <a:lnTo>
                  <a:pt x="61" y="536"/>
                </a:lnTo>
                <a:lnTo>
                  <a:pt x="70" y="537"/>
                </a:lnTo>
                <a:lnTo>
                  <a:pt x="80" y="536"/>
                </a:lnTo>
                <a:lnTo>
                  <a:pt x="88" y="530"/>
                </a:lnTo>
                <a:lnTo>
                  <a:pt x="92" y="522"/>
                </a:lnTo>
                <a:lnTo>
                  <a:pt x="94" y="513"/>
                </a:lnTo>
                <a:lnTo>
                  <a:pt x="94" y="343"/>
                </a:lnTo>
                <a:lnTo>
                  <a:pt x="102" y="343"/>
                </a:lnTo>
                <a:lnTo>
                  <a:pt x="102" y="513"/>
                </a:lnTo>
                <a:lnTo>
                  <a:pt x="103" y="522"/>
                </a:lnTo>
                <a:lnTo>
                  <a:pt x="109" y="530"/>
                </a:lnTo>
                <a:lnTo>
                  <a:pt x="117" y="536"/>
                </a:lnTo>
                <a:lnTo>
                  <a:pt x="126" y="537"/>
                </a:lnTo>
                <a:lnTo>
                  <a:pt x="136" y="536"/>
                </a:lnTo>
                <a:lnTo>
                  <a:pt x="144" y="530"/>
                </a:lnTo>
                <a:lnTo>
                  <a:pt x="149" y="522"/>
                </a:lnTo>
                <a:lnTo>
                  <a:pt x="151" y="513"/>
                </a:lnTo>
                <a:lnTo>
                  <a:pt x="151" y="343"/>
                </a:lnTo>
                <a:lnTo>
                  <a:pt x="151" y="343"/>
                </a:lnTo>
                <a:lnTo>
                  <a:pt x="151" y="221"/>
                </a:lnTo>
                <a:lnTo>
                  <a:pt x="155" y="221"/>
                </a:lnTo>
                <a:lnTo>
                  <a:pt x="155" y="339"/>
                </a:lnTo>
                <a:lnTo>
                  <a:pt x="158" y="350"/>
                </a:lnTo>
                <a:lnTo>
                  <a:pt x="166" y="357"/>
                </a:lnTo>
                <a:lnTo>
                  <a:pt x="176" y="361"/>
                </a:lnTo>
                <a:lnTo>
                  <a:pt x="187" y="357"/>
                </a:lnTo>
                <a:lnTo>
                  <a:pt x="194" y="350"/>
                </a:lnTo>
                <a:lnTo>
                  <a:pt x="197" y="339"/>
                </a:lnTo>
                <a:lnTo>
                  <a:pt x="190" y="184"/>
                </a:lnTo>
                <a:lnTo>
                  <a:pt x="188" y="171"/>
                </a:lnTo>
                <a:lnTo>
                  <a:pt x="184" y="162"/>
                </a:lnTo>
                <a:lnTo>
                  <a:pt x="176" y="156"/>
                </a:lnTo>
                <a:lnTo>
                  <a:pt x="167" y="151"/>
                </a:lnTo>
                <a:lnTo>
                  <a:pt x="158" y="148"/>
                </a:lnTo>
                <a:lnTo>
                  <a:pt x="147" y="144"/>
                </a:lnTo>
                <a:lnTo>
                  <a:pt x="138" y="142"/>
                </a:lnTo>
                <a:lnTo>
                  <a:pt x="131" y="139"/>
                </a:lnTo>
                <a:lnTo>
                  <a:pt x="125" y="134"/>
                </a:lnTo>
                <a:close/>
                <a:moveTo>
                  <a:pt x="98" y="123"/>
                </a:moveTo>
                <a:lnTo>
                  <a:pt x="114" y="120"/>
                </a:lnTo>
                <a:lnTo>
                  <a:pt x="127" y="111"/>
                </a:lnTo>
                <a:lnTo>
                  <a:pt x="135" y="98"/>
                </a:lnTo>
                <a:lnTo>
                  <a:pt x="138" y="82"/>
                </a:lnTo>
                <a:lnTo>
                  <a:pt x="135" y="67"/>
                </a:lnTo>
                <a:lnTo>
                  <a:pt x="127" y="54"/>
                </a:lnTo>
                <a:lnTo>
                  <a:pt x="114" y="45"/>
                </a:lnTo>
                <a:lnTo>
                  <a:pt x="98" y="42"/>
                </a:lnTo>
                <a:lnTo>
                  <a:pt x="82" y="45"/>
                </a:lnTo>
                <a:lnTo>
                  <a:pt x="70" y="54"/>
                </a:lnTo>
                <a:lnTo>
                  <a:pt x="61" y="67"/>
                </a:lnTo>
                <a:lnTo>
                  <a:pt x="57" y="82"/>
                </a:lnTo>
                <a:lnTo>
                  <a:pt x="61" y="98"/>
                </a:lnTo>
                <a:lnTo>
                  <a:pt x="70" y="111"/>
                </a:lnTo>
                <a:lnTo>
                  <a:pt x="82" y="120"/>
                </a:lnTo>
                <a:lnTo>
                  <a:pt x="98" y="12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9595" tIns="44797" rIns="89595" bIns="44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" name="Rectangle 25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5726011" y="1784647"/>
            <a:ext cx="1416005" cy="119306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5776785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FFFFFF"/>
              </a:buClr>
            </a:pPr>
            <a:r>
              <a:rPr lang="en-US" sz="1200" b="1" dirty="0">
                <a:solidFill>
                  <a:srgbClr val="FFFFFF"/>
                </a:solidFill>
                <a:latin typeface="+mn-lt"/>
              </a:rPr>
              <a:t>Sales Manager Workshop </a:t>
            </a:r>
          </a:p>
        </p:txBody>
      </p:sp>
      <p:sp>
        <p:nvSpPr>
          <p:cNvPr id="152" name="Freeform 1528"/>
          <p:cNvSpPr>
            <a:spLocks noEditPoints="1"/>
          </p:cNvSpPr>
          <p:nvPr/>
        </p:nvSpPr>
        <p:spPr bwMode="auto">
          <a:xfrm>
            <a:off x="6262200" y="2463861"/>
            <a:ext cx="343627" cy="379756"/>
          </a:xfrm>
          <a:custGeom>
            <a:avLst/>
            <a:gdLst>
              <a:gd name="T0" fmla="*/ 307 w 745"/>
              <a:gd name="T1" fmla="*/ 50 h 689"/>
              <a:gd name="T2" fmla="*/ 318 w 745"/>
              <a:gd name="T3" fmla="*/ 227 h 689"/>
              <a:gd name="T4" fmla="*/ 706 w 745"/>
              <a:gd name="T5" fmla="*/ 76 h 689"/>
              <a:gd name="T6" fmla="*/ 346 w 745"/>
              <a:gd name="T7" fmla="*/ 307 h 689"/>
              <a:gd name="T8" fmla="*/ 307 w 745"/>
              <a:gd name="T9" fmla="*/ 378 h 689"/>
              <a:gd name="T10" fmla="*/ 745 w 745"/>
              <a:gd name="T11" fmla="*/ 378 h 689"/>
              <a:gd name="T12" fmla="*/ 745 w 745"/>
              <a:gd name="T13" fmla="*/ 76 h 689"/>
              <a:gd name="T14" fmla="*/ 405 w 745"/>
              <a:gd name="T15" fmla="*/ 254 h 689"/>
              <a:gd name="T16" fmla="*/ 398 w 745"/>
              <a:gd name="T17" fmla="*/ 241 h 689"/>
              <a:gd name="T18" fmla="*/ 394 w 745"/>
              <a:gd name="T19" fmla="*/ 257 h 689"/>
              <a:gd name="T20" fmla="*/ 379 w 745"/>
              <a:gd name="T21" fmla="*/ 241 h 689"/>
              <a:gd name="T22" fmla="*/ 245 w 745"/>
              <a:gd name="T23" fmla="*/ 168 h 689"/>
              <a:gd name="T24" fmla="*/ 224 w 745"/>
              <a:gd name="T25" fmla="*/ 149 h 689"/>
              <a:gd name="T26" fmla="*/ 200 w 745"/>
              <a:gd name="T27" fmla="*/ 141 h 689"/>
              <a:gd name="T28" fmla="*/ 173 w 745"/>
              <a:gd name="T29" fmla="*/ 151 h 689"/>
              <a:gd name="T30" fmla="*/ 163 w 745"/>
              <a:gd name="T31" fmla="*/ 205 h 689"/>
              <a:gd name="T32" fmla="*/ 156 w 745"/>
              <a:gd name="T33" fmla="*/ 227 h 689"/>
              <a:gd name="T34" fmla="*/ 150 w 745"/>
              <a:gd name="T35" fmla="*/ 183 h 689"/>
              <a:gd name="T36" fmla="*/ 145 w 745"/>
              <a:gd name="T37" fmla="*/ 162 h 689"/>
              <a:gd name="T38" fmla="*/ 138 w 745"/>
              <a:gd name="T39" fmla="*/ 134 h 689"/>
              <a:gd name="T40" fmla="*/ 131 w 745"/>
              <a:gd name="T41" fmla="*/ 166 h 689"/>
              <a:gd name="T42" fmla="*/ 123 w 745"/>
              <a:gd name="T43" fmla="*/ 196 h 689"/>
              <a:gd name="T44" fmla="*/ 120 w 745"/>
              <a:gd name="T45" fmla="*/ 224 h 689"/>
              <a:gd name="T46" fmla="*/ 110 w 745"/>
              <a:gd name="T47" fmla="*/ 190 h 689"/>
              <a:gd name="T48" fmla="*/ 102 w 745"/>
              <a:gd name="T49" fmla="*/ 128 h 689"/>
              <a:gd name="T50" fmla="*/ 74 w 745"/>
              <a:gd name="T51" fmla="*/ 142 h 689"/>
              <a:gd name="T52" fmla="*/ 38 w 745"/>
              <a:gd name="T53" fmla="*/ 154 h 689"/>
              <a:gd name="T54" fmla="*/ 13 w 745"/>
              <a:gd name="T55" fmla="*/ 183 h 689"/>
              <a:gd name="T56" fmla="*/ 3 w 745"/>
              <a:gd name="T57" fmla="*/ 425 h 689"/>
              <a:gd name="T58" fmla="*/ 30 w 745"/>
              <a:gd name="T59" fmla="*/ 443 h 689"/>
              <a:gd name="T60" fmla="*/ 57 w 745"/>
              <a:gd name="T61" fmla="*/ 425 h 689"/>
              <a:gd name="T62" fmla="*/ 65 w 745"/>
              <a:gd name="T63" fmla="*/ 249 h 689"/>
              <a:gd name="T64" fmla="*/ 65 w 745"/>
              <a:gd name="T65" fmla="*/ 655 h 689"/>
              <a:gd name="T66" fmla="*/ 86 w 745"/>
              <a:gd name="T67" fmla="*/ 687 h 689"/>
              <a:gd name="T68" fmla="*/ 123 w 745"/>
              <a:gd name="T69" fmla="*/ 679 h 689"/>
              <a:gd name="T70" fmla="*/ 134 w 745"/>
              <a:gd name="T71" fmla="*/ 418 h 689"/>
              <a:gd name="T72" fmla="*/ 146 w 745"/>
              <a:gd name="T73" fmla="*/ 668 h 689"/>
              <a:gd name="T74" fmla="*/ 178 w 745"/>
              <a:gd name="T75" fmla="*/ 689 h 689"/>
              <a:gd name="T76" fmla="*/ 209 w 745"/>
              <a:gd name="T77" fmla="*/ 668 h 689"/>
              <a:gd name="T78" fmla="*/ 212 w 745"/>
              <a:gd name="T79" fmla="*/ 418 h 689"/>
              <a:gd name="T80" fmla="*/ 254 w 745"/>
              <a:gd name="T81" fmla="*/ 289 h 689"/>
              <a:gd name="T82" fmla="*/ 367 w 745"/>
              <a:gd name="T83" fmla="*/ 295 h 689"/>
              <a:gd name="T84" fmla="*/ 394 w 745"/>
              <a:gd name="T85" fmla="*/ 277 h 689"/>
              <a:gd name="T86" fmla="*/ 156 w 745"/>
              <a:gd name="T87" fmla="*/ 109 h 689"/>
              <a:gd name="T88" fmla="*/ 192 w 745"/>
              <a:gd name="T89" fmla="*/ 74 h 689"/>
              <a:gd name="T90" fmla="*/ 184 w 745"/>
              <a:gd name="T91" fmla="*/ 24 h 689"/>
              <a:gd name="T92" fmla="*/ 138 w 745"/>
              <a:gd name="T93" fmla="*/ 0 h 689"/>
              <a:gd name="T94" fmla="*/ 93 w 745"/>
              <a:gd name="T95" fmla="*/ 24 h 689"/>
              <a:gd name="T96" fmla="*/ 85 w 745"/>
              <a:gd name="T97" fmla="*/ 74 h 689"/>
              <a:gd name="T98" fmla="*/ 121 w 745"/>
              <a:gd name="T99" fmla="*/ 109 h 689"/>
              <a:gd name="T100" fmla="*/ 533 w 745"/>
              <a:gd name="T101" fmla="*/ 362 h 689"/>
              <a:gd name="T102" fmla="*/ 533 w 745"/>
              <a:gd name="T103" fmla="*/ 158 h 689"/>
              <a:gd name="T104" fmla="*/ 455 w 745"/>
              <a:gd name="T105" fmla="*/ 251 h 689"/>
              <a:gd name="T106" fmla="*/ 610 w 745"/>
              <a:gd name="T107" fmla="*/ 219 h 689"/>
              <a:gd name="T108" fmla="*/ 671 w 745"/>
              <a:gd name="T109" fmla="*/ 21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45" h="689">
                <a:moveTo>
                  <a:pt x="745" y="76"/>
                </a:moveTo>
                <a:lnTo>
                  <a:pt x="745" y="50"/>
                </a:lnTo>
                <a:lnTo>
                  <a:pt x="307" y="50"/>
                </a:lnTo>
                <a:lnTo>
                  <a:pt x="307" y="76"/>
                </a:lnTo>
                <a:lnTo>
                  <a:pt x="318" y="76"/>
                </a:lnTo>
                <a:lnTo>
                  <a:pt x="318" y="227"/>
                </a:lnTo>
                <a:lnTo>
                  <a:pt x="346" y="227"/>
                </a:lnTo>
                <a:lnTo>
                  <a:pt x="346" y="76"/>
                </a:lnTo>
                <a:lnTo>
                  <a:pt x="706" y="76"/>
                </a:lnTo>
                <a:lnTo>
                  <a:pt x="706" y="377"/>
                </a:lnTo>
                <a:lnTo>
                  <a:pt x="346" y="377"/>
                </a:lnTo>
                <a:lnTo>
                  <a:pt x="346" y="307"/>
                </a:lnTo>
                <a:lnTo>
                  <a:pt x="318" y="307"/>
                </a:lnTo>
                <a:lnTo>
                  <a:pt x="318" y="378"/>
                </a:lnTo>
                <a:lnTo>
                  <a:pt x="307" y="378"/>
                </a:lnTo>
                <a:lnTo>
                  <a:pt x="307" y="404"/>
                </a:lnTo>
                <a:lnTo>
                  <a:pt x="745" y="404"/>
                </a:lnTo>
                <a:lnTo>
                  <a:pt x="745" y="378"/>
                </a:lnTo>
                <a:lnTo>
                  <a:pt x="733" y="378"/>
                </a:lnTo>
                <a:lnTo>
                  <a:pt x="733" y="76"/>
                </a:lnTo>
                <a:lnTo>
                  <a:pt x="745" y="76"/>
                </a:lnTo>
                <a:close/>
                <a:moveTo>
                  <a:pt x="398" y="241"/>
                </a:moveTo>
                <a:lnTo>
                  <a:pt x="402" y="247"/>
                </a:lnTo>
                <a:lnTo>
                  <a:pt x="405" y="254"/>
                </a:lnTo>
                <a:lnTo>
                  <a:pt x="511" y="166"/>
                </a:lnTo>
                <a:lnTo>
                  <a:pt x="509" y="162"/>
                </a:lnTo>
                <a:lnTo>
                  <a:pt x="398" y="241"/>
                </a:lnTo>
                <a:close/>
                <a:moveTo>
                  <a:pt x="396" y="266"/>
                </a:moveTo>
                <a:lnTo>
                  <a:pt x="395" y="262"/>
                </a:lnTo>
                <a:lnTo>
                  <a:pt x="394" y="257"/>
                </a:lnTo>
                <a:lnTo>
                  <a:pt x="392" y="253"/>
                </a:lnTo>
                <a:lnTo>
                  <a:pt x="389" y="248"/>
                </a:lnTo>
                <a:lnTo>
                  <a:pt x="379" y="241"/>
                </a:lnTo>
                <a:lnTo>
                  <a:pt x="367" y="238"/>
                </a:lnTo>
                <a:lnTo>
                  <a:pt x="288" y="238"/>
                </a:lnTo>
                <a:lnTo>
                  <a:pt x="245" y="168"/>
                </a:lnTo>
                <a:lnTo>
                  <a:pt x="238" y="159"/>
                </a:lnTo>
                <a:lnTo>
                  <a:pt x="231" y="152"/>
                </a:lnTo>
                <a:lnTo>
                  <a:pt x="224" y="149"/>
                </a:lnTo>
                <a:lnTo>
                  <a:pt x="218" y="147"/>
                </a:lnTo>
                <a:lnTo>
                  <a:pt x="216" y="145"/>
                </a:lnTo>
                <a:lnTo>
                  <a:pt x="200" y="141"/>
                </a:lnTo>
                <a:lnTo>
                  <a:pt x="185" y="135"/>
                </a:lnTo>
                <a:lnTo>
                  <a:pt x="175" y="128"/>
                </a:lnTo>
                <a:lnTo>
                  <a:pt x="173" y="151"/>
                </a:lnTo>
                <a:lnTo>
                  <a:pt x="170" y="172"/>
                </a:lnTo>
                <a:lnTo>
                  <a:pt x="166" y="190"/>
                </a:lnTo>
                <a:lnTo>
                  <a:pt x="163" y="205"/>
                </a:lnTo>
                <a:lnTo>
                  <a:pt x="159" y="216"/>
                </a:lnTo>
                <a:lnTo>
                  <a:pt x="157" y="224"/>
                </a:lnTo>
                <a:lnTo>
                  <a:pt x="156" y="227"/>
                </a:lnTo>
                <a:lnTo>
                  <a:pt x="156" y="211"/>
                </a:lnTo>
                <a:lnTo>
                  <a:pt x="154" y="196"/>
                </a:lnTo>
                <a:lnTo>
                  <a:pt x="150" y="183"/>
                </a:lnTo>
                <a:lnTo>
                  <a:pt x="148" y="172"/>
                </a:lnTo>
                <a:lnTo>
                  <a:pt x="146" y="166"/>
                </a:lnTo>
                <a:lnTo>
                  <a:pt x="145" y="162"/>
                </a:lnTo>
                <a:lnTo>
                  <a:pt x="155" y="150"/>
                </a:lnTo>
                <a:lnTo>
                  <a:pt x="139" y="134"/>
                </a:lnTo>
                <a:lnTo>
                  <a:pt x="138" y="134"/>
                </a:lnTo>
                <a:lnTo>
                  <a:pt x="121" y="150"/>
                </a:lnTo>
                <a:lnTo>
                  <a:pt x="132" y="162"/>
                </a:lnTo>
                <a:lnTo>
                  <a:pt x="131" y="166"/>
                </a:lnTo>
                <a:lnTo>
                  <a:pt x="129" y="172"/>
                </a:lnTo>
                <a:lnTo>
                  <a:pt x="127" y="183"/>
                </a:lnTo>
                <a:lnTo>
                  <a:pt x="123" y="196"/>
                </a:lnTo>
                <a:lnTo>
                  <a:pt x="121" y="211"/>
                </a:lnTo>
                <a:lnTo>
                  <a:pt x="120" y="227"/>
                </a:lnTo>
                <a:lnTo>
                  <a:pt x="120" y="224"/>
                </a:lnTo>
                <a:lnTo>
                  <a:pt x="118" y="216"/>
                </a:lnTo>
                <a:lnTo>
                  <a:pt x="114" y="205"/>
                </a:lnTo>
                <a:lnTo>
                  <a:pt x="110" y="190"/>
                </a:lnTo>
                <a:lnTo>
                  <a:pt x="106" y="172"/>
                </a:lnTo>
                <a:lnTo>
                  <a:pt x="103" y="151"/>
                </a:lnTo>
                <a:lnTo>
                  <a:pt x="102" y="128"/>
                </a:lnTo>
                <a:lnTo>
                  <a:pt x="94" y="134"/>
                </a:lnTo>
                <a:lnTo>
                  <a:pt x="85" y="139"/>
                </a:lnTo>
                <a:lnTo>
                  <a:pt x="74" y="142"/>
                </a:lnTo>
                <a:lnTo>
                  <a:pt x="61" y="145"/>
                </a:lnTo>
                <a:lnTo>
                  <a:pt x="49" y="150"/>
                </a:lnTo>
                <a:lnTo>
                  <a:pt x="38" y="154"/>
                </a:lnTo>
                <a:lnTo>
                  <a:pt x="26" y="161"/>
                </a:lnTo>
                <a:lnTo>
                  <a:pt x="19" y="170"/>
                </a:lnTo>
                <a:lnTo>
                  <a:pt x="13" y="183"/>
                </a:lnTo>
                <a:lnTo>
                  <a:pt x="11" y="197"/>
                </a:lnTo>
                <a:lnTo>
                  <a:pt x="0" y="414"/>
                </a:lnTo>
                <a:lnTo>
                  <a:pt x="3" y="425"/>
                </a:lnTo>
                <a:lnTo>
                  <a:pt x="10" y="434"/>
                </a:lnTo>
                <a:lnTo>
                  <a:pt x="19" y="441"/>
                </a:lnTo>
                <a:lnTo>
                  <a:pt x="30" y="443"/>
                </a:lnTo>
                <a:lnTo>
                  <a:pt x="41" y="441"/>
                </a:lnTo>
                <a:lnTo>
                  <a:pt x="51" y="434"/>
                </a:lnTo>
                <a:lnTo>
                  <a:pt x="57" y="425"/>
                </a:lnTo>
                <a:lnTo>
                  <a:pt x="59" y="414"/>
                </a:lnTo>
                <a:lnTo>
                  <a:pt x="59" y="249"/>
                </a:lnTo>
                <a:lnTo>
                  <a:pt x="65" y="249"/>
                </a:lnTo>
                <a:lnTo>
                  <a:pt x="65" y="418"/>
                </a:lnTo>
                <a:lnTo>
                  <a:pt x="65" y="418"/>
                </a:lnTo>
                <a:lnTo>
                  <a:pt x="65" y="655"/>
                </a:lnTo>
                <a:lnTo>
                  <a:pt x="68" y="668"/>
                </a:lnTo>
                <a:lnTo>
                  <a:pt x="75" y="679"/>
                </a:lnTo>
                <a:lnTo>
                  <a:pt x="86" y="687"/>
                </a:lnTo>
                <a:lnTo>
                  <a:pt x="99" y="689"/>
                </a:lnTo>
                <a:lnTo>
                  <a:pt x="112" y="687"/>
                </a:lnTo>
                <a:lnTo>
                  <a:pt x="123" y="679"/>
                </a:lnTo>
                <a:lnTo>
                  <a:pt x="130" y="668"/>
                </a:lnTo>
                <a:lnTo>
                  <a:pt x="134" y="655"/>
                </a:lnTo>
                <a:lnTo>
                  <a:pt x="134" y="418"/>
                </a:lnTo>
                <a:lnTo>
                  <a:pt x="144" y="418"/>
                </a:lnTo>
                <a:lnTo>
                  <a:pt x="144" y="655"/>
                </a:lnTo>
                <a:lnTo>
                  <a:pt x="146" y="668"/>
                </a:lnTo>
                <a:lnTo>
                  <a:pt x="154" y="679"/>
                </a:lnTo>
                <a:lnTo>
                  <a:pt x="164" y="687"/>
                </a:lnTo>
                <a:lnTo>
                  <a:pt x="178" y="689"/>
                </a:lnTo>
                <a:lnTo>
                  <a:pt x="191" y="687"/>
                </a:lnTo>
                <a:lnTo>
                  <a:pt x="202" y="679"/>
                </a:lnTo>
                <a:lnTo>
                  <a:pt x="209" y="668"/>
                </a:lnTo>
                <a:lnTo>
                  <a:pt x="211" y="655"/>
                </a:lnTo>
                <a:lnTo>
                  <a:pt x="211" y="418"/>
                </a:lnTo>
                <a:lnTo>
                  <a:pt x="212" y="418"/>
                </a:lnTo>
                <a:lnTo>
                  <a:pt x="212" y="223"/>
                </a:lnTo>
                <a:lnTo>
                  <a:pt x="247" y="282"/>
                </a:lnTo>
                <a:lnTo>
                  <a:pt x="254" y="289"/>
                </a:lnTo>
                <a:lnTo>
                  <a:pt x="262" y="293"/>
                </a:lnTo>
                <a:lnTo>
                  <a:pt x="272" y="295"/>
                </a:lnTo>
                <a:lnTo>
                  <a:pt x="367" y="295"/>
                </a:lnTo>
                <a:lnTo>
                  <a:pt x="378" y="293"/>
                </a:lnTo>
                <a:lnTo>
                  <a:pt x="387" y="286"/>
                </a:lnTo>
                <a:lnTo>
                  <a:pt x="394" y="277"/>
                </a:lnTo>
                <a:lnTo>
                  <a:pt x="396" y="266"/>
                </a:lnTo>
                <a:close/>
                <a:moveTo>
                  <a:pt x="138" y="113"/>
                </a:moveTo>
                <a:lnTo>
                  <a:pt x="156" y="109"/>
                </a:lnTo>
                <a:lnTo>
                  <a:pt x="172" y="101"/>
                </a:lnTo>
                <a:lnTo>
                  <a:pt x="184" y="90"/>
                </a:lnTo>
                <a:lnTo>
                  <a:pt x="192" y="74"/>
                </a:lnTo>
                <a:lnTo>
                  <a:pt x="194" y="56"/>
                </a:lnTo>
                <a:lnTo>
                  <a:pt x="192" y="38"/>
                </a:lnTo>
                <a:lnTo>
                  <a:pt x="184" y="24"/>
                </a:lnTo>
                <a:lnTo>
                  <a:pt x="172" y="11"/>
                </a:lnTo>
                <a:lnTo>
                  <a:pt x="156" y="3"/>
                </a:lnTo>
                <a:lnTo>
                  <a:pt x="138" y="0"/>
                </a:lnTo>
                <a:lnTo>
                  <a:pt x="121" y="3"/>
                </a:lnTo>
                <a:lnTo>
                  <a:pt x="105" y="11"/>
                </a:lnTo>
                <a:lnTo>
                  <a:pt x="93" y="24"/>
                </a:lnTo>
                <a:lnTo>
                  <a:pt x="85" y="38"/>
                </a:lnTo>
                <a:lnTo>
                  <a:pt x="83" y="56"/>
                </a:lnTo>
                <a:lnTo>
                  <a:pt x="85" y="74"/>
                </a:lnTo>
                <a:lnTo>
                  <a:pt x="93" y="90"/>
                </a:lnTo>
                <a:lnTo>
                  <a:pt x="105" y="101"/>
                </a:lnTo>
                <a:lnTo>
                  <a:pt x="121" y="109"/>
                </a:lnTo>
                <a:lnTo>
                  <a:pt x="138" y="113"/>
                </a:lnTo>
                <a:close/>
                <a:moveTo>
                  <a:pt x="533" y="158"/>
                </a:moveTo>
                <a:lnTo>
                  <a:pt x="533" y="362"/>
                </a:lnTo>
                <a:lnTo>
                  <a:pt x="594" y="362"/>
                </a:lnTo>
                <a:lnTo>
                  <a:pt x="594" y="158"/>
                </a:lnTo>
                <a:lnTo>
                  <a:pt x="533" y="158"/>
                </a:lnTo>
                <a:close/>
                <a:moveTo>
                  <a:pt x="516" y="362"/>
                </a:moveTo>
                <a:lnTo>
                  <a:pt x="516" y="251"/>
                </a:lnTo>
                <a:lnTo>
                  <a:pt x="455" y="251"/>
                </a:lnTo>
                <a:lnTo>
                  <a:pt x="455" y="362"/>
                </a:lnTo>
                <a:lnTo>
                  <a:pt x="516" y="362"/>
                </a:lnTo>
                <a:close/>
                <a:moveTo>
                  <a:pt x="610" y="219"/>
                </a:moveTo>
                <a:lnTo>
                  <a:pt x="610" y="362"/>
                </a:lnTo>
                <a:lnTo>
                  <a:pt x="671" y="362"/>
                </a:lnTo>
                <a:lnTo>
                  <a:pt x="671" y="219"/>
                </a:lnTo>
                <a:lnTo>
                  <a:pt x="610" y="21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9595" tIns="44797" rIns="89595" bIns="4479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6" name="Rectangle 25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10234645" y="1784647"/>
            <a:ext cx="1416005" cy="11930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4" name="TextBox 113"/>
          <p:cNvSpPr txBox="1">
            <a:spLocks/>
          </p:cNvSpPr>
          <p:nvPr/>
        </p:nvSpPr>
        <p:spPr>
          <a:xfrm>
            <a:off x="10285419" y="1862224"/>
            <a:ext cx="13144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indent="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/>
            </a:lvl1pPr>
            <a:lvl2pPr marL="192024" lvl="1" indent="-192024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Calibri" panose="020F0502020204030204" pitchFamily="34" charset="0"/>
              <a:buChar char="▪"/>
              <a:defRPr sz="1400" baseline="0"/>
            </a:lvl2pPr>
            <a:lvl3pPr marL="457200" lvl="2" indent="-26517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/>
            </a:lvl3pPr>
            <a:lvl4pPr marL="612648" lvl="3" indent="-155448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Calibri" panose="020F0502020204030204" pitchFamily="34" charset="0"/>
              <a:buChar char="▫"/>
              <a:defRPr sz="1400" baseline="0"/>
            </a:lvl4pPr>
            <a:lvl5pPr marL="749808" lvl="4" indent="-128016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/>
            </a:lvl5pPr>
            <a:lvl6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6pPr>
            <a:lvl7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7pPr>
            <a:lvl8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8pPr>
            <a:lvl9pPr marL="1019860" indent="-177060" defTabSz="12178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00" baseline="0"/>
            </a:lvl9pPr>
          </a:lstStyle>
          <a:p>
            <a:pPr>
              <a:buClr>
                <a:srgbClr val="000000"/>
              </a:buClr>
            </a:pPr>
            <a:r>
              <a:rPr lang="en-US" sz="1200" b="1" dirty="0">
                <a:solidFill>
                  <a:srgbClr val="FFFFFF"/>
                </a:solidFill>
                <a:latin typeface="+mn-lt"/>
              </a:rPr>
              <a:t>Field </a:t>
            </a:r>
            <a:br>
              <a:rPr lang="en-US" sz="1200" b="1" dirty="0">
                <a:solidFill>
                  <a:srgbClr val="FFFFFF"/>
                </a:solidFill>
                <a:latin typeface="+mn-lt"/>
              </a:rPr>
            </a:br>
            <a:r>
              <a:rPr lang="en-US" sz="1200" b="1" dirty="0">
                <a:solidFill>
                  <a:srgbClr val="FFFFFF"/>
                </a:solidFill>
                <a:latin typeface="+mn-lt"/>
              </a:rPr>
              <a:t>Commitments </a:t>
            </a:r>
          </a:p>
        </p:txBody>
      </p:sp>
      <p:grpSp>
        <p:nvGrpSpPr>
          <p:cNvPr id="37" name="CustomIcon"/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10755992" y="2471324"/>
            <a:ext cx="373313" cy="364828"/>
            <a:chOff x="0" y="1588"/>
            <a:chExt cx="628651" cy="614363"/>
          </a:xfrm>
          <a:solidFill>
            <a:schemeClr val="bg1"/>
          </a:solidFill>
        </p:grpSpPr>
        <p:sp>
          <p:nvSpPr>
            <p:cNvPr id="30" name="Freeform 41"/>
            <p:cNvSpPr>
              <a:spLocks noEditPoints="1"/>
            </p:cNvSpPr>
            <p:nvPr/>
          </p:nvSpPr>
          <p:spPr bwMode="auto">
            <a:xfrm>
              <a:off x="14288" y="136525"/>
              <a:ext cx="193675" cy="360363"/>
            </a:xfrm>
            <a:custGeom>
              <a:avLst/>
              <a:gdLst>
                <a:gd name="T0" fmla="*/ 27 w 132"/>
                <a:gd name="T1" fmla="*/ 152 h 246"/>
                <a:gd name="T2" fmla="*/ 27 w 132"/>
                <a:gd name="T3" fmla="*/ 157 h 246"/>
                <a:gd name="T4" fmla="*/ 27 w 132"/>
                <a:gd name="T5" fmla="*/ 236 h 246"/>
                <a:gd name="T6" fmla="*/ 37 w 132"/>
                <a:gd name="T7" fmla="*/ 246 h 246"/>
                <a:gd name="T8" fmla="*/ 95 w 132"/>
                <a:gd name="T9" fmla="*/ 246 h 246"/>
                <a:gd name="T10" fmla="*/ 105 w 132"/>
                <a:gd name="T11" fmla="*/ 236 h 246"/>
                <a:gd name="T12" fmla="*/ 105 w 132"/>
                <a:gd name="T13" fmla="*/ 157 h 246"/>
                <a:gd name="T14" fmla="*/ 105 w 132"/>
                <a:gd name="T15" fmla="*/ 157 h 246"/>
                <a:gd name="T16" fmla="*/ 105 w 132"/>
                <a:gd name="T17" fmla="*/ 152 h 246"/>
                <a:gd name="T18" fmla="*/ 129 w 132"/>
                <a:gd name="T19" fmla="*/ 138 h 246"/>
                <a:gd name="T20" fmla="*/ 132 w 132"/>
                <a:gd name="T21" fmla="*/ 127 h 246"/>
                <a:gd name="T22" fmla="*/ 132 w 132"/>
                <a:gd name="T23" fmla="*/ 37 h 246"/>
                <a:gd name="T24" fmla="*/ 96 w 132"/>
                <a:gd name="T25" fmla="*/ 0 h 246"/>
                <a:gd name="T26" fmla="*/ 36 w 132"/>
                <a:gd name="T27" fmla="*/ 0 h 246"/>
                <a:gd name="T28" fmla="*/ 0 w 132"/>
                <a:gd name="T29" fmla="*/ 37 h 246"/>
                <a:gd name="T30" fmla="*/ 0 w 132"/>
                <a:gd name="T31" fmla="*/ 127 h 246"/>
                <a:gd name="T32" fmla="*/ 3 w 132"/>
                <a:gd name="T33" fmla="*/ 137 h 246"/>
                <a:gd name="T34" fmla="*/ 27 w 132"/>
                <a:gd name="T35" fmla="*/ 152 h 246"/>
                <a:gd name="T36" fmla="*/ 15 w 132"/>
                <a:gd name="T37" fmla="*/ 37 h 246"/>
                <a:gd name="T38" fmla="*/ 36 w 132"/>
                <a:gd name="T39" fmla="*/ 15 h 246"/>
                <a:gd name="T40" fmla="*/ 96 w 132"/>
                <a:gd name="T41" fmla="*/ 15 h 246"/>
                <a:gd name="T42" fmla="*/ 118 w 132"/>
                <a:gd name="T43" fmla="*/ 37 h 246"/>
                <a:gd name="T44" fmla="*/ 118 w 132"/>
                <a:gd name="T45" fmla="*/ 127 h 246"/>
                <a:gd name="T46" fmla="*/ 117 w 132"/>
                <a:gd name="T47" fmla="*/ 129 h 246"/>
                <a:gd name="T48" fmla="*/ 105 w 132"/>
                <a:gd name="T49" fmla="*/ 137 h 246"/>
                <a:gd name="T50" fmla="*/ 105 w 132"/>
                <a:gd name="T51" fmla="*/ 46 h 246"/>
                <a:gd name="T52" fmla="*/ 98 w 132"/>
                <a:gd name="T53" fmla="*/ 39 h 246"/>
                <a:gd name="T54" fmla="*/ 90 w 132"/>
                <a:gd name="T55" fmla="*/ 46 h 246"/>
                <a:gd name="T56" fmla="*/ 90 w 132"/>
                <a:gd name="T57" fmla="*/ 148 h 246"/>
                <a:gd name="T58" fmla="*/ 90 w 132"/>
                <a:gd name="T59" fmla="*/ 148 h 246"/>
                <a:gd name="T60" fmla="*/ 90 w 132"/>
                <a:gd name="T61" fmla="*/ 231 h 246"/>
                <a:gd name="T62" fmla="*/ 73 w 132"/>
                <a:gd name="T63" fmla="*/ 231 h 246"/>
                <a:gd name="T64" fmla="*/ 73 w 132"/>
                <a:gd name="T65" fmla="*/ 146 h 246"/>
                <a:gd name="T66" fmla="*/ 66 w 132"/>
                <a:gd name="T67" fmla="*/ 139 h 246"/>
                <a:gd name="T68" fmla="*/ 58 w 132"/>
                <a:gd name="T69" fmla="*/ 146 h 246"/>
                <a:gd name="T70" fmla="*/ 58 w 132"/>
                <a:gd name="T71" fmla="*/ 231 h 246"/>
                <a:gd name="T72" fmla="*/ 42 w 132"/>
                <a:gd name="T73" fmla="*/ 231 h 246"/>
                <a:gd name="T74" fmla="*/ 42 w 132"/>
                <a:gd name="T75" fmla="*/ 157 h 246"/>
                <a:gd name="T76" fmla="*/ 42 w 132"/>
                <a:gd name="T77" fmla="*/ 148 h 246"/>
                <a:gd name="T78" fmla="*/ 42 w 132"/>
                <a:gd name="T79" fmla="*/ 46 h 246"/>
                <a:gd name="T80" fmla="*/ 34 w 132"/>
                <a:gd name="T81" fmla="*/ 39 h 246"/>
                <a:gd name="T82" fmla="*/ 27 w 132"/>
                <a:gd name="T83" fmla="*/ 46 h 246"/>
                <a:gd name="T84" fmla="*/ 27 w 132"/>
                <a:gd name="T85" fmla="*/ 137 h 246"/>
                <a:gd name="T86" fmla="*/ 15 w 132"/>
                <a:gd name="T87" fmla="*/ 128 h 246"/>
                <a:gd name="T88" fmla="*/ 15 w 132"/>
                <a:gd name="T89" fmla="*/ 127 h 246"/>
                <a:gd name="T90" fmla="*/ 15 w 132"/>
                <a:gd name="T91" fmla="*/ 37 h 246"/>
                <a:gd name="T92" fmla="*/ 15 w 132"/>
                <a:gd name="T9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" h="246">
                  <a:moveTo>
                    <a:pt x="27" y="152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41"/>
                    <a:pt x="31" y="246"/>
                    <a:pt x="37" y="246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00" y="246"/>
                    <a:pt x="105" y="241"/>
                    <a:pt x="105" y="236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18" y="150"/>
                    <a:pt x="125" y="142"/>
                    <a:pt x="129" y="138"/>
                  </a:cubicBezTo>
                  <a:cubicBezTo>
                    <a:pt x="131" y="134"/>
                    <a:pt x="132" y="131"/>
                    <a:pt x="132" y="12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2" y="17"/>
                    <a:pt x="116" y="0"/>
                    <a:pt x="9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1"/>
                    <a:pt x="1" y="134"/>
                    <a:pt x="3" y="137"/>
                  </a:cubicBezTo>
                  <a:cubicBezTo>
                    <a:pt x="7" y="142"/>
                    <a:pt x="14" y="150"/>
                    <a:pt x="27" y="152"/>
                  </a:cubicBezTo>
                  <a:close/>
                  <a:moveTo>
                    <a:pt x="15" y="37"/>
                  </a:moveTo>
                  <a:cubicBezTo>
                    <a:pt x="15" y="25"/>
                    <a:pt x="24" y="15"/>
                    <a:pt x="3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107" y="15"/>
                    <a:pt x="118" y="25"/>
                    <a:pt x="118" y="3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4" y="132"/>
                    <a:pt x="111" y="135"/>
                    <a:pt x="105" y="137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42"/>
                    <a:pt x="102" y="39"/>
                    <a:pt x="98" y="39"/>
                  </a:cubicBezTo>
                  <a:cubicBezTo>
                    <a:pt x="93" y="39"/>
                    <a:pt x="90" y="42"/>
                    <a:pt x="90" y="46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73" y="231"/>
                    <a:pt x="73" y="231"/>
                    <a:pt x="73" y="231"/>
                  </a:cubicBezTo>
                  <a:cubicBezTo>
                    <a:pt x="73" y="146"/>
                    <a:pt x="73" y="146"/>
                    <a:pt x="73" y="146"/>
                  </a:cubicBezTo>
                  <a:cubicBezTo>
                    <a:pt x="73" y="142"/>
                    <a:pt x="70" y="139"/>
                    <a:pt x="66" y="139"/>
                  </a:cubicBezTo>
                  <a:cubicBezTo>
                    <a:pt x="62" y="139"/>
                    <a:pt x="58" y="142"/>
                    <a:pt x="58" y="14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42" y="231"/>
                    <a:pt x="42" y="231"/>
                    <a:pt x="42" y="231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2"/>
                    <a:pt x="38" y="39"/>
                    <a:pt x="34" y="39"/>
                  </a:cubicBezTo>
                  <a:cubicBezTo>
                    <a:pt x="30" y="39"/>
                    <a:pt x="27" y="42"/>
                    <a:pt x="27" y="46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1" y="135"/>
                    <a:pt x="17" y="131"/>
                    <a:pt x="15" y="128"/>
                  </a:cubicBezTo>
                  <a:cubicBezTo>
                    <a:pt x="15" y="128"/>
                    <a:pt x="15" y="127"/>
                    <a:pt x="15" y="12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" name="Freeform 42"/>
            <p:cNvSpPr>
              <a:spLocks noEditPoints="1"/>
            </p:cNvSpPr>
            <p:nvPr/>
          </p:nvSpPr>
          <p:spPr bwMode="auto">
            <a:xfrm>
              <a:off x="57150" y="26988"/>
              <a:ext cx="107950" cy="109538"/>
            </a:xfrm>
            <a:custGeom>
              <a:avLst/>
              <a:gdLst>
                <a:gd name="T0" fmla="*/ 37 w 74"/>
                <a:gd name="T1" fmla="*/ 74 h 74"/>
                <a:gd name="T2" fmla="*/ 74 w 74"/>
                <a:gd name="T3" fmla="*/ 38 h 74"/>
                <a:gd name="T4" fmla="*/ 37 w 74"/>
                <a:gd name="T5" fmla="*/ 0 h 74"/>
                <a:gd name="T6" fmla="*/ 0 w 74"/>
                <a:gd name="T7" fmla="*/ 38 h 74"/>
                <a:gd name="T8" fmla="*/ 37 w 74"/>
                <a:gd name="T9" fmla="*/ 74 h 74"/>
                <a:gd name="T10" fmla="*/ 37 w 74"/>
                <a:gd name="T11" fmla="*/ 14 h 74"/>
                <a:gd name="T12" fmla="*/ 60 w 74"/>
                <a:gd name="T13" fmla="*/ 38 h 74"/>
                <a:gd name="T14" fmla="*/ 37 w 74"/>
                <a:gd name="T15" fmla="*/ 60 h 74"/>
                <a:gd name="T16" fmla="*/ 14 w 74"/>
                <a:gd name="T17" fmla="*/ 38 h 74"/>
                <a:gd name="T18" fmla="*/ 37 w 74"/>
                <a:gd name="T1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7" y="74"/>
                  </a:moveTo>
                  <a:cubicBezTo>
                    <a:pt x="58" y="74"/>
                    <a:pt x="74" y="58"/>
                    <a:pt x="74" y="38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8"/>
                    <a:pt x="16" y="74"/>
                    <a:pt x="37" y="74"/>
                  </a:cubicBezTo>
                  <a:close/>
                  <a:moveTo>
                    <a:pt x="37" y="14"/>
                  </a:moveTo>
                  <a:cubicBezTo>
                    <a:pt x="50" y="14"/>
                    <a:pt x="60" y="25"/>
                    <a:pt x="60" y="38"/>
                  </a:cubicBezTo>
                  <a:cubicBezTo>
                    <a:pt x="60" y="50"/>
                    <a:pt x="50" y="60"/>
                    <a:pt x="37" y="60"/>
                  </a:cubicBezTo>
                  <a:cubicBezTo>
                    <a:pt x="24" y="60"/>
                    <a:pt x="14" y="50"/>
                    <a:pt x="14" y="38"/>
                  </a:cubicBezTo>
                  <a:cubicBezTo>
                    <a:pt x="14" y="25"/>
                    <a:pt x="24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217488" y="111125"/>
              <a:ext cx="195263" cy="358775"/>
            </a:xfrm>
            <a:custGeom>
              <a:avLst/>
              <a:gdLst>
                <a:gd name="T0" fmla="*/ 28 w 133"/>
                <a:gd name="T1" fmla="*/ 152 h 246"/>
                <a:gd name="T2" fmla="*/ 28 w 133"/>
                <a:gd name="T3" fmla="*/ 157 h 246"/>
                <a:gd name="T4" fmla="*/ 28 w 133"/>
                <a:gd name="T5" fmla="*/ 236 h 246"/>
                <a:gd name="T6" fmla="*/ 38 w 133"/>
                <a:gd name="T7" fmla="*/ 246 h 246"/>
                <a:gd name="T8" fmla="*/ 96 w 133"/>
                <a:gd name="T9" fmla="*/ 246 h 246"/>
                <a:gd name="T10" fmla="*/ 106 w 133"/>
                <a:gd name="T11" fmla="*/ 236 h 246"/>
                <a:gd name="T12" fmla="*/ 106 w 133"/>
                <a:gd name="T13" fmla="*/ 157 h 246"/>
                <a:gd name="T14" fmla="*/ 106 w 133"/>
                <a:gd name="T15" fmla="*/ 157 h 246"/>
                <a:gd name="T16" fmla="*/ 106 w 133"/>
                <a:gd name="T17" fmla="*/ 152 h 246"/>
                <a:gd name="T18" fmla="*/ 129 w 133"/>
                <a:gd name="T19" fmla="*/ 138 h 246"/>
                <a:gd name="T20" fmla="*/ 133 w 133"/>
                <a:gd name="T21" fmla="*/ 127 h 246"/>
                <a:gd name="T22" fmla="*/ 133 w 133"/>
                <a:gd name="T23" fmla="*/ 37 h 246"/>
                <a:gd name="T24" fmla="*/ 96 w 133"/>
                <a:gd name="T25" fmla="*/ 0 h 246"/>
                <a:gd name="T26" fmla="*/ 37 w 133"/>
                <a:gd name="T27" fmla="*/ 0 h 246"/>
                <a:gd name="T28" fmla="*/ 0 w 133"/>
                <a:gd name="T29" fmla="*/ 37 h 246"/>
                <a:gd name="T30" fmla="*/ 0 w 133"/>
                <a:gd name="T31" fmla="*/ 127 h 246"/>
                <a:gd name="T32" fmla="*/ 4 w 133"/>
                <a:gd name="T33" fmla="*/ 137 h 246"/>
                <a:gd name="T34" fmla="*/ 28 w 133"/>
                <a:gd name="T35" fmla="*/ 152 h 246"/>
                <a:gd name="T36" fmla="*/ 16 w 133"/>
                <a:gd name="T37" fmla="*/ 37 h 246"/>
                <a:gd name="T38" fmla="*/ 37 w 133"/>
                <a:gd name="T39" fmla="*/ 15 h 246"/>
                <a:gd name="T40" fmla="*/ 96 w 133"/>
                <a:gd name="T41" fmla="*/ 15 h 246"/>
                <a:gd name="T42" fmla="*/ 119 w 133"/>
                <a:gd name="T43" fmla="*/ 37 h 246"/>
                <a:gd name="T44" fmla="*/ 119 w 133"/>
                <a:gd name="T45" fmla="*/ 127 h 246"/>
                <a:gd name="T46" fmla="*/ 117 w 133"/>
                <a:gd name="T47" fmla="*/ 129 h 246"/>
                <a:gd name="T48" fmla="*/ 106 w 133"/>
                <a:gd name="T49" fmla="*/ 137 h 246"/>
                <a:gd name="T50" fmla="*/ 106 w 133"/>
                <a:gd name="T51" fmla="*/ 46 h 246"/>
                <a:gd name="T52" fmla="*/ 99 w 133"/>
                <a:gd name="T53" fmla="*/ 39 h 246"/>
                <a:gd name="T54" fmla="*/ 91 w 133"/>
                <a:gd name="T55" fmla="*/ 46 h 246"/>
                <a:gd name="T56" fmla="*/ 91 w 133"/>
                <a:gd name="T57" fmla="*/ 148 h 246"/>
                <a:gd name="T58" fmla="*/ 91 w 133"/>
                <a:gd name="T59" fmla="*/ 148 h 246"/>
                <a:gd name="T60" fmla="*/ 91 w 133"/>
                <a:gd name="T61" fmla="*/ 231 h 246"/>
                <a:gd name="T62" fmla="*/ 74 w 133"/>
                <a:gd name="T63" fmla="*/ 231 h 246"/>
                <a:gd name="T64" fmla="*/ 74 w 133"/>
                <a:gd name="T65" fmla="*/ 146 h 246"/>
                <a:gd name="T66" fmla="*/ 67 w 133"/>
                <a:gd name="T67" fmla="*/ 139 h 246"/>
                <a:gd name="T68" fmla="*/ 59 w 133"/>
                <a:gd name="T69" fmla="*/ 146 h 246"/>
                <a:gd name="T70" fmla="*/ 59 w 133"/>
                <a:gd name="T71" fmla="*/ 231 h 246"/>
                <a:gd name="T72" fmla="*/ 42 w 133"/>
                <a:gd name="T73" fmla="*/ 231 h 246"/>
                <a:gd name="T74" fmla="*/ 42 w 133"/>
                <a:gd name="T75" fmla="*/ 157 h 246"/>
                <a:gd name="T76" fmla="*/ 42 w 133"/>
                <a:gd name="T77" fmla="*/ 148 h 246"/>
                <a:gd name="T78" fmla="*/ 42 w 133"/>
                <a:gd name="T79" fmla="*/ 46 h 246"/>
                <a:gd name="T80" fmla="*/ 35 w 133"/>
                <a:gd name="T81" fmla="*/ 39 h 246"/>
                <a:gd name="T82" fmla="*/ 28 w 133"/>
                <a:gd name="T83" fmla="*/ 46 h 246"/>
                <a:gd name="T84" fmla="*/ 28 w 133"/>
                <a:gd name="T85" fmla="*/ 137 h 246"/>
                <a:gd name="T86" fmla="*/ 16 w 133"/>
                <a:gd name="T87" fmla="*/ 128 h 246"/>
                <a:gd name="T88" fmla="*/ 16 w 133"/>
                <a:gd name="T89" fmla="*/ 127 h 246"/>
                <a:gd name="T90" fmla="*/ 16 w 133"/>
                <a:gd name="T91" fmla="*/ 37 h 246"/>
                <a:gd name="T92" fmla="*/ 16 w 133"/>
                <a:gd name="T9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246">
                  <a:moveTo>
                    <a:pt x="28" y="152"/>
                  </a:moveTo>
                  <a:cubicBezTo>
                    <a:pt x="28" y="157"/>
                    <a:pt x="28" y="157"/>
                    <a:pt x="28" y="15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42"/>
                    <a:pt x="32" y="246"/>
                    <a:pt x="38" y="24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101" y="246"/>
                    <a:pt x="106" y="242"/>
                    <a:pt x="106" y="236"/>
                  </a:cubicBezTo>
                  <a:cubicBezTo>
                    <a:pt x="106" y="157"/>
                    <a:pt x="106" y="157"/>
                    <a:pt x="106" y="157"/>
                  </a:cubicBezTo>
                  <a:cubicBezTo>
                    <a:pt x="106" y="157"/>
                    <a:pt x="106" y="157"/>
                    <a:pt x="106" y="157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9" y="150"/>
                    <a:pt x="126" y="142"/>
                    <a:pt x="129" y="138"/>
                  </a:cubicBezTo>
                  <a:cubicBezTo>
                    <a:pt x="132" y="134"/>
                    <a:pt x="133" y="131"/>
                    <a:pt x="133" y="12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17"/>
                    <a:pt x="116" y="0"/>
                    <a:pt x="9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1"/>
                    <a:pt x="1" y="134"/>
                    <a:pt x="4" y="137"/>
                  </a:cubicBezTo>
                  <a:cubicBezTo>
                    <a:pt x="7" y="142"/>
                    <a:pt x="15" y="150"/>
                    <a:pt x="28" y="152"/>
                  </a:cubicBezTo>
                  <a:close/>
                  <a:moveTo>
                    <a:pt x="16" y="37"/>
                  </a:moveTo>
                  <a:cubicBezTo>
                    <a:pt x="16" y="25"/>
                    <a:pt x="25" y="15"/>
                    <a:pt x="37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108" y="15"/>
                    <a:pt x="119" y="25"/>
                    <a:pt x="119" y="3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7"/>
                    <a:pt x="118" y="128"/>
                    <a:pt x="117" y="129"/>
                  </a:cubicBezTo>
                  <a:cubicBezTo>
                    <a:pt x="115" y="132"/>
                    <a:pt x="112" y="135"/>
                    <a:pt x="106" y="137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2"/>
                    <a:pt x="102" y="39"/>
                    <a:pt x="99" y="39"/>
                  </a:cubicBezTo>
                  <a:cubicBezTo>
                    <a:pt x="94" y="39"/>
                    <a:pt x="91" y="42"/>
                    <a:pt x="91" y="46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1" y="231"/>
                    <a:pt x="91" y="231"/>
                    <a:pt x="91" y="231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2"/>
                    <a:pt x="71" y="139"/>
                    <a:pt x="67" y="139"/>
                  </a:cubicBezTo>
                  <a:cubicBezTo>
                    <a:pt x="62" y="139"/>
                    <a:pt x="59" y="142"/>
                    <a:pt x="59" y="146"/>
                  </a:cubicBezTo>
                  <a:cubicBezTo>
                    <a:pt x="59" y="231"/>
                    <a:pt x="59" y="231"/>
                    <a:pt x="59" y="231"/>
                  </a:cubicBezTo>
                  <a:cubicBezTo>
                    <a:pt x="42" y="231"/>
                    <a:pt x="42" y="231"/>
                    <a:pt x="42" y="231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2"/>
                    <a:pt x="39" y="39"/>
                    <a:pt x="35" y="39"/>
                  </a:cubicBezTo>
                  <a:cubicBezTo>
                    <a:pt x="31" y="39"/>
                    <a:pt x="28" y="42"/>
                    <a:pt x="28" y="46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1" y="135"/>
                    <a:pt x="18" y="131"/>
                    <a:pt x="16" y="128"/>
                  </a:cubicBezTo>
                  <a:cubicBezTo>
                    <a:pt x="16" y="128"/>
                    <a:pt x="16" y="127"/>
                    <a:pt x="16" y="12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261938" y="1588"/>
              <a:ext cx="107950" cy="107950"/>
            </a:xfrm>
            <a:custGeom>
              <a:avLst/>
              <a:gdLst>
                <a:gd name="T0" fmla="*/ 37 w 74"/>
                <a:gd name="T1" fmla="*/ 74 h 74"/>
                <a:gd name="T2" fmla="*/ 74 w 74"/>
                <a:gd name="T3" fmla="*/ 37 h 74"/>
                <a:gd name="T4" fmla="*/ 37 w 74"/>
                <a:gd name="T5" fmla="*/ 0 h 74"/>
                <a:gd name="T6" fmla="*/ 0 w 74"/>
                <a:gd name="T7" fmla="*/ 37 h 74"/>
                <a:gd name="T8" fmla="*/ 37 w 74"/>
                <a:gd name="T9" fmla="*/ 74 h 74"/>
                <a:gd name="T10" fmla="*/ 37 w 74"/>
                <a:gd name="T11" fmla="*/ 14 h 74"/>
                <a:gd name="T12" fmla="*/ 60 w 74"/>
                <a:gd name="T13" fmla="*/ 37 h 74"/>
                <a:gd name="T14" fmla="*/ 37 w 74"/>
                <a:gd name="T15" fmla="*/ 60 h 74"/>
                <a:gd name="T16" fmla="*/ 14 w 74"/>
                <a:gd name="T17" fmla="*/ 37 h 74"/>
                <a:gd name="T18" fmla="*/ 37 w 74"/>
                <a:gd name="T1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7" y="74"/>
                  </a:move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lose/>
                  <a:moveTo>
                    <a:pt x="37" y="14"/>
                  </a:moveTo>
                  <a:cubicBezTo>
                    <a:pt x="50" y="14"/>
                    <a:pt x="60" y="24"/>
                    <a:pt x="60" y="37"/>
                  </a:cubicBezTo>
                  <a:cubicBezTo>
                    <a:pt x="60" y="50"/>
                    <a:pt x="50" y="60"/>
                    <a:pt x="37" y="60"/>
                  </a:cubicBezTo>
                  <a:cubicBezTo>
                    <a:pt x="25" y="60"/>
                    <a:pt x="14" y="50"/>
                    <a:pt x="14" y="37"/>
                  </a:cubicBezTo>
                  <a:cubicBezTo>
                    <a:pt x="14" y="24"/>
                    <a:pt x="25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422275" y="136525"/>
              <a:ext cx="195263" cy="360363"/>
            </a:xfrm>
            <a:custGeom>
              <a:avLst/>
              <a:gdLst>
                <a:gd name="T0" fmla="*/ 28 w 133"/>
                <a:gd name="T1" fmla="*/ 152 h 246"/>
                <a:gd name="T2" fmla="*/ 28 w 133"/>
                <a:gd name="T3" fmla="*/ 157 h 246"/>
                <a:gd name="T4" fmla="*/ 28 w 133"/>
                <a:gd name="T5" fmla="*/ 236 h 246"/>
                <a:gd name="T6" fmla="*/ 38 w 133"/>
                <a:gd name="T7" fmla="*/ 246 h 246"/>
                <a:gd name="T8" fmla="*/ 96 w 133"/>
                <a:gd name="T9" fmla="*/ 246 h 246"/>
                <a:gd name="T10" fmla="*/ 106 w 133"/>
                <a:gd name="T11" fmla="*/ 236 h 246"/>
                <a:gd name="T12" fmla="*/ 106 w 133"/>
                <a:gd name="T13" fmla="*/ 157 h 246"/>
                <a:gd name="T14" fmla="*/ 106 w 133"/>
                <a:gd name="T15" fmla="*/ 157 h 246"/>
                <a:gd name="T16" fmla="*/ 106 w 133"/>
                <a:gd name="T17" fmla="*/ 152 h 246"/>
                <a:gd name="T18" fmla="*/ 130 w 133"/>
                <a:gd name="T19" fmla="*/ 138 h 246"/>
                <a:gd name="T20" fmla="*/ 133 w 133"/>
                <a:gd name="T21" fmla="*/ 127 h 246"/>
                <a:gd name="T22" fmla="*/ 133 w 133"/>
                <a:gd name="T23" fmla="*/ 37 h 246"/>
                <a:gd name="T24" fmla="*/ 97 w 133"/>
                <a:gd name="T25" fmla="*/ 0 h 246"/>
                <a:gd name="T26" fmla="*/ 37 w 133"/>
                <a:gd name="T27" fmla="*/ 0 h 246"/>
                <a:gd name="T28" fmla="*/ 0 w 133"/>
                <a:gd name="T29" fmla="*/ 37 h 246"/>
                <a:gd name="T30" fmla="*/ 0 w 133"/>
                <a:gd name="T31" fmla="*/ 127 h 246"/>
                <a:gd name="T32" fmla="*/ 3 w 133"/>
                <a:gd name="T33" fmla="*/ 137 h 246"/>
                <a:gd name="T34" fmla="*/ 28 w 133"/>
                <a:gd name="T35" fmla="*/ 152 h 246"/>
                <a:gd name="T36" fmla="*/ 15 w 133"/>
                <a:gd name="T37" fmla="*/ 37 h 246"/>
                <a:gd name="T38" fmla="*/ 37 w 133"/>
                <a:gd name="T39" fmla="*/ 15 h 246"/>
                <a:gd name="T40" fmla="*/ 97 w 133"/>
                <a:gd name="T41" fmla="*/ 15 h 246"/>
                <a:gd name="T42" fmla="*/ 119 w 133"/>
                <a:gd name="T43" fmla="*/ 37 h 246"/>
                <a:gd name="T44" fmla="*/ 119 w 133"/>
                <a:gd name="T45" fmla="*/ 127 h 246"/>
                <a:gd name="T46" fmla="*/ 118 w 133"/>
                <a:gd name="T47" fmla="*/ 129 h 246"/>
                <a:gd name="T48" fmla="*/ 106 w 133"/>
                <a:gd name="T49" fmla="*/ 137 h 246"/>
                <a:gd name="T50" fmla="*/ 106 w 133"/>
                <a:gd name="T51" fmla="*/ 46 h 246"/>
                <a:gd name="T52" fmla="*/ 99 w 133"/>
                <a:gd name="T53" fmla="*/ 39 h 246"/>
                <a:gd name="T54" fmla="*/ 91 w 133"/>
                <a:gd name="T55" fmla="*/ 46 h 246"/>
                <a:gd name="T56" fmla="*/ 91 w 133"/>
                <a:gd name="T57" fmla="*/ 148 h 246"/>
                <a:gd name="T58" fmla="*/ 91 w 133"/>
                <a:gd name="T59" fmla="*/ 148 h 246"/>
                <a:gd name="T60" fmla="*/ 91 w 133"/>
                <a:gd name="T61" fmla="*/ 231 h 246"/>
                <a:gd name="T62" fmla="*/ 74 w 133"/>
                <a:gd name="T63" fmla="*/ 231 h 246"/>
                <a:gd name="T64" fmla="*/ 74 w 133"/>
                <a:gd name="T65" fmla="*/ 146 h 246"/>
                <a:gd name="T66" fmla="*/ 67 w 133"/>
                <a:gd name="T67" fmla="*/ 139 h 246"/>
                <a:gd name="T68" fmla="*/ 59 w 133"/>
                <a:gd name="T69" fmla="*/ 146 h 246"/>
                <a:gd name="T70" fmla="*/ 59 w 133"/>
                <a:gd name="T71" fmla="*/ 231 h 246"/>
                <a:gd name="T72" fmla="*/ 42 w 133"/>
                <a:gd name="T73" fmla="*/ 231 h 246"/>
                <a:gd name="T74" fmla="*/ 42 w 133"/>
                <a:gd name="T75" fmla="*/ 157 h 246"/>
                <a:gd name="T76" fmla="*/ 42 w 133"/>
                <a:gd name="T77" fmla="*/ 148 h 246"/>
                <a:gd name="T78" fmla="*/ 42 w 133"/>
                <a:gd name="T79" fmla="*/ 46 h 246"/>
                <a:gd name="T80" fmla="*/ 35 w 133"/>
                <a:gd name="T81" fmla="*/ 39 h 246"/>
                <a:gd name="T82" fmla="*/ 28 w 133"/>
                <a:gd name="T83" fmla="*/ 46 h 246"/>
                <a:gd name="T84" fmla="*/ 28 w 133"/>
                <a:gd name="T85" fmla="*/ 137 h 246"/>
                <a:gd name="T86" fmla="*/ 16 w 133"/>
                <a:gd name="T87" fmla="*/ 128 h 246"/>
                <a:gd name="T88" fmla="*/ 15 w 133"/>
                <a:gd name="T89" fmla="*/ 127 h 246"/>
                <a:gd name="T90" fmla="*/ 15 w 133"/>
                <a:gd name="T91" fmla="*/ 37 h 246"/>
                <a:gd name="T92" fmla="*/ 15 w 133"/>
                <a:gd name="T9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246">
                  <a:moveTo>
                    <a:pt x="28" y="152"/>
                  </a:moveTo>
                  <a:cubicBezTo>
                    <a:pt x="28" y="157"/>
                    <a:pt x="28" y="157"/>
                    <a:pt x="28" y="15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41"/>
                    <a:pt x="32" y="246"/>
                    <a:pt x="38" y="24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101" y="246"/>
                    <a:pt x="106" y="241"/>
                    <a:pt x="106" y="236"/>
                  </a:cubicBezTo>
                  <a:cubicBezTo>
                    <a:pt x="106" y="157"/>
                    <a:pt x="106" y="157"/>
                    <a:pt x="106" y="157"/>
                  </a:cubicBezTo>
                  <a:cubicBezTo>
                    <a:pt x="106" y="157"/>
                    <a:pt x="106" y="157"/>
                    <a:pt x="106" y="157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9" y="150"/>
                    <a:pt x="126" y="142"/>
                    <a:pt x="130" y="138"/>
                  </a:cubicBezTo>
                  <a:cubicBezTo>
                    <a:pt x="132" y="134"/>
                    <a:pt x="133" y="131"/>
                    <a:pt x="133" y="12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17"/>
                    <a:pt x="117" y="0"/>
                    <a:pt x="9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1"/>
                    <a:pt x="1" y="134"/>
                    <a:pt x="3" y="137"/>
                  </a:cubicBezTo>
                  <a:cubicBezTo>
                    <a:pt x="7" y="142"/>
                    <a:pt x="15" y="150"/>
                    <a:pt x="28" y="152"/>
                  </a:cubicBezTo>
                  <a:close/>
                  <a:moveTo>
                    <a:pt x="15" y="37"/>
                  </a:moveTo>
                  <a:cubicBezTo>
                    <a:pt x="15" y="25"/>
                    <a:pt x="25" y="15"/>
                    <a:pt x="3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8" y="15"/>
                    <a:pt x="119" y="25"/>
                    <a:pt x="119" y="3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7"/>
                    <a:pt x="118" y="128"/>
                    <a:pt x="118" y="129"/>
                  </a:cubicBezTo>
                  <a:cubicBezTo>
                    <a:pt x="116" y="132"/>
                    <a:pt x="112" y="135"/>
                    <a:pt x="106" y="137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2"/>
                    <a:pt x="103" y="39"/>
                    <a:pt x="99" y="39"/>
                  </a:cubicBezTo>
                  <a:cubicBezTo>
                    <a:pt x="94" y="39"/>
                    <a:pt x="91" y="42"/>
                    <a:pt x="91" y="46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1" y="231"/>
                    <a:pt x="91" y="231"/>
                    <a:pt x="91" y="231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2"/>
                    <a:pt x="71" y="139"/>
                    <a:pt x="67" y="139"/>
                  </a:cubicBezTo>
                  <a:cubicBezTo>
                    <a:pt x="63" y="139"/>
                    <a:pt x="59" y="142"/>
                    <a:pt x="59" y="146"/>
                  </a:cubicBezTo>
                  <a:cubicBezTo>
                    <a:pt x="59" y="231"/>
                    <a:pt x="59" y="231"/>
                    <a:pt x="59" y="231"/>
                  </a:cubicBezTo>
                  <a:cubicBezTo>
                    <a:pt x="42" y="231"/>
                    <a:pt x="42" y="231"/>
                    <a:pt x="42" y="231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2"/>
                    <a:pt x="39" y="39"/>
                    <a:pt x="35" y="39"/>
                  </a:cubicBezTo>
                  <a:cubicBezTo>
                    <a:pt x="31" y="39"/>
                    <a:pt x="28" y="42"/>
                    <a:pt x="28" y="46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1" y="135"/>
                    <a:pt x="18" y="131"/>
                    <a:pt x="16" y="128"/>
                  </a:cubicBezTo>
                  <a:cubicBezTo>
                    <a:pt x="15" y="128"/>
                    <a:pt x="15" y="127"/>
                    <a:pt x="15" y="12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466725" y="26988"/>
              <a:ext cx="107950" cy="109538"/>
            </a:xfrm>
            <a:custGeom>
              <a:avLst/>
              <a:gdLst>
                <a:gd name="T0" fmla="*/ 37 w 74"/>
                <a:gd name="T1" fmla="*/ 74 h 74"/>
                <a:gd name="T2" fmla="*/ 74 w 74"/>
                <a:gd name="T3" fmla="*/ 38 h 74"/>
                <a:gd name="T4" fmla="*/ 37 w 74"/>
                <a:gd name="T5" fmla="*/ 0 h 74"/>
                <a:gd name="T6" fmla="*/ 0 w 74"/>
                <a:gd name="T7" fmla="*/ 38 h 74"/>
                <a:gd name="T8" fmla="*/ 37 w 74"/>
                <a:gd name="T9" fmla="*/ 74 h 74"/>
                <a:gd name="T10" fmla="*/ 37 w 74"/>
                <a:gd name="T11" fmla="*/ 14 h 74"/>
                <a:gd name="T12" fmla="*/ 60 w 74"/>
                <a:gd name="T13" fmla="*/ 38 h 74"/>
                <a:gd name="T14" fmla="*/ 37 w 74"/>
                <a:gd name="T15" fmla="*/ 60 h 74"/>
                <a:gd name="T16" fmla="*/ 14 w 74"/>
                <a:gd name="T17" fmla="*/ 38 h 74"/>
                <a:gd name="T18" fmla="*/ 37 w 74"/>
                <a:gd name="T1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4">
                  <a:moveTo>
                    <a:pt x="37" y="74"/>
                  </a:moveTo>
                  <a:cubicBezTo>
                    <a:pt x="58" y="74"/>
                    <a:pt x="74" y="58"/>
                    <a:pt x="74" y="38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8"/>
                    <a:pt x="16" y="74"/>
                    <a:pt x="37" y="74"/>
                  </a:cubicBezTo>
                  <a:close/>
                  <a:moveTo>
                    <a:pt x="37" y="14"/>
                  </a:moveTo>
                  <a:cubicBezTo>
                    <a:pt x="50" y="14"/>
                    <a:pt x="60" y="25"/>
                    <a:pt x="60" y="38"/>
                  </a:cubicBezTo>
                  <a:cubicBezTo>
                    <a:pt x="60" y="50"/>
                    <a:pt x="50" y="60"/>
                    <a:pt x="37" y="60"/>
                  </a:cubicBezTo>
                  <a:cubicBezTo>
                    <a:pt x="25" y="60"/>
                    <a:pt x="14" y="50"/>
                    <a:pt x="14" y="38"/>
                  </a:cubicBezTo>
                  <a:cubicBezTo>
                    <a:pt x="14" y="25"/>
                    <a:pt x="25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0" y="487363"/>
              <a:ext cx="628651" cy="128588"/>
            </a:xfrm>
            <a:custGeom>
              <a:avLst/>
              <a:gdLst>
                <a:gd name="T0" fmla="*/ 421 w 430"/>
                <a:gd name="T1" fmla="*/ 71 h 88"/>
                <a:gd name="T2" fmla="*/ 411 w 430"/>
                <a:gd name="T3" fmla="*/ 71 h 88"/>
                <a:gd name="T4" fmla="*/ 411 w 430"/>
                <a:gd name="T5" fmla="*/ 25 h 88"/>
                <a:gd name="T6" fmla="*/ 403 w 430"/>
                <a:gd name="T7" fmla="*/ 16 h 88"/>
                <a:gd name="T8" fmla="*/ 311 w 430"/>
                <a:gd name="T9" fmla="*/ 16 h 88"/>
                <a:gd name="T10" fmla="*/ 302 w 430"/>
                <a:gd name="T11" fmla="*/ 25 h 88"/>
                <a:gd name="T12" fmla="*/ 302 w 430"/>
                <a:gd name="T13" fmla="*/ 71 h 88"/>
                <a:gd name="T14" fmla="*/ 289 w 430"/>
                <a:gd name="T15" fmla="*/ 71 h 88"/>
                <a:gd name="T16" fmla="*/ 289 w 430"/>
                <a:gd name="T17" fmla="*/ 8 h 88"/>
                <a:gd name="T18" fmla="*/ 280 w 430"/>
                <a:gd name="T19" fmla="*/ 0 h 88"/>
                <a:gd name="T20" fmla="*/ 153 w 430"/>
                <a:gd name="T21" fmla="*/ 0 h 88"/>
                <a:gd name="T22" fmla="*/ 145 w 430"/>
                <a:gd name="T23" fmla="*/ 8 h 88"/>
                <a:gd name="T24" fmla="*/ 145 w 430"/>
                <a:gd name="T25" fmla="*/ 71 h 88"/>
                <a:gd name="T26" fmla="*/ 131 w 430"/>
                <a:gd name="T27" fmla="*/ 71 h 88"/>
                <a:gd name="T28" fmla="*/ 131 w 430"/>
                <a:gd name="T29" fmla="*/ 26 h 88"/>
                <a:gd name="T30" fmla="*/ 123 w 430"/>
                <a:gd name="T31" fmla="*/ 17 h 88"/>
                <a:gd name="T32" fmla="*/ 31 w 430"/>
                <a:gd name="T33" fmla="*/ 17 h 88"/>
                <a:gd name="T34" fmla="*/ 22 w 430"/>
                <a:gd name="T35" fmla="*/ 26 h 88"/>
                <a:gd name="T36" fmla="*/ 22 w 430"/>
                <a:gd name="T37" fmla="*/ 71 h 88"/>
                <a:gd name="T38" fmla="*/ 8 w 430"/>
                <a:gd name="T39" fmla="*/ 71 h 88"/>
                <a:gd name="T40" fmla="*/ 0 w 430"/>
                <a:gd name="T41" fmla="*/ 79 h 88"/>
                <a:gd name="T42" fmla="*/ 8 w 430"/>
                <a:gd name="T43" fmla="*/ 88 h 88"/>
                <a:gd name="T44" fmla="*/ 31 w 430"/>
                <a:gd name="T45" fmla="*/ 88 h 88"/>
                <a:gd name="T46" fmla="*/ 39 w 430"/>
                <a:gd name="T47" fmla="*/ 79 h 88"/>
                <a:gd name="T48" fmla="*/ 39 w 430"/>
                <a:gd name="T49" fmla="*/ 34 h 88"/>
                <a:gd name="T50" fmla="*/ 115 w 430"/>
                <a:gd name="T51" fmla="*/ 34 h 88"/>
                <a:gd name="T52" fmla="*/ 115 w 430"/>
                <a:gd name="T53" fmla="*/ 79 h 88"/>
                <a:gd name="T54" fmla="*/ 123 w 430"/>
                <a:gd name="T55" fmla="*/ 88 h 88"/>
                <a:gd name="T56" fmla="*/ 153 w 430"/>
                <a:gd name="T57" fmla="*/ 88 h 88"/>
                <a:gd name="T58" fmla="*/ 161 w 430"/>
                <a:gd name="T59" fmla="*/ 79 h 88"/>
                <a:gd name="T60" fmla="*/ 161 w 430"/>
                <a:gd name="T61" fmla="*/ 16 h 88"/>
                <a:gd name="T62" fmla="*/ 272 w 430"/>
                <a:gd name="T63" fmla="*/ 16 h 88"/>
                <a:gd name="T64" fmla="*/ 272 w 430"/>
                <a:gd name="T65" fmla="*/ 79 h 88"/>
                <a:gd name="T66" fmla="*/ 280 w 430"/>
                <a:gd name="T67" fmla="*/ 88 h 88"/>
                <a:gd name="T68" fmla="*/ 311 w 430"/>
                <a:gd name="T69" fmla="*/ 88 h 88"/>
                <a:gd name="T70" fmla="*/ 319 w 430"/>
                <a:gd name="T71" fmla="*/ 79 h 88"/>
                <a:gd name="T72" fmla="*/ 319 w 430"/>
                <a:gd name="T73" fmla="*/ 33 h 88"/>
                <a:gd name="T74" fmla="*/ 394 w 430"/>
                <a:gd name="T75" fmla="*/ 33 h 88"/>
                <a:gd name="T76" fmla="*/ 394 w 430"/>
                <a:gd name="T77" fmla="*/ 79 h 88"/>
                <a:gd name="T78" fmla="*/ 403 w 430"/>
                <a:gd name="T79" fmla="*/ 88 h 88"/>
                <a:gd name="T80" fmla="*/ 421 w 430"/>
                <a:gd name="T81" fmla="*/ 88 h 88"/>
                <a:gd name="T82" fmla="*/ 430 w 430"/>
                <a:gd name="T83" fmla="*/ 79 h 88"/>
                <a:gd name="T84" fmla="*/ 421 w 430"/>
                <a:gd name="T85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88">
                  <a:moveTo>
                    <a:pt x="421" y="71"/>
                  </a:moveTo>
                  <a:cubicBezTo>
                    <a:pt x="411" y="71"/>
                    <a:pt x="411" y="71"/>
                    <a:pt x="411" y="71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1" y="20"/>
                    <a:pt x="407" y="16"/>
                    <a:pt x="403" y="16"/>
                  </a:cubicBezTo>
                  <a:cubicBezTo>
                    <a:pt x="311" y="16"/>
                    <a:pt x="311" y="16"/>
                    <a:pt x="311" y="16"/>
                  </a:cubicBezTo>
                  <a:cubicBezTo>
                    <a:pt x="306" y="16"/>
                    <a:pt x="302" y="20"/>
                    <a:pt x="302" y="25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289" y="71"/>
                    <a:pt x="289" y="71"/>
                    <a:pt x="289" y="71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89" y="3"/>
                    <a:pt x="285" y="0"/>
                    <a:pt x="28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5" y="3"/>
                    <a:pt x="145" y="8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1"/>
                    <a:pt x="127" y="17"/>
                    <a:pt x="12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6" y="17"/>
                    <a:pt x="22" y="21"/>
                    <a:pt x="22" y="26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3" y="71"/>
                    <a:pt x="0" y="74"/>
                    <a:pt x="0" y="79"/>
                  </a:cubicBezTo>
                  <a:cubicBezTo>
                    <a:pt x="0" y="84"/>
                    <a:pt x="3" y="88"/>
                    <a:pt x="8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88"/>
                    <a:pt x="39" y="84"/>
                    <a:pt x="39" y="7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84"/>
                    <a:pt x="118" y="88"/>
                    <a:pt x="12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7" y="88"/>
                    <a:pt x="161" y="84"/>
                    <a:pt x="161" y="79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79"/>
                    <a:pt x="272" y="79"/>
                    <a:pt x="272" y="79"/>
                  </a:cubicBezTo>
                  <a:cubicBezTo>
                    <a:pt x="272" y="84"/>
                    <a:pt x="276" y="88"/>
                    <a:pt x="280" y="88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315" y="88"/>
                    <a:pt x="319" y="84"/>
                    <a:pt x="319" y="79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84"/>
                    <a:pt x="398" y="88"/>
                    <a:pt x="403" y="88"/>
                  </a:cubicBezTo>
                  <a:cubicBezTo>
                    <a:pt x="421" y="88"/>
                    <a:pt x="421" y="88"/>
                    <a:pt x="421" y="88"/>
                  </a:cubicBezTo>
                  <a:cubicBezTo>
                    <a:pt x="426" y="88"/>
                    <a:pt x="430" y="84"/>
                    <a:pt x="430" y="79"/>
                  </a:cubicBezTo>
                  <a:cubicBezTo>
                    <a:pt x="430" y="74"/>
                    <a:pt x="426" y="71"/>
                    <a:pt x="42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89595" tIns="44797" rIns="89595" bIns="4479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29" name="Rectangle 25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158759" y="3557422"/>
            <a:ext cx="860416" cy="13968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9" tIns="72009" rIns="72009" bIns="72009" rtlCol="0" anchor="ctr" anchorCtr="0">
            <a:noAutofit/>
          </a:bodyPr>
          <a:lstStyle>
            <a:defPPr>
              <a:defRPr lang="en-US"/>
            </a:defPPr>
            <a:lvl1pPr lvl="0" indent="0" defTabSz="457063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sz="1400" b="1">
                <a:solidFill>
                  <a:schemeClr val="bg1"/>
                </a:solidFill>
              </a:defRPr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Focus</a:t>
            </a:r>
          </a:p>
        </p:txBody>
      </p:sp>
      <p:sp>
        <p:nvSpPr>
          <p:cNvPr id="64" name="Rectangle 25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228487" y="3557422"/>
            <a:ext cx="1416005" cy="13968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4B13D-6726-4636-A45B-D56F6858A9A2}"/>
              </a:ext>
            </a:extLst>
          </p:cNvPr>
          <p:cNvSpPr txBox="1"/>
          <p:nvPr/>
        </p:nvSpPr>
        <p:spPr>
          <a:xfrm>
            <a:off x="4279263" y="3584673"/>
            <a:ext cx="1314457" cy="12187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What Sales Plays are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How to use Plays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Vertical-specific Sales Plays</a:t>
            </a:r>
          </a:p>
        </p:txBody>
      </p:sp>
      <p:sp>
        <p:nvSpPr>
          <p:cNvPr id="75" name="Rectangle 25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1121045" y="3557422"/>
            <a:ext cx="1416005" cy="13968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70182-248E-4976-80AC-869A398F2B27}"/>
              </a:ext>
            </a:extLst>
          </p:cNvPr>
          <p:cNvSpPr txBox="1"/>
          <p:nvPr/>
        </p:nvSpPr>
        <p:spPr>
          <a:xfrm>
            <a:off x="1171819" y="3584673"/>
            <a:ext cx="1314457" cy="11633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Understand breadth of change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Build organizational excitement</a:t>
            </a:r>
          </a:p>
        </p:txBody>
      </p:sp>
      <p:sp>
        <p:nvSpPr>
          <p:cNvPr id="46" name="Rectangle 25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2673007" y="3557422"/>
            <a:ext cx="1416005" cy="13968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3036A-30AD-4DA4-BBA0-DE1A7FE2020D}"/>
              </a:ext>
            </a:extLst>
          </p:cNvPr>
          <p:cNvSpPr txBox="1"/>
          <p:nvPr/>
        </p:nvSpPr>
        <p:spPr>
          <a:xfrm>
            <a:off x="2723782" y="3584673"/>
            <a:ext cx="1314457" cy="9787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Industry-focused modules on trends 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Required exam</a:t>
            </a:r>
          </a:p>
        </p:txBody>
      </p:sp>
      <p:sp>
        <p:nvSpPr>
          <p:cNvPr id="90" name="Rectangle 25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226208" y="3557422"/>
            <a:ext cx="1416005" cy="13968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9AD8C-BC1F-4107-86E1-CDACD8E600C1}"/>
              </a:ext>
            </a:extLst>
          </p:cNvPr>
          <p:cNvSpPr txBox="1"/>
          <p:nvPr/>
        </p:nvSpPr>
        <p:spPr>
          <a:xfrm>
            <a:off x="7276985" y="3584673"/>
            <a:ext cx="1314457" cy="7940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Practical hunting skills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Client engagement</a:t>
            </a:r>
          </a:p>
        </p:txBody>
      </p:sp>
      <p:sp>
        <p:nvSpPr>
          <p:cNvPr id="11" name="Rectangle 25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8729085" y="3557422"/>
            <a:ext cx="1416005" cy="13968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7391DF-626D-427F-AE6A-35B870908ECF}"/>
              </a:ext>
            </a:extLst>
          </p:cNvPr>
          <p:cNvSpPr txBox="1"/>
          <p:nvPr/>
        </p:nvSpPr>
        <p:spPr>
          <a:xfrm>
            <a:off x="8779864" y="3584673"/>
            <a:ext cx="1314457" cy="12187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Leveraging Sales Plays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How to sell outside IT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Case-based Role Plays</a:t>
            </a:r>
          </a:p>
        </p:txBody>
      </p:sp>
      <p:sp>
        <p:nvSpPr>
          <p:cNvPr id="9" name="Rectangle 25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5726009" y="3557422"/>
            <a:ext cx="1416005" cy="13968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1D6143-F3CC-4994-8A9B-1840909F8FA5}"/>
              </a:ext>
            </a:extLst>
          </p:cNvPr>
          <p:cNvSpPr txBox="1"/>
          <p:nvPr/>
        </p:nvSpPr>
        <p:spPr>
          <a:xfrm>
            <a:off x="5776786" y="3584673"/>
            <a:ext cx="1314457" cy="12741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Culture change required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Measuring success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Coaching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Faculty prep</a:t>
            </a:r>
          </a:p>
        </p:txBody>
      </p:sp>
      <p:sp>
        <p:nvSpPr>
          <p:cNvPr id="12" name="Rectangle 25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10234645" y="3557422"/>
            <a:ext cx="1416005" cy="13968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74643" tIns="74643" rIns="74643" bIns="74643" rtlCol="0" anchor="t" anchorCtr="0">
            <a:noAutofit/>
          </a:bodyPr>
          <a:lstStyle>
            <a:defPPr>
              <a:defRPr lang="en-US"/>
            </a:defPPr>
            <a:lvl1pPr lvl="0" indent="0" defTabSz="45706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</a:lvl1pPr>
            <a:lvl2pPr marL="0" lvl="1" indent="0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aseline="0">
                <a:solidFill>
                  <a:schemeClr val="tx2"/>
                </a:solidFill>
              </a:defRPr>
            </a:lvl2pPr>
            <a:lvl3pPr marL="228531" lvl="2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aseline="0">
                <a:solidFill>
                  <a:schemeClr val="tx2"/>
                </a:solidFill>
              </a:defRPr>
            </a:lvl3pPr>
            <a:lvl4pPr marL="457063" lvl="3" indent="-231705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4pPr>
            <a:lvl5pPr marL="685594" lvl="4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>
                <a:solidFill>
                  <a:schemeClr val="tx2"/>
                </a:solidFill>
              </a:defRPr>
            </a:lvl5pPr>
            <a:lvl6pPr marL="917300" lvl="5" indent="-228531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aseline="0">
                <a:solidFill>
                  <a:schemeClr val="tx2"/>
                </a:solidFill>
              </a:defRPr>
            </a:lvl6pPr>
            <a:lvl7pPr marL="1142657" lvl="6" indent="-225357" defTabSz="45706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>
                <a:solidFill>
                  <a:schemeClr val="tx2"/>
                </a:solidFill>
              </a:defRPr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fontAlgn="auto"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CB8452-13E6-4729-86EC-94571E4DE6BD}"/>
              </a:ext>
            </a:extLst>
          </p:cNvPr>
          <p:cNvSpPr txBox="1"/>
          <p:nvPr/>
        </p:nvSpPr>
        <p:spPr>
          <a:xfrm>
            <a:off x="10285419" y="3584673"/>
            <a:ext cx="1314457" cy="9787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Commercial activities tracked</a:t>
            </a:r>
          </a:p>
          <a:p>
            <a:pPr lvl="1">
              <a:spcBef>
                <a:spcPct val="30000"/>
              </a:spcBef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Certification awarded</a:t>
            </a: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E2D1766B-1D40-4817-ABD1-1866A74E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fr-BE" dirty="0"/>
              <a:t>O</a:t>
            </a:r>
            <a:r>
              <a:rPr lang="en-US" dirty="0"/>
              <a:t>verview of the 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934073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Kumar J\Desktop\Client impact story_Sample (1).pptx"/>
  <p:tag name="MTBTACCENT" val="Accent4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65U0bBRZ.WstQoOcJzt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FMrmoTN65jWxvuZG_v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319</Words>
  <Application>Microsoft Macintosh PowerPoint</Application>
  <PresentationFormat>Custom</PresentationFormat>
  <Paragraphs>88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4" baseType="lpstr"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PowerPoint Presentation</vt:lpstr>
      <vt:lpstr>Case example: Sales Capability Building as a Transformation Enabler</vt:lpstr>
      <vt:lpstr>Overview of the change program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2019-03-12T04:24:33Z</dcterms:modified>
  <cp:category/>
  <cp:contentStatus/>
  <dc:language/>
  <cp:version/>
</cp:coreProperties>
</file>