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667" r:id="rId2"/>
  </p:sldMasterIdLst>
  <p:notesMasterIdLst>
    <p:notesMasterId r:id="rId4"/>
  </p:notesMasterIdLst>
  <p:handoutMasterIdLst>
    <p:handoutMasterId r:id="rId5"/>
  </p:handoutMasterIdLst>
  <p:sldIdLst>
    <p:sldId id="354" r:id="rId3"/>
  </p:sldIdLst>
  <p:sldSz cx="11949113" cy="6721475"/>
  <p:notesSz cx="7099300" cy="1023461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9" autoAdjust="0"/>
    <p:restoredTop sz="96814" autoAdjust="0"/>
  </p:normalViewPr>
  <p:slideViewPr>
    <p:cSldViewPr snapToGrid="0" snapToObjects="1">
      <p:cViewPr varScale="1">
        <p:scale>
          <a:sx n="127" d="100"/>
          <a:sy n="127" d="100"/>
        </p:scale>
        <p:origin x="592" y="176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1530" y="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0719" y="549825"/>
            <a:ext cx="6647971" cy="37398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4896" y="5499465"/>
            <a:ext cx="6049780" cy="126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5558" y="9842082"/>
            <a:ext cx="563197" cy="19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98690" y="117994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5073A-4E93-4800-9B59-AEDC0EA99F8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638550" y="1239838"/>
            <a:ext cx="14574838" cy="8199437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22" y="348552"/>
            <a:ext cx="6508978" cy="2539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0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49204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 userDrawn="1"/>
        </p:nvSpPr>
        <p:spPr bwMode="white">
          <a:xfrm>
            <a:off x="2779713" y="-1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84542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364895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05868" y="6377191"/>
            <a:ext cx="3739768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3/23/2018 10:40 AM Central European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 userDrawn="1"/>
        </p:nvSpPr>
        <p:spPr bwMode="auto">
          <a:xfrm>
            <a:off x="3033376" y="187975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688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52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"/>
            <a:ext cx="11949113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 userDrawn="1"/>
        </p:nvSpPr>
        <p:spPr bwMode="white">
          <a:xfrm>
            <a:off x="2779713" y="3392"/>
            <a:ext cx="9169400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9050" y="36514"/>
            <a:ext cx="39371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05867" y="6254080"/>
            <a:ext cx="88255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05867" y="6377191"/>
            <a:ext cx="38432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3/23/2018 10:40 AM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05868" y="6500303"/>
            <a:ext cx="354689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3024489" y="1434420"/>
            <a:ext cx="8309252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489" y="3119079"/>
            <a:ext cx="8309252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489" y="3584143"/>
            <a:ext cx="830925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 userDrawn="1"/>
        </p:nvSpPr>
        <p:spPr bwMode="auto">
          <a:xfrm>
            <a:off x="3035808" y="192024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 userDrawn="1"/>
        </p:nvSpPr>
        <p:spPr bwMode="black">
          <a:xfrm>
            <a:off x="2781424" y="6254080"/>
            <a:ext cx="512051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105695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gray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9465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/>
          <p:cNvSpPr txBox="1">
            <a:spLocks/>
          </p:cNvSpPr>
          <p:nvPr userDrawn="1"/>
        </p:nvSpPr>
        <p:spPr bwMode="black">
          <a:xfrm>
            <a:off x="1141992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0272622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29677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tags" Target="../tags/tag42.xml"/><Relationship Id="rId39" Type="http://schemas.openxmlformats.org/officeDocument/2006/relationships/image" Target="../media/image1.emf"/><Relationship Id="rId21" Type="http://schemas.openxmlformats.org/officeDocument/2006/relationships/tags" Target="../tags/tag37.xml"/><Relationship Id="rId34" Type="http://schemas.openxmlformats.org/officeDocument/2006/relationships/tags" Target="../tags/tag50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tags" Target="../tags/tag41.xml"/><Relationship Id="rId33" Type="http://schemas.openxmlformats.org/officeDocument/2006/relationships/tags" Target="../tags/tag49.xml"/><Relationship Id="rId38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tags" Target="../tags/tag4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tags" Target="../tags/tag40.xml"/><Relationship Id="rId32" Type="http://schemas.openxmlformats.org/officeDocument/2006/relationships/tags" Target="../tags/tag48.xml"/><Relationship Id="rId37" Type="http://schemas.openxmlformats.org/officeDocument/2006/relationships/tags" Target="../tags/tag53.xml"/><Relationship Id="rId5" Type="http://schemas.openxmlformats.org/officeDocument/2006/relationships/vmlDrawing" Target="../drawings/vmlDrawing3.vml"/><Relationship Id="rId15" Type="http://schemas.openxmlformats.org/officeDocument/2006/relationships/tags" Target="../tags/tag31.xml"/><Relationship Id="rId23" Type="http://schemas.openxmlformats.org/officeDocument/2006/relationships/tags" Target="../tags/tag39.xml"/><Relationship Id="rId28" Type="http://schemas.openxmlformats.org/officeDocument/2006/relationships/tags" Target="../tags/tag44.xml"/><Relationship Id="rId36" Type="http://schemas.openxmlformats.org/officeDocument/2006/relationships/tags" Target="../tags/tag52.xml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tags" Target="../tags/tag47.xml"/><Relationship Id="rId4" Type="http://schemas.openxmlformats.org/officeDocument/2006/relationships/theme" Target="../theme/theme2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tags" Target="../tags/tag43.xml"/><Relationship Id="rId30" Type="http://schemas.openxmlformats.org/officeDocument/2006/relationships/tags" Target="../tags/tag46.xml"/><Relationship Id="rId35" Type="http://schemas.openxmlformats.org/officeDocument/2006/relationships/tags" Target="../tags/tag51.xml"/><Relationship Id="rId8" Type="http://schemas.openxmlformats.org/officeDocument/2006/relationships/tags" Target="../tags/tag24.xml"/><Relationship Id="rId3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71594666"/>
              </p:ext>
            </p:extLst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5675" y="50802"/>
            <a:ext cx="120702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89790" y="1940592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3/23/2018 10:40 AM Central European Standard Time</a:t>
            </a:r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gray">
          <a:xfrm>
            <a:off x="158758" y="6305945"/>
            <a:ext cx="11398754" cy="325438"/>
            <a:chOff x="75" y="3936"/>
            <a:chExt cx="5385" cy="20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63"/>
              <a:ext cx="470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93713" indent="-493713" defTabSz="1193860">
                <a:tabLst/>
              </a:pPr>
              <a:r>
                <a:rPr lang="en-US" sz="8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676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4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76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676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689790" y="1940592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3/23/2018 10:40 AM Central European Standard Time</a:t>
            </a:r>
            <a:endParaRPr lang="en-US" sz="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3346" y="4114418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59" y="230189"/>
            <a:ext cx="11491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58758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58759" y="554865"/>
            <a:ext cx="114918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12" name="Slide Elements" hidden="1"/>
          <p:cNvGrpSpPr>
            <a:grpSpLocks/>
          </p:cNvGrpSpPr>
          <p:nvPr userDrawn="1"/>
        </p:nvGrpSpPr>
        <p:grpSpPr bwMode="gray">
          <a:xfrm>
            <a:off x="158758" y="6305945"/>
            <a:ext cx="11398754" cy="325438"/>
            <a:chOff x="75" y="3936"/>
            <a:chExt cx="5385" cy="205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75" y="4063"/>
              <a:ext cx="4702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493713" indent="-493713" defTabSz="1193860"/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6839" y="1951380"/>
            <a:ext cx="3602114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446400" lvl="2" indent="-248400"/>
            <a:r>
              <a:rPr lang="en-US" dirty="0"/>
              <a:t>Third level</a:t>
            </a:r>
          </a:p>
          <a:p>
            <a:pPr marL="615600" lvl="3" indent="-154800"/>
            <a:r>
              <a:rPr lang="en-US" dirty="0"/>
              <a:t>Fourth level</a:t>
            </a:r>
          </a:p>
          <a:p>
            <a:pPr marL="748800" lvl="4" indent="-12960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936837" y="1254579"/>
            <a:ext cx="5685618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11177300" y="285750"/>
            <a:ext cx="473335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 userDrawn="1"/>
        </p:nvGrpSpPr>
        <p:grpSpPr bwMode="gray">
          <a:xfrm>
            <a:off x="10886895" y="279400"/>
            <a:ext cx="763755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 userDrawn="1"/>
        </p:nvGrpSpPr>
        <p:grpSpPr bwMode="gray">
          <a:xfrm>
            <a:off x="10579087" y="279400"/>
            <a:ext cx="1071563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 userDrawn="1"/>
        </p:nvGrpSpPr>
        <p:grpSpPr bwMode="gray">
          <a:xfrm>
            <a:off x="10820220" y="250825"/>
            <a:ext cx="83043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 userDrawn="1"/>
        </p:nvSpPr>
        <p:spPr>
          <a:xfrm>
            <a:off x="11764091" y="6507558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 userDrawn="1"/>
        </p:nvSpPr>
        <p:spPr bwMode="auto">
          <a:xfrm>
            <a:off x="10238704" y="50801"/>
            <a:ext cx="141111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 userDrawn="1"/>
        </p:nvGrpSpPr>
        <p:grpSpPr bwMode="gray">
          <a:xfrm>
            <a:off x="10838127" y="431800"/>
            <a:ext cx="763755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 userDrawn="1"/>
        </p:nvGrpSpPr>
        <p:grpSpPr bwMode="gray">
          <a:xfrm>
            <a:off x="10530319" y="431800"/>
            <a:ext cx="1071563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gray">
          <a:xfrm>
            <a:off x="10771452" y="403225"/>
            <a:ext cx="83043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7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1193860" rtl="0" eaLnBrk="0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0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0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0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493837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0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859138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93837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3DC3EF34-A489-4699-89A5-245687B79AEB}"/>
              </a:ext>
            </a:extLst>
          </p:cNvPr>
          <p:cNvSpPr/>
          <p:nvPr/>
        </p:nvSpPr>
        <p:spPr>
          <a:xfrm>
            <a:off x="276225" y="942974"/>
            <a:ext cx="11249026" cy="386439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9140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45313" y="236541"/>
            <a:ext cx="10486782" cy="3077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pl-PL" dirty="0"/>
              <a:t>Case </a:t>
            </a:r>
            <a:r>
              <a:rPr lang="pl-PL" dirty="0" err="1"/>
              <a:t>study</a:t>
            </a:r>
            <a:r>
              <a:rPr lang="en-US" dirty="0"/>
              <a:t>: Moving to agile at scale across International Marketing</a:t>
            </a:r>
          </a:p>
        </p:txBody>
      </p:sp>
      <p:sp>
        <p:nvSpPr>
          <p:cNvPr id="49" name="AutoShape 250"/>
          <p:cNvSpPr>
            <a:spLocks noChangeArrowheads="1"/>
          </p:cNvSpPr>
          <p:nvPr/>
        </p:nvSpPr>
        <p:spPr bwMode="auto">
          <a:xfrm>
            <a:off x="8565264" y="1026933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AutoShape 250"/>
          <p:cNvSpPr>
            <a:spLocks noChangeArrowheads="1"/>
          </p:cNvSpPr>
          <p:nvPr/>
        </p:nvSpPr>
        <p:spPr bwMode="auto">
          <a:xfrm>
            <a:off x="360049" y="1026933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Situation</a:t>
            </a:r>
          </a:p>
        </p:txBody>
      </p:sp>
      <p:sp>
        <p:nvSpPr>
          <p:cNvPr id="61" name="Rectangle 2"/>
          <p:cNvSpPr txBox="1">
            <a:spLocks/>
          </p:cNvSpPr>
          <p:nvPr/>
        </p:nvSpPr>
        <p:spPr>
          <a:xfrm>
            <a:off x="360049" y="1379860"/>
            <a:ext cx="2662576" cy="304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spcBef>
                <a:spcPct val="20000"/>
              </a:spcBef>
              <a:buClr>
                <a:schemeClr val="tx2"/>
              </a:buClr>
              <a:buSzPct val="125000"/>
              <a:buFont typeface="Arial" charset="0"/>
              <a:buChar char="▪"/>
              <a:defRPr sz="1200" baseline="0">
                <a:latin typeface="Georgia" panose="02040502050405020303" pitchFamily="18" charset="0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GB" sz="1300" dirty="0">
                <a:latin typeface="+mj-lt"/>
              </a:rPr>
              <a:t>A global parcel logistics leader was </a:t>
            </a:r>
            <a:r>
              <a:rPr lang="en-GB" sz="1300" b="1" dirty="0">
                <a:solidFill>
                  <a:schemeClr val="accent3"/>
                </a:solidFill>
                <a:latin typeface="+mj-lt"/>
              </a:rPr>
              <a:t>losing share in its core International markets </a:t>
            </a:r>
            <a:r>
              <a:rPr lang="en-GB" sz="1300" dirty="0">
                <a:latin typeface="+mj-lt"/>
              </a:rPr>
              <a:t>because it was </a:t>
            </a:r>
            <a:r>
              <a:rPr lang="en-GB" sz="1300" b="1" dirty="0">
                <a:solidFill>
                  <a:schemeClr val="accent3"/>
                </a:solidFill>
                <a:latin typeface="+mj-lt"/>
              </a:rPr>
              <a:t>not able to quickly develop new products and invest </a:t>
            </a:r>
            <a:r>
              <a:rPr lang="en-GB" sz="1300" dirty="0">
                <a:latin typeface="+mj-lt"/>
              </a:rPr>
              <a:t>to keep up with demand in ecommerce and other new industries (e.g., ecommerce a core priority for 5+ years but very limited progress)</a:t>
            </a:r>
          </a:p>
          <a:p>
            <a:pPr lvl="1"/>
            <a:r>
              <a:rPr lang="en-GB" sz="1300" dirty="0">
                <a:latin typeface="+mj-lt"/>
              </a:rPr>
              <a:t>The </a:t>
            </a:r>
            <a:r>
              <a:rPr lang="en-GB" sz="1300" b="1" dirty="0">
                <a:solidFill>
                  <a:schemeClr val="accent3"/>
                </a:solidFill>
                <a:latin typeface="+mj-lt"/>
              </a:rPr>
              <a:t>innovation and product development processes </a:t>
            </a:r>
            <a:r>
              <a:rPr lang="en-GB" sz="1300" dirty="0">
                <a:latin typeface="+mj-lt"/>
              </a:rPr>
              <a:t>were slow and the organizational structure reduced the flexibility to invest in the major priorities</a:t>
            </a:r>
          </a:p>
        </p:txBody>
      </p:sp>
      <p:sp>
        <p:nvSpPr>
          <p:cNvPr id="63" name="Rectangle 11"/>
          <p:cNvSpPr txBox="1">
            <a:spLocks/>
          </p:cNvSpPr>
          <p:nvPr/>
        </p:nvSpPr>
        <p:spPr>
          <a:xfrm>
            <a:off x="8565264" y="1379860"/>
            <a:ext cx="2902837" cy="352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Significant new investments in cross-cutting priority areas </a:t>
            </a:r>
            <a:r>
              <a:rPr lang="en-GB" sz="1300" dirty="0">
                <a:latin typeface="+mj-lt"/>
              </a:rPr>
              <a:t>– real resources behind priority areas with dedicated VP</a:t>
            </a:r>
          </a:p>
          <a:p>
            <a:pPr lvl="1">
              <a:spcBef>
                <a:spcPct val="200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New-world capability pilots </a:t>
            </a:r>
            <a:r>
              <a:rPr lang="en-GB" sz="1300" dirty="0">
                <a:latin typeface="+mj-lt"/>
              </a:rPr>
              <a:t>– machine learning approach to targeting customers for cross-sell, and digital journey design</a:t>
            </a:r>
          </a:p>
          <a:p>
            <a:pPr lvl="1">
              <a:spcBef>
                <a:spcPct val="200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Faster and more local product development </a:t>
            </a:r>
            <a:r>
              <a:rPr lang="en-GB" sz="1300" dirty="0">
                <a:latin typeface="+mj-lt"/>
              </a:rPr>
              <a:t>– significantly increased capacity for on-demand always-on content marketing for social and digital marketing</a:t>
            </a:r>
          </a:p>
          <a:p>
            <a:pPr lvl="1">
              <a:spcBef>
                <a:spcPct val="200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More empowered local marketers </a:t>
            </a:r>
            <a:r>
              <a:rPr lang="en-GB" sz="1300" dirty="0">
                <a:latin typeface="+mj-lt"/>
              </a:rPr>
              <a:t>– faster decision making, closer to customers (while maintaining brand standards)</a:t>
            </a:r>
          </a:p>
        </p:txBody>
      </p:sp>
      <p:sp>
        <p:nvSpPr>
          <p:cNvPr id="48" name="AutoShape 250"/>
          <p:cNvSpPr>
            <a:spLocks noChangeArrowheads="1"/>
          </p:cNvSpPr>
          <p:nvPr/>
        </p:nvSpPr>
        <p:spPr bwMode="auto">
          <a:xfrm>
            <a:off x="3379258" y="1026933"/>
            <a:ext cx="4857948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64" name="Rectangle 7"/>
          <p:cNvSpPr txBox="1">
            <a:spLocks/>
          </p:cNvSpPr>
          <p:nvPr/>
        </p:nvSpPr>
        <p:spPr>
          <a:xfrm>
            <a:off x="3379258" y="1387448"/>
            <a:ext cx="4857948" cy="457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spcBef>
                <a:spcPts val="12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Enacted the largest change to marketing in 40 years:</a:t>
            </a:r>
          </a:p>
          <a:p>
            <a:pPr lvl="1">
              <a:spcBef>
                <a:spcPts val="12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Created dedicated marketing areas around core International priorities: </a:t>
            </a:r>
            <a:r>
              <a:rPr lang="en-GB" sz="1300" dirty="0">
                <a:latin typeface="+mj-lt"/>
              </a:rPr>
              <a:t>New Themes with dedicated VP and resourcing to cut across traditional regions and functions to develop and launch breakthrough products</a:t>
            </a:r>
          </a:p>
          <a:p>
            <a:pPr lvl="1">
              <a:spcBef>
                <a:spcPts val="12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Moved to agile way of working across all International marketers: </a:t>
            </a:r>
            <a:r>
              <a:rPr lang="en-GB" sz="1300" dirty="0">
                <a:latin typeface="+mj-lt"/>
              </a:rPr>
              <a:t>Squads and chapters in International and around the world for product development, campaigning and pricing</a:t>
            </a:r>
          </a:p>
          <a:p>
            <a:pPr lvl="1">
              <a:spcBef>
                <a:spcPts val="12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Built capability centres in new areas, accessible throughout the world: </a:t>
            </a:r>
            <a:r>
              <a:rPr lang="en-GB" sz="1300" dirty="0">
                <a:latin typeface="+mj-lt"/>
              </a:rPr>
              <a:t>Digital, data/analytics and innovation hubs with world-class talent staffed to all regions</a:t>
            </a:r>
          </a:p>
          <a:p>
            <a:pPr lvl="1">
              <a:spcBef>
                <a:spcPts val="12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Implemented new commercial strategy process to invest behind priorities: </a:t>
            </a:r>
            <a:r>
              <a:rPr lang="en-GB" sz="1300" dirty="0">
                <a:latin typeface="+mj-lt"/>
              </a:rPr>
              <a:t>Rigorous commercial strategy process to identify and invest behind major commercial priorities across International</a:t>
            </a:r>
          </a:p>
          <a:p>
            <a:pPr lvl="1">
              <a:spcBef>
                <a:spcPts val="1200"/>
              </a:spcBef>
            </a:pPr>
            <a:r>
              <a:rPr lang="en-GB" sz="1300" b="1" dirty="0">
                <a:solidFill>
                  <a:schemeClr val="accent3"/>
                </a:solidFill>
                <a:latin typeface="+mj-lt"/>
              </a:rPr>
              <a:t>Created new innovation and product development lanes to speed up local and regional innovation: </a:t>
            </a:r>
            <a:r>
              <a:rPr lang="en-GB" sz="1300" dirty="0">
                <a:latin typeface="+mj-lt"/>
              </a:rPr>
              <a:t>Clear lanes for local and regional innovations to speed up launch, reduce over-governance and enable better partnerships with third parties</a:t>
            </a:r>
          </a:p>
        </p:txBody>
      </p:sp>
      <p:sp>
        <p:nvSpPr>
          <p:cNvPr id="30" name="Chevron 29"/>
          <p:cNvSpPr/>
          <p:nvPr/>
        </p:nvSpPr>
        <p:spPr>
          <a:xfrm>
            <a:off x="3125912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8311918" y="999111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39311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92463" y="1352550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EBFA96F9-0FA6-4A43-B5AA-99BAB32DE8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Travel, Transport, &amp; Logistics (TTL)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Western Europe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5FD3639-A486-5742-8537-49DD029CDF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1601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TTL007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3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14"/>
  <p:tag name="ISNEWSLIDENUMBER" val="True"/>
  <p:tag name="NEWNAMES" val="True"/>
  <p:tag name="PREVIOUSNAME" val="Presentation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34CEA61B-C070-419B-8F16-8199C90D1840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Wide</Template>
  <TotalTime>0</TotalTime>
  <Words>327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Firm Format - template_Blue</vt:lpstr>
      <vt:lpstr>Firm Format - template_Grey</vt:lpstr>
      <vt:lpstr>think-cell Slide</vt:lpstr>
      <vt:lpstr>Case study: Moving to agile at scale across International Marketing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2015-09-09T11:04:28Z</cp:lastPrinted>
  <dcterms:created xsi:type="dcterms:W3CDTF">2018-03-23T09:39:40Z</dcterms:created>
  <dcterms:modified xsi:type="dcterms:W3CDTF">2019-03-12T04:44:08Z</dcterms:modified>
  <cp:category/>
  <cp:contentStatus/>
  <dc:language/>
  <cp:version/>
</cp:coreProperties>
</file>