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11:42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11:42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11:42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11:42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jpe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ea typeface="MS PGothic" pitchFamily="34" charset="-128"/>
              </a:rPr>
              <a:t>Fortune 200 Asia-Pacific Conglomerate – we developed a multi-level branding structure methodology to help the client manage branding for its business groups and subsidiaries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65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Asia-Pacific conglomerate with ~50bn USD in revenue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, business spanning airline, tourism, logistics, IT, real estate, financial services and media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Has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acquired many subsidiaries and brands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over the past years due to aggressive M&amp;A strategy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PR issue at group level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has imposed risks and affected certain subsidiaries </a:t>
            </a: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Developed a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multi-level branding structure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methodology to support the multi-layer conglomerate (Group-Business Group-Sub Business Group-Subsidiaries)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Conducted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B2B/B2C/Internal survey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to determine brand awareness/association/perception for group level and business group level to determine proper branding structure 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27" name="Rectangle 100"/>
          <p:cNvSpPr>
            <a:spLocks noChangeArrowheads="1"/>
          </p:cNvSpPr>
          <p:nvPr/>
        </p:nvSpPr>
        <p:spPr bwMode="gray">
          <a:xfrm>
            <a:off x="2251075" y="42894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28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103"/>
          <p:cNvSpPr>
            <a:spLocks noChangeArrowheads="1"/>
          </p:cNvSpPr>
          <p:nvPr/>
        </p:nvSpPr>
        <p:spPr bwMode="gray">
          <a:xfrm>
            <a:off x="2909888" y="4665891"/>
            <a:ext cx="6064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Ye Hai</a:t>
            </a:r>
          </a:p>
        </p:txBody>
      </p:sp>
      <p:sp>
        <p:nvSpPr>
          <p:cNvPr id="31" name="Rectangle 106"/>
          <p:cNvSpPr>
            <a:spLocks noChangeArrowheads="1"/>
          </p:cNvSpPr>
          <p:nvPr/>
        </p:nvSpPr>
        <p:spPr bwMode="gray">
          <a:xfrm>
            <a:off x="4595813" y="4558170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Cherie Zhang</a:t>
            </a:r>
          </a:p>
        </p:txBody>
      </p:sp>
      <p:sp>
        <p:nvSpPr>
          <p:cNvPr id="33" name="Rectangle 111"/>
          <p:cNvSpPr>
            <a:spLocks noChangeArrowheads="1"/>
          </p:cNvSpPr>
          <p:nvPr/>
        </p:nvSpPr>
        <p:spPr bwMode="gray">
          <a:xfrm>
            <a:off x="2909887" y="5502503"/>
            <a:ext cx="9794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Elsie Chen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gray">
          <a:xfrm>
            <a:off x="5830887" y="1482813"/>
            <a:ext cx="2674938" cy="13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On-going study and PR with board members next month…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Expected to roll out the new branding structure end of year with new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VIs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and branding message to public…</a:t>
            </a:r>
          </a:p>
        </p:txBody>
      </p:sp>
      <p:pic>
        <p:nvPicPr>
          <p:cNvPr id="118799" name="Picture 15" descr="http://webassets.intranet.mckinsey.com/person/10005637896/images/medium.jpg?150941862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4565650"/>
            <a:ext cx="569913" cy="7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 descr="http://webassets.intranet.mckinsey.com/person/10046245893/images/medium.jpg?1509418674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5364163"/>
            <a:ext cx="569913" cy="7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8" name="Picture 24" descr="http://webassets.intranet.mckinsey.com/person/10007780972/images/medium.jpg?1509418703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4565650"/>
            <a:ext cx="569913" cy="7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13">
            <a:extLst>
              <a:ext uri="{FF2B5EF4-FFF2-40B4-BE49-F238E27FC236}">
                <a16:creationId xmlns:a16="http://schemas.microsoft.com/office/drawing/2014/main" id="{EB7D1B6A-1C58-DE4D-BBBF-156581D087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TTL009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435A374F-BBAD-6E4A-B9E4-68B3B726F7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Travel, Transport, &amp; Logistics (TTL)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Michelle Chua\Documents\01 MICHELLE CHUA\EVENTS - PAST\EVENTS 2017\00_M&amp;S ITP\06_MCK GOT KNOWLEDGE\2017 McK Got Knowledge_JohnnyHo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181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Fortune 200 Asia-Pacific Conglomerate – we developed a multi-level branding structure methodology to help the client manage branding for its business groups and subsidiaries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2019-03-12T04:44:57Z</dcterms:modified>
  <cp:category/>
  <cp:contentStatus/>
  <dc:language/>
  <cp:version/>
</cp:coreProperties>
</file>