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6" r:id="rId2"/>
    <p:sldMasterId id="2147483670" r:id="rId3"/>
  </p:sldMasterIdLst>
  <p:notesMasterIdLst>
    <p:notesMasterId r:id="rId5"/>
  </p:notesMasterIdLst>
  <p:handoutMasterIdLst>
    <p:handoutMasterId r:id="rId6"/>
  </p:handoutMasterIdLst>
  <p:sldIdLst>
    <p:sldId id="297" r:id="rId4"/>
  </p:sldIdLst>
  <p:sldSz cx="11950700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808080"/>
    <a:srgbClr val="0065CC"/>
    <a:srgbClr val="91AFFF"/>
    <a:srgbClr val="00296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1" autoAdjust="0"/>
    <p:restoredTop sz="94684" autoAdjust="0"/>
  </p:normalViewPr>
  <p:slideViewPr>
    <p:cSldViewPr snapToGrid="0" snapToObjects="1">
      <p:cViewPr>
        <p:scale>
          <a:sx n="160" d="100"/>
          <a:sy n="160" d="100"/>
        </p:scale>
        <p:origin x="1080" y="848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00063" y="620713"/>
            <a:ext cx="7750176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21D1E-7EC6-436E-9388-8E8C2FBF90F3}" type="slidenum">
              <a:rPr lang="en-US"/>
              <a:pPr/>
              <a:t>1</a:t>
            </a:fld>
            <a:endParaRPr lang="en-US"/>
          </a:p>
        </p:txBody>
      </p:sp>
      <p:sp>
        <p:nvSpPr>
          <p:cNvPr id="257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17975" y="1271588"/>
            <a:ext cx="14995525" cy="8434387"/>
          </a:xfrm>
          <a:ln/>
        </p:spPr>
      </p:sp>
      <p:sp>
        <p:nvSpPr>
          <p:cNvPr id="257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09" y="364464"/>
            <a:ext cx="5794440" cy="2444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7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slideMaster" Target="../slideMasters/slideMaster2.xml"/><Relationship Id="rId6" Type="http://schemas.openxmlformats.org/officeDocument/2006/relationships/image" Target="../media/image5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3.emf"/><Relationship Id="rId11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6.vml"/><Relationship Id="rId2" Type="http://schemas.openxmlformats.org/officeDocument/2006/relationships/tags" Target="../tags/tag6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9702725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35206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206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3/19/2019 5:05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20641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2" y="3867150"/>
            <a:ext cx="6581881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450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5787143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99702725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20" Type="http://schemas.openxmlformats.org/officeDocument/2006/relationships/tags" Target="../tags/tag21.xml"/><Relationship Id="rId21" Type="http://schemas.openxmlformats.org/officeDocument/2006/relationships/tags" Target="../tags/tag22.xml"/><Relationship Id="rId22" Type="http://schemas.openxmlformats.org/officeDocument/2006/relationships/tags" Target="../tags/tag23.xml"/><Relationship Id="rId23" Type="http://schemas.openxmlformats.org/officeDocument/2006/relationships/tags" Target="../tags/tag24.xml"/><Relationship Id="rId24" Type="http://schemas.openxmlformats.org/officeDocument/2006/relationships/oleObject" Target="../embeddings/oleObject3.bin"/><Relationship Id="rId25" Type="http://schemas.openxmlformats.org/officeDocument/2006/relationships/image" Target="../media/image1.emf"/><Relationship Id="rId26" Type="http://schemas.openxmlformats.org/officeDocument/2006/relationships/oleObject" Target="../embeddings/oleObject4.bin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tags" Target="../tags/tag18.xml"/><Relationship Id="rId18" Type="http://schemas.openxmlformats.org/officeDocument/2006/relationships/tags" Target="../tags/tag19.xml"/><Relationship Id="rId19" Type="http://schemas.openxmlformats.org/officeDocument/2006/relationships/tags" Target="../tags/tag20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44.xml"/><Relationship Id="rId21" Type="http://schemas.openxmlformats.org/officeDocument/2006/relationships/tags" Target="../tags/tag45.xml"/><Relationship Id="rId22" Type="http://schemas.openxmlformats.org/officeDocument/2006/relationships/tags" Target="../tags/tag46.xml"/><Relationship Id="rId23" Type="http://schemas.openxmlformats.org/officeDocument/2006/relationships/tags" Target="../tags/tag47.xml"/><Relationship Id="rId24" Type="http://schemas.openxmlformats.org/officeDocument/2006/relationships/tags" Target="../tags/tag48.xml"/><Relationship Id="rId25" Type="http://schemas.openxmlformats.org/officeDocument/2006/relationships/tags" Target="../tags/tag49.xml"/><Relationship Id="rId26" Type="http://schemas.openxmlformats.org/officeDocument/2006/relationships/tags" Target="../tags/tag50.xml"/><Relationship Id="rId27" Type="http://schemas.openxmlformats.org/officeDocument/2006/relationships/tags" Target="../tags/tag51.xml"/><Relationship Id="rId28" Type="http://schemas.openxmlformats.org/officeDocument/2006/relationships/tags" Target="../tags/tag52.xml"/><Relationship Id="rId29" Type="http://schemas.openxmlformats.org/officeDocument/2006/relationships/tags" Target="../tags/tag5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54.xml"/><Relationship Id="rId31" Type="http://schemas.openxmlformats.org/officeDocument/2006/relationships/tags" Target="../tags/tag55.xml"/><Relationship Id="rId32" Type="http://schemas.openxmlformats.org/officeDocument/2006/relationships/tags" Target="../tags/tag56.xml"/><Relationship Id="rId9" Type="http://schemas.openxmlformats.org/officeDocument/2006/relationships/tags" Target="../tags/tag33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Relationship Id="rId33" Type="http://schemas.openxmlformats.org/officeDocument/2006/relationships/tags" Target="../tags/tag57.xml"/><Relationship Id="rId34" Type="http://schemas.openxmlformats.org/officeDocument/2006/relationships/tags" Target="../tags/tag58.xml"/><Relationship Id="rId35" Type="http://schemas.openxmlformats.org/officeDocument/2006/relationships/tags" Target="../tags/tag59.xml"/><Relationship Id="rId36" Type="http://schemas.openxmlformats.org/officeDocument/2006/relationships/tags" Target="../tags/tag60.xml"/><Relationship Id="rId10" Type="http://schemas.openxmlformats.org/officeDocument/2006/relationships/tags" Target="../tags/tag34.xml"/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tags" Target="../tags/tag37.xml"/><Relationship Id="rId14" Type="http://schemas.openxmlformats.org/officeDocument/2006/relationships/tags" Target="../tags/tag38.xml"/><Relationship Id="rId15" Type="http://schemas.openxmlformats.org/officeDocument/2006/relationships/tags" Target="../tags/tag39.xml"/><Relationship Id="rId16" Type="http://schemas.openxmlformats.org/officeDocument/2006/relationships/tags" Target="../tags/tag40.xml"/><Relationship Id="rId17" Type="http://schemas.openxmlformats.org/officeDocument/2006/relationships/tags" Target="../tags/tag41.xml"/><Relationship Id="rId18" Type="http://schemas.openxmlformats.org/officeDocument/2006/relationships/tags" Target="../tags/tag42.xml"/><Relationship Id="rId19" Type="http://schemas.openxmlformats.org/officeDocument/2006/relationships/tags" Target="../tags/tag43.xml"/><Relationship Id="rId37" Type="http://schemas.openxmlformats.org/officeDocument/2006/relationships/tags" Target="../tags/tag61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37596271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71300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3/19/2019 5:05 PM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2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34873801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37596271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4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grpSp>
        <p:nvGrpSpPr>
          <p:cNvPr id="65" name="ACET" hidden="1"/>
          <p:cNvGrpSpPr>
            <a:grpSpLocks/>
          </p:cNvGrpSpPr>
          <p:nvPr userDrawn="1"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6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69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468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7410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4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742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Asia-Pacific Airline: Pricing Innovation</a:t>
            </a:r>
          </a:p>
        </p:txBody>
      </p:sp>
      <p:sp>
        <p:nvSpPr>
          <p:cNvPr id="3" name="Rectangle 3"/>
          <p:cNvSpPr txBox="1"/>
          <p:nvPr/>
        </p:nvSpPr>
        <p:spPr>
          <a:xfrm>
            <a:off x="4505821" y="1413372"/>
            <a:ext cx="394059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Collect case examples and trends from across airlines and outside airlines</a:t>
            </a:r>
          </a:p>
          <a:p>
            <a:pPr lvl="2">
              <a:spcBef>
                <a:spcPct val="25000"/>
              </a:spcBef>
            </a:pPr>
            <a:r>
              <a:rPr lang="en-US" sz="1200" dirty="0">
                <a:solidFill>
                  <a:srgbClr val="000000"/>
                </a:solidFill>
              </a:rPr>
              <a:t>Developed a pre-read pack of innovative pricing options, e.g. Uber, Delta, Amazon, AT&amp;T  Disneyland, Best Buy, Starbucks and </a:t>
            </a:r>
            <a:r>
              <a:rPr lang="en-US" sz="1200" dirty="0" err="1">
                <a:solidFill>
                  <a:srgbClr val="000000"/>
                </a:solidFill>
              </a:rPr>
              <a:t>SPG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ct val="25000"/>
              </a:spcBef>
            </a:pPr>
            <a:r>
              <a:rPr lang="en-US" sz="1200" dirty="0">
                <a:solidFill>
                  <a:srgbClr val="000000"/>
                </a:solidFill>
              </a:rPr>
              <a:t>Provided more than 30 use cases as thought-generators and to facilitate a workshop with key stakeholders to decide on a short-list for further investigation</a:t>
            </a:r>
          </a:p>
          <a:p>
            <a:pPr lvl="1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Setup a collision workshop</a:t>
            </a:r>
          </a:p>
          <a:p>
            <a:pPr lvl="2">
              <a:spcBef>
                <a:spcPct val="25000"/>
              </a:spcBef>
            </a:pPr>
            <a:r>
              <a:rPr lang="en-US" sz="1200" dirty="0">
                <a:solidFill>
                  <a:srgbClr val="000000"/>
                </a:solidFill>
              </a:rPr>
              <a:t>Explored and evaluated trends across industries</a:t>
            </a:r>
          </a:p>
          <a:p>
            <a:pPr lvl="2">
              <a:spcBef>
                <a:spcPct val="25000"/>
              </a:spcBef>
            </a:pPr>
            <a:r>
              <a:rPr lang="en-US" sz="1200" dirty="0">
                <a:solidFill>
                  <a:srgbClr val="000000"/>
                </a:solidFill>
              </a:rPr>
              <a:t>More than 200 ideas were generated over 16 themes</a:t>
            </a:r>
          </a:p>
          <a:p>
            <a:pPr lvl="2">
              <a:spcBef>
                <a:spcPct val="25000"/>
              </a:spcBef>
            </a:pPr>
            <a:r>
              <a:rPr lang="en-US" sz="1200" dirty="0">
                <a:solidFill>
                  <a:srgbClr val="000000"/>
                </a:solidFill>
              </a:rPr>
              <a:t>17 ideas were built out to advanced state of details</a:t>
            </a:r>
          </a:p>
          <a:p>
            <a:pPr lvl="2">
              <a:spcBef>
                <a:spcPct val="25000"/>
              </a:spcBef>
            </a:pPr>
            <a:r>
              <a:rPr lang="en-US" sz="1200" dirty="0">
                <a:solidFill>
                  <a:srgbClr val="000000"/>
                </a:solidFill>
              </a:rPr>
              <a:t>8 detailed concepts were conceived with leaders identified and tangible follow-up actions mapped out</a:t>
            </a:r>
          </a:p>
          <a:p>
            <a:pPr lvl="1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Synthesized findings, including development of team for rapid prototyping of a specific solution</a:t>
            </a:r>
          </a:p>
        </p:txBody>
      </p:sp>
      <p:sp>
        <p:nvSpPr>
          <p:cNvPr id="7" name="Rectangle 7"/>
          <p:cNvSpPr txBox="1"/>
          <p:nvPr/>
        </p:nvSpPr>
        <p:spPr>
          <a:xfrm>
            <a:off x="312666" y="1391765"/>
            <a:ext cx="3702226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6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Client description</a:t>
            </a:r>
          </a:p>
          <a:p>
            <a:pPr lvl="1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Leading, innovative Asia-Pacific airline </a:t>
            </a:r>
          </a:p>
          <a:p>
            <a:pPr lvl="1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Leading airline in domestic market, with significant presence in regional and long-haul routes</a:t>
            </a:r>
          </a:p>
          <a:p>
            <a:pPr lvl="1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Leading airline from commercial expertise perspective, across </a:t>
            </a:r>
            <a:r>
              <a:rPr lang="en-US" sz="1200" dirty="0" err="1">
                <a:solidFill>
                  <a:srgbClr val="000000"/>
                </a:solidFill>
              </a:rPr>
              <a:t>P&amp;RM</a:t>
            </a:r>
            <a:r>
              <a:rPr lang="en-US" sz="1200" dirty="0">
                <a:solidFill>
                  <a:srgbClr val="000000"/>
                </a:solidFill>
              </a:rPr>
              <a:t>, sales, and other topics</a:t>
            </a:r>
          </a:p>
          <a:p>
            <a:pPr>
              <a:spcBef>
                <a:spcPct val="3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Challenges</a:t>
            </a:r>
          </a:p>
          <a:p>
            <a:pPr lvl="1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Saw innovation and disruption occurring in consumer market (e.g. Amazon, Uber) and worried that eventually similar disruption could occur in airlines</a:t>
            </a:r>
          </a:p>
          <a:p>
            <a:pPr lvl="1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Dissatisfaction from domestic customers on large price differential that can occur for same flight</a:t>
            </a:r>
          </a:p>
          <a:p>
            <a:pPr lvl="1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Wants to stay ahead of potential disruption by innovating new pricing offerings</a:t>
            </a:r>
          </a:p>
          <a:p>
            <a:pPr marL="1587" lvl="1" indent="0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accent3"/>
                </a:solidFill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GB" sz="1200" dirty="0">
                <a:solidFill>
                  <a:srgbClr val="000000"/>
                </a:solidFill>
              </a:rPr>
              <a:t>Explore a more “customer-centric” pricing model that would maintain RASK but help “disrupt” the market</a:t>
            </a:r>
          </a:p>
        </p:txBody>
      </p:sp>
      <p:sp>
        <p:nvSpPr>
          <p:cNvPr id="11" name="Rectangle 11"/>
          <p:cNvSpPr txBox="1"/>
          <p:nvPr/>
        </p:nvSpPr>
        <p:spPr>
          <a:xfrm>
            <a:off x="9118280" y="1493830"/>
            <a:ext cx="2251497" cy="288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spcBef>
                <a:spcPct val="30000"/>
              </a:spcBef>
              <a:buClr>
                <a:schemeClr val="tx2"/>
              </a:buClr>
              <a:buSzPct val="125000"/>
              <a:buFont typeface="Arial" charset="0"/>
              <a:buChar char="▪"/>
              <a:defRPr sz="1200" baseline="0">
                <a:solidFill>
                  <a:srgbClr val="000000"/>
                </a:solidFill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GB" dirty="0"/>
              <a:t>Developed 8 new pricing innovations around 5 themes, including</a:t>
            </a:r>
          </a:p>
          <a:p>
            <a:pPr lvl="2"/>
            <a:r>
              <a:rPr lang="en-GB" sz="1200" dirty="0"/>
              <a:t>Subscription models</a:t>
            </a:r>
          </a:p>
          <a:p>
            <a:pPr lvl="2"/>
            <a:r>
              <a:rPr lang="en-GB" sz="1200" dirty="0"/>
              <a:t>Lower fares with trade-off</a:t>
            </a:r>
          </a:p>
          <a:p>
            <a:pPr lvl="2"/>
            <a:r>
              <a:rPr lang="en-GB" sz="1200" dirty="0"/>
              <a:t>Improved customer experience</a:t>
            </a:r>
          </a:p>
          <a:p>
            <a:pPr lvl="2"/>
            <a:r>
              <a:rPr lang="en-GB" sz="1200" dirty="0"/>
              <a:t>Improved transparency</a:t>
            </a:r>
          </a:p>
          <a:p>
            <a:pPr lvl="2"/>
            <a:r>
              <a:rPr lang="en-GB" sz="1200" dirty="0"/>
              <a:t>Explored new business models</a:t>
            </a:r>
          </a:p>
          <a:p>
            <a:pPr lvl="1"/>
            <a:r>
              <a:rPr lang="en-GB" dirty="0"/>
              <a:t>Initial concept launched to explore subscription and bulk buying models</a:t>
            </a:r>
          </a:p>
          <a:p>
            <a:pPr lvl="1"/>
            <a:r>
              <a:rPr lang="en-GB" dirty="0"/>
              <a:t>Plan to introduce more solutions and scale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85A4D16-DC68-45FF-8F57-4B515ACAA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75637" y="3175"/>
            <a:ext cx="666524" cy="158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TTL016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BB21670-B37D-47FA-871E-8B28CCEB8F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902" y="0"/>
            <a:ext cx="1623597" cy="1742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TTL</a:t>
            </a:r>
            <a:r>
              <a:rPr lang="en-US" sz="1000" dirty="0">
                <a:solidFill>
                  <a:schemeClr val="bg1"/>
                </a:solidFill>
              </a:rPr>
              <a:t>| ASIA-PACIFIC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6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510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920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4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4229574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5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680164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4286879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718398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4470123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1&quot;&gt;&lt;elem m_fUsage=&quot;1.00000000000000000000E+000&quot;&gt;&lt;m_msothmcolidx val=&quot;0&quot;/&gt;&lt;m_rgb r=&quot;ca&quot; g=&quot;20&quot; b=&quot;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False"/>
  <p:tag name="PREVIOUSNAME" val="C:\Users\Robert Carey\Documents\Projects\CASE EXAMPLES\201508 AZL006 Case - NZ pricing innovatio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2151</TotalTime>
  <Words>300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Georgia</vt:lpstr>
      <vt:lpstr>Times New Roman</vt:lpstr>
      <vt:lpstr>Arial</vt:lpstr>
      <vt:lpstr>Firm Format - English (US)</vt:lpstr>
      <vt:lpstr>M&amp;S Theme</vt:lpstr>
      <vt:lpstr>Firm Format - template_Grey</vt:lpstr>
      <vt:lpstr>think-cell Slide</vt:lpstr>
      <vt:lpstr>Leading Asia-Pacific Airline: Pricing Innovation</vt:lpstr>
    </vt:vector>
  </TitlesOfParts>
  <Company>McK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Robert Carey</dc:creator>
  <cp:lastModifiedBy>Petra Vincent</cp:lastModifiedBy>
  <cp:revision>404</cp:revision>
  <cp:lastPrinted>2008-09-19T11:06:26Z</cp:lastPrinted>
  <dcterms:created xsi:type="dcterms:W3CDTF">2016-03-28T16:36:40Z</dcterms:created>
  <dcterms:modified xsi:type="dcterms:W3CDTF">2019-05-22T18:12:35Z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