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1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  <p:sldMasterId id="2147483677" r:id="rId3"/>
    <p:sldMasterId id="2147483681" r:id="rId4"/>
  </p:sldMasterIdLst>
  <p:notesMasterIdLst>
    <p:notesMasterId r:id="rId7"/>
  </p:notesMasterIdLst>
  <p:handoutMasterIdLst>
    <p:handoutMasterId r:id="rId8"/>
  </p:handoutMasterIdLst>
  <p:sldIdLst>
    <p:sldId id="354" r:id="rId5"/>
    <p:sldId id="357" r:id="rId6"/>
  </p:sldIdLst>
  <p:sldSz cx="11950700" cy="6721475"/>
  <p:notesSz cx="7315200" cy="9601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8" autoAdjust="0"/>
    <p:restoredTop sz="94426" autoAdjust="0"/>
  </p:normalViewPr>
  <p:slideViewPr>
    <p:cSldViewPr snapToGrid="0" snapToObjects="1">
      <p:cViewPr>
        <p:scale>
          <a:sx n="160" d="100"/>
          <a:sy n="160" d="100"/>
        </p:scale>
        <p:origin x="1160" y="848"/>
      </p:cViewPr>
      <p:guideLst>
        <p:guide orient="horz" pos="2117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262891809908999"/>
          <c:y val="0.0382916053019146"/>
          <c:w val="0.9474216380182"/>
          <c:h val="0.92341678939617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 w="9525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4.105769230769236</c:v>
                </c:pt>
                <c:pt idx="1">
                  <c:v>10.696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216-4FF0-B90F-D610F9B26E8F}"/>
            </c:ext>
          </c:extLst>
        </c:ser>
        <c:ser>
          <c:idx val="1"/>
          <c:order val="1"/>
          <c:spPr>
            <a:solidFill>
              <a:srgbClr val="AEDFF4"/>
            </a:solidFill>
            <a:ln w="9525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Sheet1!$A$2:$B$2</c:f>
              <c:numCache>
                <c:formatCode>General</c:formatCode>
                <c:ptCount val="2"/>
                <c:pt idx="0">
                  <c:v>8.09423076923076</c:v>
                </c:pt>
                <c:pt idx="1">
                  <c:v>8.404000000000003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216-4FF0-B90F-D610F9B26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343477376"/>
        <c:axId val="987049648"/>
      </c:barChart>
      <c:catAx>
        <c:axId val="13434773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 algn="ctr">
            <a:solidFill>
              <a:schemeClr val="accent6"/>
            </a:solidFill>
            <a:prstDash val="solid"/>
          </a:ln>
        </c:spPr>
        <c:crossAx val="987049648"/>
        <c:crosses val="min"/>
        <c:auto val="0"/>
        <c:lblAlgn val="ctr"/>
        <c:lblOffset val="100"/>
        <c:noMultiLvlLbl val="0"/>
      </c:catAx>
      <c:valAx>
        <c:axId val="987049648"/>
        <c:scaling>
          <c:orientation val="minMax"/>
          <c:max val="44.16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134347737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183098591549296"/>
          <c:y val="0.0382916053019146"/>
          <c:w val="0.963380281690141"/>
          <c:h val="0.92341678939617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 w="9525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Sheet1!$A$1:$C$1</c:f>
              <c:numCache>
                <c:formatCode>General</c:formatCode>
                <c:ptCount val="3"/>
                <c:pt idx="0">
                  <c:v>25.1712</c:v>
                </c:pt>
                <c:pt idx="1">
                  <c:v>12.4232</c:v>
                </c:pt>
                <c:pt idx="2">
                  <c:v>13.4656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EA8-405C-8E59-918F896E1807}"/>
            </c:ext>
          </c:extLst>
        </c:ser>
        <c:ser>
          <c:idx val="1"/>
          <c:order val="1"/>
          <c:spPr>
            <a:solidFill>
              <a:schemeClr val="accent1"/>
            </a:solidFill>
            <a:ln w="9525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Sheet1!$A$2:$C$2</c:f>
              <c:numCache>
                <c:formatCode>General</c:formatCode>
                <c:ptCount val="3"/>
                <c:pt idx="0">
                  <c:v>18.98879999999999</c:v>
                </c:pt>
                <c:pt idx="1">
                  <c:v>11.0168</c:v>
                </c:pt>
                <c:pt idx="2">
                  <c:v>7.574399999999999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EA8-405C-8E59-918F896E1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576563808"/>
        <c:axId val="986376128"/>
      </c:barChart>
      <c:catAx>
        <c:axId val="157656380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 algn="ctr">
            <a:solidFill>
              <a:schemeClr val="accent6"/>
            </a:solidFill>
            <a:prstDash val="solid"/>
          </a:ln>
        </c:spPr>
        <c:crossAx val="986376128"/>
        <c:crosses val="min"/>
        <c:auto val="0"/>
        <c:lblAlgn val="ctr"/>
        <c:lblOffset val="100"/>
        <c:noMultiLvlLbl val="0"/>
      </c:catAx>
      <c:valAx>
        <c:axId val="986376128"/>
        <c:scaling>
          <c:orientation val="minMax"/>
          <c:max val="44.16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157656380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93663" y="601663"/>
            <a:ext cx="7510463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5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2EBEC-4928-4833-A5BF-AFAD2B5E80F5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4500" y="739775"/>
            <a:ext cx="6456363" cy="36322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1" y="4525007"/>
            <a:ext cx="5365474" cy="246221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337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3663" y="601663"/>
            <a:ext cx="7510463" cy="4224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77.xml"/><Relationship Id="rId2" Type="http://schemas.openxmlformats.org/officeDocument/2006/relationships/tags" Target="../tags/tag78.xml"/><Relationship Id="rId3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79.xml"/><Relationship Id="rId2" Type="http://schemas.openxmlformats.org/officeDocument/2006/relationships/tags" Target="../tags/tag80.xml"/><Relationship Id="rId3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6.jpg"/><Relationship Id="rId5" Type="http://schemas.openxmlformats.org/officeDocument/2006/relationships/oleObject" Target="../embeddings/oleObject9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8.vml"/><Relationship Id="rId2" Type="http://schemas.openxmlformats.org/officeDocument/2006/relationships/tags" Target="../tags/tag1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114.xml"/><Relationship Id="rId2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4.jpg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4" Type="http://schemas.openxmlformats.org/officeDocument/2006/relationships/slideMaster" Target="../slideMasters/slideMaster3.xml"/><Relationship Id="rId5" Type="http://schemas.openxmlformats.org/officeDocument/2006/relationships/image" Target="../media/image5.jpg"/><Relationship Id="rId6" Type="http://schemas.openxmlformats.org/officeDocument/2006/relationships/oleObject" Target="../embeddings/oleObject6.bin"/><Relationship Id="rId7" Type="http://schemas.openxmlformats.org/officeDocument/2006/relationships/image" Target="../media/image2.emf"/><Relationship Id="rId8" Type="http://schemas.openxmlformats.org/officeDocument/2006/relationships/image" Target="../media/image3.jpg"/><Relationship Id="rId9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tags" Target="../tags/tag7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7991707" y="6287539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7991707" y="6410649"/>
            <a:ext cx="39589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3/19/2019 5:05 PM Central European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891" y="3582218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24890" y="150654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24891" y="6410649"/>
            <a:ext cx="4726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81" y="230189"/>
            <a:ext cx="1149341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3790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561" y="-495300"/>
            <a:ext cx="184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3" orient="horz" pos="688">
          <p15:clr>
            <a:srgbClr val="F26B43"/>
          </p15:clr>
        </p15:guide>
        <p15:guide id="5" pos="7341" userDrawn="1">
          <p15:clr>
            <a:srgbClr val="F26B43"/>
          </p15:clr>
        </p15:guide>
        <p15:guide id="6" pos="99" userDrawn="1">
          <p15:clr>
            <a:srgbClr val="F26B43"/>
          </p15:clr>
        </p15:guide>
        <p15:guide id="7" orient="horz" pos="571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8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5" pos="5305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6" userDrawn="1">
          <p15:clr>
            <a:srgbClr val="00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1950700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0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2" y="3392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4" y="6377192"/>
            <a:ext cx="384375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5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3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3776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x-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740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781794" y="3047"/>
            <a:ext cx="9171024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257136" y="36514"/>
            <a:ext cx="397180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7991707" y="6287539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7991706" y="6410649"/>
            <a:ext cx="396111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3/19/2019 5:05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3024890" y="3581761"/>
            <a:ext cx="8310355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3024152" y="155449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3024891" y="6267797"/>
            <a:ext cx="4726774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37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2" y="-1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8358965"/>
              </p:ext>
            </p:extLst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5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4" y="6377192"/>
            <a:ext cx="3740265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6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3" y="6254081"/>
            <a:ext cx="512119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king Draft Text"/>
          <p:cNvSpPr txBox="1">
            <a:spLocks noChangeArrowheads="1"/>
          </p:cNvSpPr>
          <p:nvPr userDrawn="1"/>
        </p:nvSpPr>
        <p:spPr bwMode="black">
          <a:xfrm>
            <a:off x="7991707" y="6287539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18" name="Working Draft"/>
          <p:cNvSpPr txBox="1">
            <a:spLocks noChangeArrowheads="1"/>
          </p:cNvSpPr>
          <p:nvPr userDrawn="1"/>
        </p:nvSpPr>
        <p:spPr bwMode="black">
          <a:xfrm>
            <a:off x="7991707" y="6410649"/>
            <a:ext cx="39589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3/19/2019 5:05 PM Central European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Printed"/>
          <p:cNvSpPr txBox="1">
            <a:spLocks noChangeArrowheads="1"/>
          </p:cNvSpPr>
          <p:nvPr userDrawn="1"/>
        </p:nvSpPr>
        <p:spPr bwMode="black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20" name="Title"/>
          <p:cNvSpPr>
            <a:spLocks noGrp="1" noChangeArrowheads="1"/>
          </p:cNvSpPr>
          <p:nvPr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21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22" name="Document type" hidden="1"/>
          <p:cNvSpPr txBox="1">
            <a:spLocks noChangeArrowheads="1"/>
          </p:cNvSpPr>
          <p:nvPr userDrawn="1"/>
        </p:nvSpPr>
        <p:spPr bwMode="gray">
          <a:xfrm>
            <a:off x="3024891" y="3582218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3" name="doc id" hidden="1"/>
          <p:cNvSpPr txBox="1">
            <a:spLocks noChangeArrowheads="1"/>
          </p:cNvSpPr>
          <p:nvPr userDrawn="1"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LogoImage"/>
          <p:cNvSpPr>
            <a:spLocks noEditPoints="1"/>
          </p:cNvSpPr>
          <p:nvPr userDrawn="1"/>
        </p:nvSpPr>
        <p:spPr bwMode="auto">
          <a:xfrm>
            <a:off x="3024890" y="150654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3024891" y="6410649"/>
            <a:ext cx="4726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20" Type="http://schemas.openxmlformats.org/officeDocument/2006/relationships/tags" Target="../tags/tag14.xml"/><Relationship Id="rId21" Type="http://schemas.openxmlformats.org/officeDocument/2006/relationships/tags" Target="../tags/tag15.xml"/><Relationship Id="rId22" Type="http://schemas.openxmlformats.org/officeDocument/2006/relationships/tags" Target="../tags/tag16.xml"/><Relationship Id="rId23" Type="http://schemas.openxmlformats.org/officeDocument/2006/relationships/tags" Target="../tags/tag17.xml"/><Relationship Id="rId24" Type="http://schemas.openxmlformats.org/officeDocument/2006/relationships/tags" Target="../tags/tag18.xml"/><Relationship Id="rId25" Type="http://schemas.openxmlformats.org/officeDocument/2006/relationships/oleObject" Target="../embeddings/oleObject1.bin"/><Relationship Id="rId26" Type="http://schemas.openxmlformats.org/officeDocument/2006/relationships/image" Target="../media/image1.emf"/><Relationship Id="rId10" Type="http://schemas.openxmlformats.org/officeDocument/2006/relationships/tags" Target="../tags/tag4.xml"/><Relationship Id="rId11" Type="http://schemas.openxmlformats.org/officeDocument/2006/relationships/tags" Target="../tags/tag5.xml"/><Relationship Id="rId12" Type="http://schemas.openxmlformats.org/officeDocument/2006/relationships/tags" Target="../tags/tag6.xml"/><Relationship Id="rId13" Type="http://schemas.openxmlformats.org/officeDocument/2006/relationships/tags" Target="../tags/tag7.xml"/><Relationship Id="rId14" Type="http://schemas.openxmlformats.org/officeDocument/2006/relationships/tags" Target="../tags/tag8.xml"/><Relationship Id="rId15" Type="http://schemas.openxmlformats.org/officeDocument/2006/relationships/tags" Target="../tags/tag9.xml"/><Relationship Id="rId16" Type="http://schemas.openxmlformats.org/officeDocument/2006/relationships/tags" Target="../tags/tag10.xml"/><Relationship Id="rId17" Type="http://schemas.openxmlformats.org/officeDocument/2006/relationships/tags" Target="../tags/tag11.xml"/><Relationship Id="rId18" Type="http://schemas.openxmlformats.org/officeDocument/2006/relationships/tags" Target="../tags/tag12.xml"/><Relationship Id="rId19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20" Type="http://schemas.openxmlformats.org/officeDocument/2006/relationships/tags" Target="../tags/tag37.xml"/><Relationship Id="rId21" Type="http://schemas.openxmlformats.org/officeDocument/2006/relationships/tags" Target="../tags/tag38.xml"/><Relationship Id="rId22" Type="http://schemas.openxmlformats.org/officeDocument/2006/relationships/tags" Target="../tags/tag39.xml"/><Relationship Id="rId23" Type="http://schemas.openxmlformats.org/officeDocument/2006/relationships/oleObject" Target="../embeddings/oleObject3.bin"/><Relationship Id="rId24" Type="http://schemas.openxmlformats.org/officeDocument/2006/relationships/image" Target="../media/image1.emf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tags" Target="../tags/tag34.xml"/><Relationship Id="rId18" Type="http://schemas.openxmlformats.org/officeDocument/2006/relationships/tags" Target="../tags/tag35.xml"/><Relationship Id="rId19" Type="http://schemas.openxmlformats.org/officeDocument/2006/relationships/tags" Target="../tags/tag36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3.v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tags" Target="../tags/tag25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tags" Target="../tags/tag57.xml"/><Relationship Id="rId21" Type="http://schemas.openxmlformats.org/officeDocument/2006/relationships/tags" Target="../tags/tag58.xml"/><Relationship Id="rId22" Type="http://schemas.openxmlformats.org/officeDocument/2006/relationships/tags" Target="../tags/tag59.xml"/><Relationship Id="rId23" Type="http://schemas.openxmlformats.org/officeDocument/2006/relationships/tags" Target="../tags/tag60.xml"/><Relationship Id="rId24" Type="http://schemas.openxmlformats.org/officeDocument/2006/relationships/tags" Target="../tags/tag61.xml"/><Relationship Id="rId25" Type="http://schemas.openxmlformats.org/officeDocument/2006/relationships/tags" Target="../tags/tag62.xml"/><Relationship Id="rId26" Type="http://schemas.openxmlformats.org/officeDocument/2006/relationships/tags" Target="../tags/tag63.xml"/><Relationship Id="rId27" Type="http://schemas.openxmlformats.org/officeDocument/2006/relationships/tags" Target="../tags/tag64.xml"/><Relationship Id="rId28" Type="http://schemas.openxmlformats.org/officeDocument/2006/relationships/tags" Target="../tags/tag65.xml"/><Relationship Id="rId29" Type="http://schemas.openxmlformats.org/officeDocument/2006/relationships/tags" Target="../tags/tag66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5.vml"/><Relationship Id="rId30" Type="http://schemas.openxmlformats.org/officeDocument/2006/relationships/tags" Target="../tags/tag67.xml"/><Relationship Id="rId31" Type="http://schemas.openxmlformats.org/officeDocument/2006/relationships/tags" Target="../tags/tag68.xml"/><Relationship Id="rId32" Type="http://schemas.openxmlformats.org/officeDocument/2006/relationships/tags" Target="../tags/tag69.xml"/><Relationship Id="rId9" Type="http://schemas.openxmlformats.org/officeDocument/2006/relationships/tags" Target="../tags/tag46.xml"/><Relationship Id="rId6" Type="http://schemas.openxmlformats.org/officeDocument/2006/relationships/tags" Target="../tags/tag43.xml"/><Relationship Id="rId7" Type="http://schemas.openxmlformats.org/officeDocument/2006/relationships/tags" Target="../tags/tag44.xml"/><Relationship Id="rId8" Type="http://schemas.openxmlformats.org/officeDocument/2006/relationships/tags" Target="../tags/tag45.xml"/><Relationship Id="rId33" Type="http://schemas.openxmlformats.org/officeDocument/2006/relationships/tags" Target="../tags/tag70.xml"/><Relationship Id="rId34" Type="http://schemas.openxmlformats.org/officeDocument/2006/relationships/tags" Target="../tags/tag71.xml"/><Relationship Id="rId35" Type="http://schemas.openxmlformats.org/officeDocument/2006/relationships/tags" Target="../tags/tag72.xml"/><Relationship Id="rId36" Type="http://schemas.openxmlformats.org/officeDocument/2006/relationships/tags" Target="../tags/tag73.xml"/><Relationship Id="rId10" Type="http://schemas.openxmlformats.org/officeDocument/2006/relationships/tags" Target="../tags/tag47.xml"/><Relationship Id="rId11" Type="http://schemas.openxmlformats.org/officeDocument/2006/relationships/tags" Target="../tags/tag48.xml"/><Relationship Id="rId12" Type="http://schemas.openxmlformats.org/officeDocument/2006/relationships/tags" Target="../tags/tag49.xml"/><Relationship Id="rId13" Type="http://schemas.openxmlformats.org/officeDocument/2006/relationships/tags" Target="../tags/tag50.xml"/><Relationship Id="rId14" Type="http://schemas.openxmlformats.org/officeDocument/2006/relationships/tags" Target="../tags/tag51.xml"/><Relationship Id="rId15" Type="http://schemas.openxmlformats.org/officeDocument/2006/relationships/tags" Target="../tags/tag52.xml"/><Relationship Id="rId16" Type="http://schemas.openxmlformats.org/officeDocument/2006/relationships/tags" Target="../tags/tag53.xml"/><Relationship Id="rId17" Type="http://schemas.openxmlformats.org/officeDocument/2006/relationships/tags" Target="../tags/tag54.xml"/><Relationship Id="rId18" Type="http://schemas.openxmlformats.org/officeDocument/2006/relationships/tags" Target="../tags/tag55.xml"/><Relationship Id="rId19" Type="http://schemas.openxmlformats.org/officeDocument/2006/relationships/tags" Target="../tags/tag56.xml"/><Relationship Id="rId37" Type="http://schemas.openxmlformats.org/officeDocument/2006/relationships/tags" Target="../tags/tag74.xml"/><Relationship Id="rId38" Type="http://schemas.openxmlformats.org/officeDocument/2006/relationships/oleObject" Target="../embeddings/oleObject5.bin"/><Relationship Id="rId39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95.xml"/><Relationship Id="rId21" Type="http://schemas.openxmlformats.org/officeDocument/2006/relationships/tags" Target="../tags/tag96.xml"/><Relationship Id="rId22" Type="http://schemas.openxmlformats.org/officeDocument/2006/relationships/tags" Target="../tags/tag97.xml"/><Relationship Id="rId23" Type="http://schemas.openxmlformats.org/officeDocument/2006/relationships/tags" Target="../tags/tag98.xml"/><Relationship Id="rId24" Type="http://schemas.openxmlformats.org/officeDocument/2006/relationships/tags" Target="../tags/tag99.xml"/><Relationship Id="rId25" Type="http://schemas.openxmlformats.org/officeDocument/2006/relationships/tags" Target="../tags/tag100.xml"/><Relationship Id="rId26" Type="http://schemas.openxmlformats.org/officeDocument/2006/relationships/tags" Target="../tags/tag101.xml"/><Relationship Id="rId27" Type="http://schemas.openxmlformats.org/officeDocument/2006/relationships/tags" Target="../tags/tag102.xml"/><Relationship Id="rId28" Type="http://schemas.openxmlformats.org/officeDocument/2006/relationships/tags" Target="../tags/tag103.xml"/><Relationship Id="rId29" Type="http://schemas.openxmlformats.org/officeDocument/2006/relationships/tags" Target="../tags/tag10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7.vml"/><Relationship Id="rId30" Type="http://schemas.openxmlformats.org/officeDocument/2006/relationships/tags" Target="../tags/tag105.xml"/><Relationship Id="rId31" Type="http://schemas.openxmlformats.org/officeDocument/2006/relationships/tags" Target="../tags/tag106.xml"/><Relationship Id="rId32" Type="http://schemas.openxmlformats.org/officeDocument/2006/relationships/tags" Target="../tags/tag107.xml"/><Relationship Id="rId9" Type="http://schemas.openxmlformats.org/officeDocument/2006/relationships/tags" Target="../tags/tag84.xml"/><Relationship Id="rId6" Type="http://schemas.openxmlformats.org/officeDocument/2006/relationships/tags" Target="../tags/tag81.xml"/><Relationship Id="rId7" Type="http://schemas.openxmlformats.org/officeDocument/2006/relationships/tags" Target="../tags/tag82.xml"/><Relationship Id="rId8" Type="http://schemas.openxmlformats.org/officeDocument/2006/relationships/tags" Target="../tags/tag83.xml"/><Relationship Id="rId33" Type="http://schemas.openxmlformats.org/officeDocument/2006/relationships/tags" Target="../tags/tag108.xml"/><Relationship Id="rId34" Type="http://schemas.openxmlformats.org/officeDocument/2006/relationships/tags" Target="../tags/tag109.xml"/><Relationship Id="rId35" Type="http://schemas.openxmlformats.org/officeDocument/2006/relationships/tags" Target="../tags/tag110.xml"/><Relationship Id="rId36" Type="http://schemas.openxmlformats.org/officeDocument/2006/relationships/tags" Target="../tags/tag111.xml"/><Relationship Id="rId10" Type="http://schemas.openxmlformats.org/officeDocument/2006/relationships/tags" Target="../tags/tag85.xml"/><Relationship Id="rId11" Type="http://schemas.openxmlformats.org/officeDocument/2006/relationships/tags" Target="../tags/tag86.xml"/><Relationship Id="rId12" Type="http://schemas.openxmlformats.org/officeDocument/2006/relationships/tags" Target="../tags/tag87.xml"/><Relationship Id="rId13" Type="http://schemas.openxmlformats.org/officeDocument/2006/relationships/tags" Target="../tags/tag88.xml"/><Relationship Id="rId14" Type="http://schemas.openxmlformats.org/officeDocument/2006/relationships/tags" Target="../tags/tag89.xml"/><Relationship Id="rId15" Type="http://schemas.openxmlformats.org/officeDocument/2006/relationships/tags" Target="../tags/tag90.xml"/><Relationship Id="rId16" Type="http://schemas.openxmlformats.org/officeDocument/2006/relationships/tags" Target="../tags/tag91.xml"/><Relationship Id="rId17" Type="http://schemas.openxmlformats.org/officeDocument/2006/relationships/tags" Target="../tags/tag92.xml"/><Relationship Id="rId18" Type="http://schemas.openxmlformats.org/officeDocument/2006/relationships/tags" Target="../tags/tag93.xml"/><Relationship Id="rId19" Type="http://schemas.openxmlformats.org/officeDocument/2006/relationships/tags" Target="../tags/tag94.xml"/><Relationship Id="rId37" Type="http://schemas.openxmlformats.org/officeDocument/2006/relationships/tags" Target="../tags/tag112.xml"/><Relationship Id="rId38" Type="http://schemas.openxmlformats.org/officeDocument/2006/relationships/oleObject" Target="../embeddings/oleObject8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658167623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5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9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713006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3/19/2019 5:05 PM Central European Standard Time</a:t>
            </a:r>
            <a:endParaRPr lang="x-none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x-none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79" y="230189"/>
            <a:ext cx="114934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x-none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79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x-none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9341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79" y="6507559"/>
            <a:ext cx="96017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SOURCE 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x-none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sz="1600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347343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10555327" y="279401"/>
            <a:ext cx="848482" cy="997467"/>
            <a:chOff x="7835905" y="279400"/>
            <a:chExt cx="636249" cy="997467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10144840" y="279401"/>
            <a:ext cx="1259187" cy="730767"/>
            <a:chOff x="7540629" y="279400"/>
            <a:chExt cx="944223" cy="730767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10466410" y="250825"/>
            <a:ext cx="937398" cy="1306516"/>
            <a:chOff x="7769225" y="250825"/>
            <a:chExt cx="702924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6" r:id="rId3"/>
    <p:sldLayoutId id="2147483670" r:id="rId4"/>
    <p:sldLayoutId id="2147483675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1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9"/>
            <a:ext cx="114934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x-none"/>
              <a:t>Click to edit Master title style</a:t>
            </a:r>
            <a:endParaRPr lang="x-non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x-none" dirty="0"/>
              <a:t>Click to edit Master text styles</a:t>
            </a:r>
          </a:p>
          <a:p>
            <a:pPr lvl="1" latinLnBrk="0"/>
            <a:r>
              <a:rPr lang="x-none" dirty="0"/>
              <a:t>Second level</a:t>
            </a:r>
          </a:p>
          <a:p>
            <a:pPr lvl="2" latinLnBrk="0"/>
            <a:r>
              <a:rPr lang="x-none" dirty="0"/>
              <a:t>Third level</a:t>
            </a:r>
          </a:p>
          <a:p>
            <a:pPr lvl="3" latinLnBrk="0"/>
            <a:r>
              <a:rPr lang="x-none" dirty="0"/>
              <a:t>Fourth level</a:t>
            </a:r>
          </a:p>
          <a:p>
            <a:pPr lvl="4" latinLnBrk="0"/>
            <a:r>
              <a:rPr lang="x-none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10713006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3/19/2019 5:05 PM Central European Standard Time</a:t>
            </a:r>
            <a:endParaRPr lang="x-none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x-none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58778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x-none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29" name="4. Footnote" hidden="1"/>
          <p:cNvSpPr txBox="1">
            <a:spLocks noChangeArrowheads="1"/>
          </p:cNvSpPr>
          <p:nvPr/>
        </p:nvSpPr>
        <p:spPr bwMode="auto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30" name="5. Source" hidden="1"/>
          <p:cNvSpPr>
            <a:spLocks noChangeArrowheads="1"/>
          </p:cNvSpPr>
          <p:nvPr/>
        </p:nvSpPr>
        <p:spPr bwMode="auto">
          <a:xfrm>
            <a:off x="158779" y="6507559"/>
            <a:ext cx="915197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SOURCE : Source</a:t>
            </a:r>
          </a:p>
        </p:txBody>
      </p: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sz="1600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Sticker" hidden="1"/>
          <p:cNvGrpSpPr/>
          <p:nvPr userDrawn="1"/>
        </p:nvGrpSpPr>
        <p:grpSpPr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11735015" y="6328651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x-none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38" name="LegendBoxes" hidden="1"/>
          <p:cNvGrpSpPr/>
          <p:nvPr userDrawn="1"/>
        </p:nvGrpSpPr>
        <p:grpSpPr bwMode="gray">
          <a:xfrm>
            <a:off x="10558046" y="279401"/>
            <a:ext cx="848482" cy="997467"/>
            <a:chOff x="7835905" y="279400"/>
            <a:chExt cx="636249" cy="997467"/>
          </a:xfrm>
        </p:grpSpPr>
        <p:sp>
          <p:nvSpPr>
            <p:cNvPr id="39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4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5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7" name="LegendLines" hidden="1"/>
          <p:cNvGrpSpPr/>
          <p:nvPr userDrawn="1"/>
        </p:nvGrpSpPr>
        <p:grpSpPr bwMode="gray">
          <a:xfrm>
            <a:off x="10147559" y="279401"/>
            <a:ext cx="1259187" cy="730767"/>
            <a:chOff x="7540629" y="279400"/>
            <a:chExt cx="944223" cy="730767"/>
          </a:xfrm>
        </p:grpSpPr>
        <p:sp>
          <p:nvSpPr>
            <p:cNvPr id="48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54" name="LegendMoons" hidden="1"/>
          <p:cNvGrpSpPr/>
          <p:nvPr userDrawn="1"/>
        </p:nvGrpSpPr>
        <p:grpSpPr bwMode="gray">
          <a:xfrm>
            <a:off x="10469129" y="250825"/>
            <a:ext cx="937398" cy="1306516"/>
            <a:chOff x="7769225" y="250825"/>
            <a:chExt cx="7029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9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0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1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2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3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082754632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sp>
        <p:nvSpPr>
          <p:cNvPr id="62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x-none" dirty="0"/>
          </a:p>
        </p:txBody>
      </p:sp>
      <p:grpSp>
        <p:nvGrpSpPr>
          <p:cNvPr id="63" name="ACET" hidden="1"/>
          <p:cNvGrpSpPr>
            <a:grpSpLocks/>
          </p:cNvGrpSpPr>
          <p:nvPr userDrawn="1"/>
        </p:nvGrpSpPr>
        <p:grpSpPr bwMode="gray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64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sz="1600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6" name="Sticker" hidden="1"/>
          <p:cNvGrpSpPr/>
          <p:nvPr userDrawn="1"/>
        </p:nvGrpSpPr>
        <p:grpSpPr bwMode="gray"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67" name="StickerRectangle"/>
            <p:cNvSpPr>
              <a:spLocks noChangeArrowheads="1"/>
            </p:cNvSpPr>
            <p:nvPr/>
          </p:nvSpPr>
          <p:spPr bwMode="gray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68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" name="SlideBottomBar" hidden="1"/>
          <p:cNvSpPr/>
          <p:nvPr userDrawn="1"/>
        </p:nvSpPr>
        <p:spPr>
          <a:xfrm>
            <a:off x="11347343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1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72" name="LegendBoxes" hidden="1"/>
          <p:cNvGrpSpPr/>
          <p:nvPr userDrawn="1"/>
        </p:nvGrpSpPr>
        <p:grpSpPr bwMode="gray">
          <a:xfrm>
            <a:off x="10555327" y="279401"/>
            <a:ext cx="848482" cy="997467"/>
            <a:chOff x="7835905" y="279400"/>
            <a:chExt cx="636249" cy="997467"/>
          </a:xfrm>
        </p:grpSpPr>
        <p:sp>
          <p:nvSpPr>
            <p:cNvPr id="73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74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77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1" name="LegendLines" hidden="1"/>
          <p:cNvGrpSpPr/>
          <p:nvPr userDrawn="1"/>
        </p:nvGrpSpPr>
        <p:grpSpPr bwMode="gray">
          <a:xfrm>
            <a:off x="10144840" y="279401"/>
            <a:ext cx="1259187" cy="730767"/>
            <a:chOff x="7540629" y="279400"/>
            <a:chExt cx="944223" cy="730767"/>
          </a:xfrm>
        </p:grpSpPr>
        <p:sp>
          <p:nvSpPr>
            <p:cNvPr id="82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83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1600" baseline="0" dirty="0">
                <a:latin typeface="+mn-lt"/>
                <a:ea typeface="+mn-ea"/>
              </a:endParaRPr>
            </a:p>
          </p:txBody>
        </p: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8224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8" name="LegendMoons" hidden="1"/>
          <p:cNvGrpSpPr/>
          <p:nvPr userDrawn="1"/>
        </p:nvGrpSpPr>
        <p:grpSpPr bwMode="gray">
          <a:xfrm>
            <a:off x="10466410" y="250825"/>
            <a:ext cx="937398" cy="1306516"/>
            <a:chOff x="7769225" y="250825"/>
            <a:chExt cx="702924" cy="1306516"/>
          </a:xfrm>
        </p:grpSpPr>
        <p:grpSp>
          <p:nvGrpSpPr>
            <p:cNvPr id="89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7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8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0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5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6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3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4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1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2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9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0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4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5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822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7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5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7" y="431801"/>
            <a:ext cx="763856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18" y="431801"/>
            <a:ext cx="1071705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3" y="403225"/>
            <a:ext cx="83054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19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4" Type="http://schemas.openxmlformats.org/officeDocument/2006/relationships/tags" Target="../tags/tag118.xml"/><Relationship Id="rId5" Type="http://schemas.openxmlformats.org/officeDocument/2006/relationships/tags" Target="../tags/tag119.xml"/><Relationship Id="rId6" Type="http://schemas.openxmlformats.org/officeDocument/2006/relationships/slideLayout" Target="../slideLayouts/slideLayout10.xml"/><Relationship Id="rId7" Type="http://schemas.openxmlformats.org/officeDocument/2006/relationships/notesSlide" Target="../notesSlides/notesSlide1.xml"/><Relationship Id="rId8" Type="http://schemas.openxmlformats.org/officeDocument/2006/relationships/oleObject" Target="../embeddings/oleObject10.bin"/><Relationship Id="rId1" Type="http://schemas.openxmlformats.org/officeDocument/2006/relationships/vmlDrawing" Target="../drawings/vmlDrawing9.vml"/><Relationship Id="rId2" Type="http://schemas.openxmlformats.org/officeDocument/2006/relationships/tags" Target="../tags/tag116.xml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tags" Target="../tags/tag138.xml"/><Relationship Id="rId21" Type="http://schemas.openxmlformats.org/officeDocument/2006/relationships/tags" Target="../tags/tag139.xml"/><Relationship Id="rId22" Type="http://schemas.openxmlformats.org/officeDocument/2006/relationships/tags" Target="../tags/tag140.xml"/><Relationship Id="rId23" Type="http://schemas.openxmlformats.org/officeDocument/2006/relationships/tags" Target="../tags/tag141.xml"/><Relationship Id="rId24" Type="http://schemas.openxmlformats.org/officeDocument/2006/relationships/tags" Target="../tags/tag142.xml"/><Relationship Id="rId25" Type="http://schemas.openxmlformats.org/officeDocument/2006/relationships/tags" Target="../tags/tag143.xml"/><Relationship Id="rId26" Type="http://schemas.openxmlformats.org/officeDocument/2006/relationships/tags" Target="../tags/tag144.xml"/><Relationship Id="rId27" Type="http://schemas.openxmlformats.org/officeDocument/2006/relationships/tags" Target="../tags/tag145.xml"/><Relationship Id="rId28" Type="http://schemas.openxmlformats.org/officeDocument/2006/relationships/tags" Target="../tags/tag146.xml"/><Relationship Id="rId29" Type="http://schemas.openxmlformats.org/officeDocument/2006/relationships/tags" Target="../tags/tag147.xml"/><Relationship Id="rId1" Type="http://schemas.openxmlformats.org/officeDocument/2006/relationships/vmlDrawing" Target="../drawings/vmlDrawing10.vml"/><Relationship Id="rId2" Type="http://schemas.openxmlformats.org/officeDocument/2006/relationships/tags" Target="../tags/tag120.xml"/><Relationship Id="rId3" Type="http://schemas.openxmlformats.org/officeDocument/2006/relationships/tags" Target="../tags/tag121.xml"/><Relationship Id="rId4" Type="http://schemas.openxmlformats.org/officeDocument/2006/relationships/tags" Target="../tags/tag122.xml"/><Relationship Id="rId5" Type="http://schemas.openxmlformats.org/officeDocument/2006/relationships/tags" Target="../tags/tag123.xml"/><Relationship Id="rId30" Type="http://schemas.openxmlformats.org/officeDocument/2006/relationships/tags" Target="../tags/tag148.xml"/><Relationship Id="rId31" Type="http://schemas.openxmlformats.org/officeDocument/2006/relationships/tags" Target="../tags/tag149.xml"/><Relationship Id="rId32" Type="http://schemas.openxmlformats.org/officeDocument/2006/relationships/slideLayout" Target="../slideLayouts/slideLayout10.xml"/><Relationship Id="rId9" Type="http://schemas.openxmlformats.org/officeDocument/2006/relationships/tags" Target="../tags/tag127.xml"/><Relationship Id="rId6" Type="http://schemas.openxmlformats.org/officeDocument/2006/relationships/tags" Target="../tags/tag124.xml"/><Relationship Id="rId7" Type="http://schemas.openxmlformats.org/officeDocument/2006/relationships/tags" Target="../tags/tag125.xml"/><Relationship Id="rId8" Type="http://schemas.openxmlformats.org/officeDocument/2006/relationships/tags" Target="../tags/tag126.xml"/><Relationship Id="rId33" Type="http://schemas.openxmlformats.org/officeDocument/2006/relationships/notesSlide" Target="../notesSlides/notesSlide2.xml"/><Relationship Id="rId34" Type="http://schemas.openxmlformats.org/officeDocument/2006/relationships/oleObject" Target="../embeddings/oleObject11.bin"/><Relationship Id="rId35" Type="http://schemas.openxmlformats.org/officeDocument/2006/relationships/image" Target="../media/image7.emf"/><Relationship Id="rId36" Type="http://schemas.openxmlformats.org/officeDocument/2006/relationships/chart" Target="../charts/chart1.xml"/><Relationship Id="rId10" Type="http://schemas.openxmlformats.org/officeDocument/2006/relationships/tags" Target="../tags/tag128.xml"/><Relationship Id="rId11" Type="http://schemas.openxmlformats.org/officeDocument/2006/relationships/tags" Target="../tags/tag129.xml"/><Relationship Id="rId12" Type="http://schemas.openxmlformats.org/officeDocument/2006/relationships/tags" Target="../tags/tag130.xml"/><Relationship Id="rId13" Type="http://schemas.openxmlformats.org/officeDocument/2006/relationships/tags" Target="../tags/tag131.xml"/><Relationship Id="rId14" Type="http://schemas.openxmlformats.org/officeDocument/2006/relationships/tags" Target="../tags/tag132.xml"/><Relationship Id="rId15" Type="http://schemas.openxmlformats.org/officeDocument/2006/relationships/tags" Target="../tags/tag133.xml"/><Relationship Id="rId16" Type="http://schemas.openxmlformats.org/officeDocument/2006/relationships/tags" Target="../tags/tag134.xml"/><Relationship Id="rId17" Type="http://schemas.openxmlformats.org/officeDocument/2006/relationships/tags" Target="../tags/tag135.xml"/><Relationship Id="rId18" Type="http://schemas.openxmlformats.org/officeDocument/2006/relationships/tags" Target="../tags/tag136.xml"/><Relationship Id="rId19" Type="http://schemas.openxmlformats.org/officeDocument/2006/relationships/tags" Target="../tags/tag137.xml"/><Relationship Id="rId37" Type="http://schemas.openxmlformats.org/officeDocument/2006/relationships/image" Target="../media/image8.png"/><Relationship Id="rId38" Type="http://schemas.openxmlformats.org/officeDocument/2006/relationships/image" Target="../media/image9.png"/><Relationship Id="rId39" Type="http://schemas.openxmlformats.org/officeDocument/2006/relationships/image" Target="../media/image10.jpeg"/><Relationship Id="rId40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378" name="Rectangle 2" hidden="1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22752790"/>
              </p:ext>
            </p:extLst>
          </p:nvPr>
        </p:nvGraphicFramePr>
        <p:xfrm>
          <a:off x="149463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6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94631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79" name="Rectangle 3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94631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95350">
              <a:buClr>
                <a:srgbClr val="002960"/>
              </a:buClr>
              <a:buSzPct val="125000"/>
            </a:pPr>
            <a:endParaRPr lang="en-AU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29388" name="Rectangle 1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Legacy carrier RTS turnaround – Ancillary revenue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30532" y="1167615"/>
            <a:ext cx="2794719" cy="3893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100" b="1" dirty="0">
                <a:solidFill>
                  <a:schemeClr val="accent4"/>
                </a:solidFill>
                <a:latin typeface="+mj-lt"/>
              </a:rPr>
              <a:t>Business performance</a:t>
            </a:r>
          </a:p>
          <a:p>
            <a:pPr lvl="1"/>
            <a:r>
              <a:rPr lang="en-US" sz="1100" b="1" dirty="0">
                <a:solidFill>
                  <a:schemeClr val="tx2"/>
                </a:solidFill>
                <a:latin typeface="+mj-lt"/>
              </a:rPr>
              <a:t>Achieved +10% revenue vs. previous year in first 6 months</a:t>
            </a:r>
          </a:p>
          <a:p>
            <a:pPr lvl="1"/>
            <a:r>
              <a:rPr lang="en-US" sz="1100" b="1" dirty="0">
                <a:solidFill>
                  <a:schemeClr val="tx2"/>
                </a:solidFill>
                <a:latin typeface="+mj-lt"/>
              </a:rPr>
              <a:t>Successfully launched 3 new ancillary products </a:t>
            </a:r>
            <a:r>
              <a:rPr lang="en-US" sz="1100" dirty="0">
                <a:latin typeface="+mj-lt"/>
              </a:rPr>
              <a:t>(1</a:t>
            </a:r>
            <a:r>
              <a:rPr lang="en-US" sz="1100" baseline="30000" dirty="0">
                <a:latin typeface="+mj-lt"/>
              </a:rPr>
              <a:t>st</a:t>
            </a:r>
            <a:r>
              <a:rPr lang="en-US" sz="1100" dirty="0">
                <a:latin typeface="+mj-lt"/>
              </a:rPr>
              <a:t>/2</a:t>
            </a:r>
            <a:r>
              <a:rPr lang="en-US" sz="1100" baseline="30000" dirty="0">
                <a:latin typeface="+mj-lt"/>
              </a:rPr>
              <a:t>nd</a:t>
            </a:r>
            <a:r>
              <a:rPr lang="en-US" sz="1100" dirty="0">
                <a:latin typeface="+mj-lt"/>
              </a:rPr>
              <a:t> bag charge, oversize item charge, upgrade bidding system)</a:t>
            </a:r>
          </a:p>
          <a:p>
            <a:pPr lvl="1"/>
            <a:r>
              <a:rPr lang="en-US" sz="1100" b="1" dirty="0">
                <a:solidFill>
                  <a:schemeClr val="tx2"/>
                </a:solidFill>
                <a:latin typeface="+mj-lt"/>
              </a:rPr>
              <a:t>Actively managed product portfolio </a:t>
            </a:r>
            <a:r>
              <a:rPr lang="en-US" sz="1100" dirty="0">
                <a:latin typeface="+mj-lt"/>
              </a:rPr>
              <a:t>by tactical inter-departmental coordination, performance analytics, dashboard development &amp; reporting </a:t>
            </a:r>
          </a:p>
          <a:p>
            <a:pPr lvl="1"/>
            <a:r>
              <a:rPr lang="en-US" sz="1100" b="1" dirty="0">
                <a:solidFill>
                  <a:schemeClr val="tx2"/>
                </a:solidFill>
                <a:latin typeface="+mj-lt"/>
              </a:rPr>
              <a:t>Captured multi-million dollar upsell </a:t>
            </a:r>
            <a:r>
              <a:rPr lang="en-US" sz="1100" dirty="0">
                <a:latin typeface="+mj-lt"/>
              </a:rPr>
              <a:t>from products such as change &amp; cancellation fees – triggering </a:t>
            </a:r>
            <a:r>
              <a:rPr lang="en-US" sz="1100" b="1" dirty="0">
                <a:solidFill>
                  <a:schemeClr val="tx2"/>
                </a:solidFill>
                <a:latin typeface="+mj-lt"/>
              </a:rPr>
              <a:t>numerous reactions from competition </a:t>
            </a:r>
            <a:r>
              <a:rPr lang="en-US" sz="1100" dirty="0">
                <a:latin typeface="+mj-lt"/>
              </a:rPr>
              <a:t>in turn</a:t>
            </a:r>
          </a:p>
          <a:p>
            <a:endParaRPr lang="en-US" sz="1100" b="1" dirty="0">
              <a:solidFill>
                <a:srgbClr val="002960"/>
              </a:solidFill>
              <a:latin typeface="Arial" pitchFamily="34" charset="0"/>
            </a:endParaRPr>
          </a:p>
          <a:p>
            <a:r>
              <a:rPr lang="en-US" sz="1100" b="1" dirty="0">
                <a:solidFill>
                  <a:srgbClr val="002960"/>
                </a:solidFill>
                <a:latin typeface="Arial" pitchFamily="34" charset="0"/>
              </a:rPr>
              <a:t>Organizational health</a:t>
            </a:r>
          </a:p>
          <a:p>
            <a:pPr lvl="1"/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Informed set-up of Ancillary department</a:t>
            </a:r>
            <a:r>
              <a:rPr lang="en-US" sz="1100" dirty="0">
                <a:latin typeface="Arial" pitchFamily="34" charset="0"/>
              </a:rPr>
              <a:t>, including definition of roles &amp; responsibilities amongst team as well as other departments</a:t>
            </a:r>
          </a:p>
          <a:p>
            <a:pPr lvl="1"/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Designed and implemented full-fledged reporting </a:t>
            </a:r>
            <a:r>
              <a:rPr lang="en-US" sz="1100" dirty="0">
                <a:latin typeface="Arial" pitchFamily="34" charset="0"/>
              </a:rPr>
              <a:t>to ensure best-in-class product management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51393" y="1188540"/>
            <a:ext cx="3928450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3 phases</a:t>
            </a:r>
            <a:r>
              <a:rPr lang="en-US" sz="1100" dirty="0">
                <a:latin typeface="Arial" pitchFamily="34" charset="0"/>
              </a:rPr>
              <a:t> (standard RTS approach):</a:t>
            </a:r>
          </a:p>
          <a:p>
            <a:pPr lvl="1"/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Top-down diagnostic </a:t>
            </a:r>
            <a:r>
              <a:rPr lang="en-US" sz="1100" dirty="0">
                <a:latin typeface="Arial" pitchFamily="34" charset="0"/>
              </a:rPr>
              <a:t>(3 weeks): identification/sizing of revenue potential, heavily relying on competitor benchmarks</a:t>
            </a:r>
          </a:p>
          <a:p>
            <a:pPr lvl="1"/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Bottom-up planning</a:t>
            </a:r>
            <a:r>
              <a:rPr lang="en-US" sz="1100" dirty="0">
                <a:latin typeface="Arial" pitchFamily="34" charset="0"/>
              </a:rPr>
              <a:t> (6 weeks): revenue &amp; margin target setting, elaboration of business plan to </a:t>
            </a:r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multiple ancillary revenue by 2.7x over 2.5 years</a:t>
            </a:r>
            <a:r>
              <a:rPr lang="en-US" sz="1100" dirty="0">
                <a:latin typeface="Arial" pitchFamily="34" charset="0"/>
              </a:rPr>
              <a:t>, matching best-in-class US carriers</a:t>
            </a:r>
          </a:p>
          <a:p>
            <a:pPr lvl="1"/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Implementation</a:t>
            </a:r>
            <a:r>
              <a:rPr lang="en-US" sz="1100" dirty="0">
                <a:latin typeface="Arial" pitchFamily="34" charset="0"/>
              </a:rPr>
              <a:t> (6 months): day-to-day execution support, </a:t>
            </a:r>
            <a:r>
              <a:rPr lang="en-US" sz="1100" dirty="0" err="1">
                <a:latin typeface="Arial" pitchFamily="34" charset="0"/>
              </a:rPr>
              <a:t>ensu</a:t>
            </a:r>
            <a:r>
              <a:rPr lang="en-US" sz="1100" dirty="0">
                <a:latin typeface="Arial" pitchFamily="34" charset="0"/>
              </a:rPr>
              <a:t>-ring delivery as per plan targets</a:t>
            </a:r>
          </a:p>
          <a:p>
            <a:endParaRPr lang="en-US" sz="1100" dirty="0">
              <a:latin typeface="Arial" pitchFamily="34" charset="0"/>
            </a:endParaRPr>
          </a:p>
          <a:p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3 areas of support</a:t>
            </a:r>
            <a:r>
              <a:rPr lang="en-US" sz="1100" dirty="0">
                <a:latin typeface="Arial" pitchFamily="34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Product &amp; geography-specific </a:t>
            </a:r>
            <a:r>
              <a:rPr lang="en-US" sz="1100" b="1" dirty="0" err="1">
                <a:solidFill>
                  <a:schemeClr val="tx2"/>
                </a:solidFill>
                <a:latin typeface="Arial" pitchFamily="34" charset="0"/>
              </a:rPr>
              <a:t>PMO</a:t>
            </a:r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 leadership to ensure successful launch of new products</a:t>
            </a:r>
            <a:r>
              <a:rPr lang="en-US" sz="1100" dirty="0">
                <a:latin typeface="Arial" pitchFamily="34" charset="0"/>
              </a:rPr>
              <a:t> (e.g., 1</a:t>
            </a:r>
            <a:r>
              <a:rPr lang="en-US" sz="1100" baseline="30000" dirty="0">
                <a:latin typeface="Arial" pitchFamily="34" charset="0"/>
              </a:rPr>
              <a:t>st</a:t>
            </a:r>
            <a:r>
              <a:rPr lang="en-US" sz="1100" dirty="0">
                <a:latin typeface="Arial" pitchFamily="34" charset="0"/>
              </a:rPr>
              <a:t>/2</a:t>
            </a:r>
            <a:r>
              <a:rPr lang="en-US" sz="1100" baseline="30000" dirty="0">
                <a:latin typeface="Arial" pitchFamily="34" charset="0"/>
              </a:rPr>
              <a:t>nd</a:t>
            </a:r>
            <a:r>
              <a:rPr lang="en-US" sz="1100" dirty="0">
                <a:latin typeface="Arial" pitchFamily="34" charset="0"/>
              </a:rPr>
              <a:t>/oversize bag charge, branded fares)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Active management of existing product portfolio </a:t>
            </a:r>
            <a:r>
              <a:rPr lang="en-US" sz="1100" dirty="0">
                <a:latin typeface="Arial" pitchFamily="34" charset="0"/>
              </a:rPr>
              <a:t>(e.g., paid seats, upgrade bids, change &amp; cancellation fees), incl. pricing, distribution/marketing, system optimization, etc.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Ancillary governance design </a:t>
            </a:r>
            <a:r>
              <a:rPr lang="en-US" sz="1100" dirty="0">
                <a:latin typeface="Arial" pitchFamily="34" charset="0"/>
              </a:rPr>
              <a:t>(reporting, team structure, role definitions) and </a:t>
            </a:r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enablers </a:t>
            </a:r>
            <a:r>
              <a:rPr lang="en-US" sz="1100" dirty="0">
                <a:latin typeface="Arial" pitchFamily="34" charset="0"/>
              </a:rPr>
              <a:t>(e.g., performance </a:t>
            </a:r>
            <a:r>
              <a:rPr lang="en-US" sz="1100" dirty="0" err="1">
                <a:latin typeface="Arial" pitchFamily="34" charset="0"/>
              </a:rPr>
              <a:t>mngt</a:t>
            </a:r>
            <a:r>
              <a:rPr lang="en-US" sz="1100" dirty="0">
                <a:latin typeface="Arial" pitchFamily="34" charset="0"/>
              </a:rPr>
              <a:t> reporting)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0049" y="1207985"/>
            <a:ext cx="3051269" cy="4347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/>
            <a:r>
              <a:rPr lang="en-US" sz="1100" dirty="0">
                <a:latin typeface="Arial" pitchFamily="34" charset="0"/>
              </a:rPr>
              <a:t>In 2016, we conducted a </a:t>
            </a:r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full-scale RTS transformation at a major legacy carrier</a:t>
            </a:r>
            <a:r>
              <a:rPr lang="en-US" sz="1100" dirty="0">
                <a:latin typeface="Arial" pitchFamily="34" charset="0"/>
              </a:rPr>
              <a:t>, spanning across all areas of the airline</a:t>
            </a:r>
          </a:p>
          <a:p>
            <a:pPr lvl="1">
              <a:spcBef>
                <a:spcPts val="300"/>
              </a:spcBef>
            </a:pPr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Objective of this turnaround</a:t>
            </a:r>
            <a:r>
              <a:rPr lang="en-US" sz="1100" dirty="0">
                <a:latin typeface="Arial" pitchFamily="34" charset="0"/>
              </a:rPr>
              <a:t>, preceded by a strategy definition engagement, was to </a:t>
            </a:r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renew with growth </a:t>
            </a:r>
            <a:r>
              <a:rPr lang="en-US" sz="1100" dirty="0">
                <a:latin typeface="Arial" pitchFamily="34" charset="0"/>
              </a:rPr>
              <a:t>in part </a:t>
            </a:r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through ancillary revenue maximization</a:t>
            </a: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,</a:t>
            </a:r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en-US" sz="1100" dirty="0">
                <a:latin typeface="Arial" pitchFamily="34" charset="0"/>
              </a:rPr>
              <a:t>after years of poor financial performance and decline in market share, </a:t>
            </a:r>
          </a:p>
          <a:p>
            <a:pPr lvl="1">
              <a:spcBef>
                <a:spcPts val="300"/>
              </a:spcBef>
            </a:pPr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In 2015, a very small share of revenue had been generated through ancillaries</a:t>
            </a:r>
            <a:r>
              <a:rPr lang="en-US" sz="1100" dirty="0">
                <a:latin typeface="Arial" pitchFamily="34" charset="0"/>
              </a:rPr>
              <a:t>; despite these products having become industry standard and associated revenue having grown from ~$8M (2008) to $26M (2015) for top 10 airlines worldwide alone</a:t>
            </a:r>
          </a:p>
          <a:p>
            <a:pPr lvl="1">
              <a:spcBef>
                <a:spcPts val="300"/>
              </a:spcBef>
            </a:pPr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Specific challenges </a:t>
            </a:r>
            <a:r>
              <a:rPr lang="en-US" sz="1100" dirty="0">
                <a:latin typeface="Arial" pitchFamily="34" charset="0"/>
              </a:rPr>
              <a:t>included:</a:t>
            </a:r>
          </a:p>
          <a:p>
            <a:pPr lvl="2"/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Geographic scope</a:t>
            </a:r>
            <a:r>
              <a:rPr lang="en-US" sz="1100" dirty="0">
                <a:latin typeface="Arial" pitchFamily="34" charset="0"/>
              </a:rPr>
              <a:t>: 5+ subsidiaries in different countries with resp. regulations</a:t>
            </a:r>
          </a:p>
          <a:p>
            <a:pPr lvl="2"/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Merger context</a:t>
            </a:r>
            <a:r>
              <a:rPr lang="en-US" sz="1100" dirty="0">
                <a:latin typeface="Arial" pitchFamily="34" charset="0"/>
              </a:rPr>
              <a:t>, notably with ongoing system integration into 1 PSS</a:t>
            </a:r>
          </a:p>
          <a:p>
            <a:pPr lvl="2"/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Dynamic competitive landscape </a:t>
            </a:r>
            <a:r>
              <a:rPr lang="en-US" sz="1100" dirty="0">
                <a:latin typeface="Arial" pitchFamily="34" charset="0"/>
              </a:rPr>
              <a:t>with market share at risk in all core markets due to fierce competition from neighboring legacy carriers and emergence of new low cost players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BDF30B4-7E33-48F4-B2AB-B7FA0501E6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4176" y="3175"/>
            <a:ext cx="666524" cy="158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bg1"/>
                </a:solidFill>
              </a:rPr>
              <a:t>TTL017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519D46F-47A5-44A9-9AB3-603BB0BD99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-55873" y="0"/>
            <a:ext cx="1415546" cy="161926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TTL</a:t>
            </a:r>
            <a:r>
              <a:rPr lang="en-US" sz="1000" dirty="0">
                <a:solidFill>
                  <a:schemeClr val="bg1"/>
                </a:solidFill>
              </a:rPr>
              <a:t>| AMERICA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667784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8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414" y="751743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75174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751743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32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72392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4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369068" y="72392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07736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407302" y="110964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757741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757741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965526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0873081"/>
              </p:ext>
            </p:extLst>
          </p:nvPr>
        </p:nvGraphicFramePr>
        <p:xfrm>
          <a:off x="149622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9" name="think-cell Slide" r:id="rId34" imgW="530" imgH="528" progId="TCLayout.ActiveDocument.1">
                  <p:embed/>
                </p:oleObj>
              </mc:Choice>
              <mc:Fallback>
                <p:oleObj name="think-cell Slide" r:id="rId34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496220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 bwMode="auto">
          <a:xfrm>
            <a:off x="1494631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fr-FR" sz="12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2" y="230189"/>
            <a:ext cx="10480064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Our plan is boosting ancillary revenue by 12% per year, and will bring carrier A closer to top 3 US legacy carriers in $ per </a:t>
            </a:r>
            <a:r>
              <a:rPr lang="en-US" dirty="0" err="1"/>
              <a:t>pax</a:t>
            </a:r>
            <a:r>
              <a:rPr lang="en-US" dirty="0"/>
              <a:t> ratio</a:t>
            </a:r>
            <a:endParaRPr lang="fr-FR" dirty="0"/>
          </a:p>
        </p:txBody>
      </p:sp>
      <p:sp>
        <p:nvSpPr>
          <p:cNvPr id="3" name="5. Source"/>
          <p:cNvSpPr>
            <a:spLocks noChangeArrowheads="1"/>
          </p:cNvSpPr>
          <p:nvPr/>
        </p:nvSpPr>
        <p:spPr bwMode="auto">
          <a:xfrm>
            <a:off x="158781" y="6533200"/>
            <a:ext cx="6862762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700" dirty="0">
                <a:latin typeface="+mj-lt"/>
                <a:sym typeface="Trebuchet MS" panose="020B0603020202020204" pitchFamily="34" charset="0"/>
              </a:rPr>
              <a:t>SOURCE: </a:t>
            </a:r>
            <a:r>
              <a:rPr lang="en-US" sz="700" dirty="0" err="1">
                <a:latin typeface="+mj-lt"/>
                <a:sym typeface="Trebuchet MS" panose="020B0603020202020204" pitchFamily="34" charset="0"/>
              </a:rPr>
              <a:t>IdeaWorksCompany</a:t>
            </a:r>
            <a:r>
              <a:rPr lang="en-US" sz="700" dirty="0">
                <a:latin typeface="+mj-lt"/>
                <a:sym typeface="Trebuchet MS" panose="020B0603020202020204" pitchFamily="34" charset="0"/>
              </a:rPr>
              <a:t> - 2016 Yearbook of Ancillary Revenue, Team analysis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xmlns="" id="{BCED283B-59E4-4AA4-85CA-434C7BA95799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72723312"/>
              </p:ext>
            </p:extLst>
          </p:nvPr>
        </p:nvGraphicFramePr>
        <p:xfrm>
          <a:off x="6920266" y="3393646"/>
          <a:ext cx="3140075" cy="215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cxnSp>
        <p:nvCxnSpPr>
          <p:cNvPr id="27" name="Straight Connector 26"/>
          <p:cNvCxnSpPr/>
          <p:nvPr>
            <p:custDataLst>
              <p:tags r:id="rId5"/>
            </p:custDataLst>
          </p:nvPr>
        </p:nvCxnSpPr>
        <p:spPr bwMode="gray">
          <a:xfrm flipV="1">
            <a:off x="8860191" y="4231845"/>
            <a:ext cx="373063" cy="77788"/>
          </a:xfrm>
          <a:prstGeom prst="line">
            <a:avLst/>
          </a:prstGeom>
          <a:ln w="38100">
            <a:solidFill>
              <a:srgbClr val="BEB5AF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6"/>
            </p:custDataLst>
          </p:nvPr>
        </p:nvCxnSpPr>
        <p:spPr bwMode="gray">
          <a:xfrm flipV="1">
            <a:off x="7745766" y="4465208"/>
            <a:ext cx="373063" cy="77788"/>
          </a:xfrm>
          <a:prstGeom prst="line">
            <a:avLst/>
          </a:prstGeom>
          <a:ln w="38100">
            <a:solidFill>
              <a:srgbClr val="BEB5AF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9066566" y="5135134"/>
            <a:ext cx="3349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252CDB10-2EE0-4ED9-AB86-988CFB460113}" type="datetime'''5''''''''6''''''%'''''''''''''''''''''''">
              <a:rPr lang="fr-FR" altLang="en-US" sz="12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pPr/>
              <a:t>56%</a:t>
            </a:fld>
            <a:endParaRPr lang="fr-FR" sz="1200" dirty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6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7540979" y="4709684"/>
            <a:ext cx="4111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CL" altLang="en-US" sz="1200" b="1" dirty="0">
                <a:solidFill>
                  <a:schemeClr val="accent2"/>
                </a:solidFill>
                <a:latin typeface="+mj-lt"/>
                <a:ea typeface="+mj-ea"/>
                <a:cs typeface="+mj-cs"/>
                <a:sym typeface="+mj-lt"/>
              </a:rPr>
              <a:t>$</a:t>
            </a:r>
            <a:fld id="{A534C3AF-2F74-494C-90CB-8C8D4C37F775}" type="datetime'''''''''''''''12''''''.''''''''2'''''''''''''">
              <a:rPr lang="es-CL" altLang="en-US" sz="1200" b="1">
                <a:solidFill>
                  <a:schemeClr val="accent2"/>
                </a:solidFill>
                <a:latin typeface="+mj-lt"/>
                <a:ea typeface="+mj-ea"/>
                <a:cs typeface="+mj-cs"/>
                <a:sym typeface="+mj-lt"/>
              </a:rPr>
              <a:pPr/>
              <a:t>12.2</a:t>
            </a:fld>
            <a:endParaRPr lang="es-CL" sz="1200" b="1" dirty="0">
              <a:solidFill>
                <a:schemeClr val="accent2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2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579079" y="5008134"/>
            <a:ext cx="3349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797B1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994326B7-EF69-4FB3-A235-87E5F132A161}" type="datetime'''''''''''''''''''''''''''''''''''6''''''6''''%'">
              <a:rPr lang="fr-FR" altLang="en-US" sz="1200">
                <a:latin typeface="+mj-lt"/>
                <a:ea typeface="+mj-ea"/>
                <a:cs typeface="+mj-cs"/>
                <a:sym typeface="+mj-lt"/>
              </a:rPr>
              <a:pPr/>
              <a:t>66%</a:t>
            </a:fld>
            <a:endParaRPr lang="fr-FR" sz="12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1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7579079" y="5282771"/>
            <a:ext cx="3349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1F5D1B82-225E-4E8C-B3A8-0038F466CC8F}" type="datetime'''''3''''''''''''''''4''''''''''%'''''''''''''''''''''''">
              <a:rPr lang="fr-FR" altLang="en-US" sz="12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pPr/>
              <a:t>34%</a:t>
            </a:fld>
            <a:endParaRPr lang="fr-FR" sz="1200" dirty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0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9066566" y="4704921"/>
            <a:ext cx="3349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797B1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44F8028A-F7DA-4477-B9A4-38B3D7332FD4}" type="datetime'''''4''4''''''''''''''''''''''''''''''''''%'''''''">
              <a:rPr lang="fr-FR" altLang="en-US" sz="1200">
                <a:latin typeface="+mj-lt"/>
                <a:ea typeface="+mj-ea"/>
                <a:cs typeface="+mj-cs"/>
                <a:sym typeface="+mj-lt"/>
              </a:rPr>
              <a:pPr/>
              <a:t>44%</a:t>
            </a:fld>
            <a:endParaRPr lang="fr-FR" sz="12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7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9028466" y="4398534"/>
            <a:ext cx="4111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CL" altLang="en-US" sz="1200" b="1" dirty="0">
                <a:solidFill>
                  <a:schemeClr val="accent2"/>
                </a:solidFill>
                <a:latin typeface="+mj-lt"/>
                <a:ea typeface="+mj-ea"/>
                <a:cs typeface="+mj-cs"/>
                <a:sym typeface="+mj-lt"/>
              </a:rPr>
              <a:t>$19.0</a:t>
            </a:r>
            <a:endParaRPr lang="es-CL" sz="1200" b="1" dirty="0">
              <a:solidFill>
                <a:schemeClr val="accent2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0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7995004" y="4269945"/>
            <a:ext cx="989013" cy="23495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L" altLang="en-US" sz="1200" b="1" dirty="0">
                <a:solidFill>
                  <a:schemeClr val="accent2"/>
                </a:solidFill>
                <a:latin typeface="+mj-lt"/>
                <a:ea typeface="+mj-ea"/>
                <a:cs typeface="+mj-cs"/>
                <a:sym typeface="+mj-lt"/>
              </a:rPr>
              <a:t>+12%</a:t>
            </a:r>
            <a:r>
              <a:rPr lang="es-CL" sz="1200" b="1" dirty="0">
                <a:solidFill>
                  <a:schemeClr val="accent2"/>
                </a:solidFill>
                <a:latin typeface="+mj-lt"/>
                <a:ea typeface="+mj-ea"/>
                <a:cs typeface="+mj-cs"/>
                <a:sym typeface="+mj-lt"/>
              </a:rPr>
              <a:t> p.a.</a:t>
            </a:r>
            <a:endParaRPr lang="es-CL" sz="1200" b="1" baseline="30000" dirty="0">
              <a:solidFill>
                <a:schemeClr val="accent2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8" name="4. Footnote"/>
          <p:cNvSpPr txBox="1">
            <a:spLocks noChangeArrowheads="1"/>
          </p:cNvSpPr>
          <p:nvPr/>
        </p:nvSpPr>
        <p:spPr bwMode="auto">
          <a:xfrm>
            <a:off x="158782" y="6267451"/>
            <a:ext cx="854868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104775" indent="-104775" defTabSz="895350">
              <a:defRPr sz="1000" baseline="0">
                <a:latin typeface="Trebuchet MS" panose="020B0603020202020204" pitchFamily="34" charset="0"/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sz="800" dirty="0">
                <a:latin typeface="+mj-lt"/>
                <a:sym typeface="Trebuchet MS" panose="020B0603020202020204" pitchFamily="34" charset="0"/>
              </a:rPr>
              <a:t>1 Including: Credit card partnerships, Service fees, Holidays business, Food on board, Duty-free and </a:t>
            </a:r>
            <a:r>
              <a:rPr lang="en-US" sz="800" dirty="0" err="1">
                <a:latin typeface="+mj-lt"/>
                <a:sym typeface="Trebuchet MS" panose="020B0603020202020204" pitchFamily="34" charset="0"/>
              </a:rPr>
              <a:t>FFP</a:t>
            </a:r>
            <a:r>
              <a:rPr lang="en-US" sz="800" dirty="0">
                <a:latin typeface="+mj-lt"/>
                <a:sym typeface="Trebuchet MS" panose="020B0603020202020204" pitchFamily="34" charset="0"/>
              </a:rPr>
              <a:t> redemption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622849" y="5566933"/>
            <a:ext cx="1063732" cy="18585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565120" y="5584396"/>
            <a:ext cx="970391" cy="149031"/>
          </a:xfrm>
          <a:prstGeom prst="rect">
            <a:avLst/>
          </a:prstGeom>
        </p:spPr>
      </p:pic>
      <p:pic>
        <p:nvPicPr>
          <p:cNvPr id="102495" name="Picture 95" descr="Resultado de imagen para american airlines logo"/>
          <p:cNvPicPr>
            <a:picLocks noChangeAspect="1" noChangeArrowheads="1"/>
          </p:cNvPicPr>
          <p:nvPr/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5" t="16666" r="8606" b="16666"/>
          <a:stretch/>
        </p:blipFill>
        <p:spPr bwMode="auto">
          <a:xfrm>
            <a:off x="3973865" y="5538358"/>
            <a:ext cx="1257300" cy="24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xmlns="" id="{A1023EC4-2DDC-4EB5-B2AD-86F968BC0957}"/>
              </a:ext>
            </a:extLst>
          </p:cNvPr>
          <p:cNvGraphicFramePr/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943885063"/>
              </p:ext>
            </p:extLst>
          </p:nvPr>
        </p:nvGraphicFramePr>
        <p:xfrm>
          <a:off x="2348265" y="3393646"/>
          <a:ext cx="4508500" cy="215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0"/>
          </a:graphicData>
        </a:graphic>
      </p:graphicFrame>
      <p:sp>
        <p:nvSpPr>
          <p:cNvPr id="63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2949929" y="3268234"/>
            <a:ext cx="4111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altLang="en-US" sz="1200" b="1" dirty="0">
                <a:latin typeface="+mj-lt"/>
                <a:ea typeface="+mj-ea"/>
                <a:cs typeface="+mj-cs"/>
                <a:sym typeface="+mj-lt"/>
              </a:rPr>
              <a:t>$</a:t>
            </a:r>
            <a:fld id="{AA84F5EF-AE23-4AB3-AD0E-5CA7E8539D0E}" type="datetime'''4''4''''''''''''''''.''''''''''''''2'''''''''">
              <a:rPr lang="fr-FR" altLang="en-US" sz="1200" b="1">
                <a:latin typeface="+mj-lt"/>
                <a:ea typeface="+mj-ea"/>
                <a:cs typeface="+mj-cs"/>
                <a:sym typeface="+mj-lt"/>
              </a:rPr>
              <a:pPr/>
              <a:t>44.2</a:t>
            </a:fld>
            <a:endParaRPr lang="fr-FR" sz="12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6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988029" y="3812746"/>
            <a:ext cx="3349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1D68B493-5662-4C4D-B721-A9CB5D55DF72}" type="datetime'''''''''''''''''''4''''3''%'">
              <a:rPr lang="fr-FR" altLang="en-US" sz="1200">
                <a:latin typeface="+mj-lt"/>
                <a:ea typeface="+mj-ea"/>
                <a:cs typeface="+mj-cs"/>
                <a:sym typeface="+mj-lt"/>
              </a:rPr>
              <a:pPr/>
              <a:t>43%</a:t>
            </a:fld>
            <a:endParaRPr lang="fr-FR" sz="12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1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5845529" y="4311221"/>
            <a:ext cx="4111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altLang="en-US" sz="1200" b="1" dirty="0">
                <a:latin typeface="+mj-lt"/>
                <a:ea typeface="+mj-ea"/>
                <a:cs typeface="+mj-cs"/>
                <a:sym typeface="+mj-lt"/>
              </a:rPr>
              <a:t>$</a:t>
            </a:r>
            <a:fld id="{904B7D1B-4F4F-4AE4-884D-C0ADF638CA9C}" type="datetime'''''2''''1''''''''''''.''''''0'''''''''''''''''''''''''">
              <a:rPr lang="fr-FR" altLang="en-US" sz="1200" b="1">
                <a:latin typeface="+mj-lt"/>
                <a:ea typeface="+mj-ea"/>
                <a:cs typeface="+mj-cs"/>
                <a:sym typeface="+mj-lt"/>
              </a:rPr>
              <a:pPr/>
              <a:t>21.0</a:t>
            </a:fld>
            <a:endParaRPr lang="fr-FR" sz="12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8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988029" y="4808109"/>
            <a:ext cx="3349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1584E9D0-CC43-499F-98EF-110E5CE37AE0}" type="datetime'''''''5''''''''''''''''7''''''''''''''''''''''''''%'''">
              <a:rPr lang="fr-FR" altLang="en-US" sz="12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pPr/>
              <a:t>57%</a:t>
            </a:fld>
            <a:endParaRPr lang="fr-FR" sz="1200" dirty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4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435829" y="4566809"/>
            <a:ext cx="3349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F2DE4199-C5E9-45F3-85F7-AE30BBCCA441}" type="datetime'''''''''4''''''''''''''''''''7''%'''''''''''''''''''">
              <a:rPr lang="fr-FR" altLang="en-US" sz="1200">
                <a:latin typeface="+mj-lt"/>
                <a:ea typeface="+mj-ea"/>
                <a:cs typeface="+mj-cs"/>
                <a:sym typeface="+mj-lt"/>
              </a:rPr>
              <a:pPr/>
              <a:t>47%</a:t>
            </a:fld>
            <a:endParaRPr lang="fr-FR" sz="12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435829" y="5095446"/>
            <a:ext cx="3349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5ADDEC3F-6330-451A-BFD3-5A11AFE7ACAD}" type="datetime'''5''''''''''''''''''''''''''3''''''%'''''''''''''''''">
              <a:rPr lang="fr-FR" altLang="en-US" sz="12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pPr/>
              <a:t>53%</a:t>
            </a:fld>
            <a:endParaRPr lang="fr-FR" sz="1200" dirty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5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5883629" y="4598559"/>
            <a:ext cx="3349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2C8D6CEF-5B69-4DFF-A4B0-C6404602BDEA}" type="datetime'''''''''3''6''''''''''''''''%'''''">
              <a:rPr lang="fr-FR" altLang="en-US" sz="1200">
                <a:latin typeface="+mj-lt"/>
                <a:ea typeface="+mj-ea"/>
                <a:cs typeface="+mj-cs"/>
                <a:sym typeface="+mj-lt"/>
              </a:rPr>
              <a:pPr/>
              <a:t>36%</a:t>
            </a:fld>
            <a:endParaRPr lang="fr-FR" sz="12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5883629" y="5073221"/>
            <a:ext cx="3349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91169621-2138-49BC-A64C-B8AD305306AF}" type="datetime'''6''''''''4''''''''''''''''''''''''''%'''''''">
              <a:rPr lang="fr-FR" altLang="en-US" sz="12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pPr/>
              <a:t>64%</a:t>
            </a:fld>
            <a:endParaRPr lang="fr-FR" sz="1200" dirty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2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397729" y="4201684"/>
            <a:ext cx="4111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b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altLang="en-US" sz="1200" b="1" dirty="0">
                <a:latin typeface="+mj-lt"/>
                <a:ea typeface="+mj-ea"/>
                <a:cs typeface="+mj-cs"/>
                <a:sym typeface="+mj-lt"/>
              </a:rPr>
              <a:t>$</a:t>
            </a:r>
            <a:fld id="{0A5F0B43-1F35-4EF0-8803-A8587969FED0}" type="datetime'2''''''''''''''3''''''''''.4'''''''''''''">
              <a:rPr lang="fr-FR" altLang="en-US" sz="1200" b="1">
                <a:latin typeface="+mj-lt"/>
                <a:ea typeface="+mj-ea"/>
                <a:cs typeface="+mj-cs"/>
                <a:sym typeface="+mj-lt"/>
              </a:rPr>
              <a:pPr/>
              <a:t>23.4</a:t>
            </a:fld>
            <a:endParaRPr lang="fr-FR" sz="1200" b="1" dirty="0">
              <a:latin typeface="+mj-lt"/>
              <a:ea typeface="+mj-ea"/>
              <a:cs typeface="+mj-cs"/>
              <a:sym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215825" y="1252346"/>
            <a:ext cx="2849884" cy="157734"/>
            <a:chOff x="5754347" y="858169"/>
            <a:chExt cx="2849884" cy="157734"/>
          </a:xfrm>
        </p:grpSpPr>
        <p:grpSp>
          <p:nvGrpSpPr>
            <p:cNvPr id="21" name="Group 20"/>
            <p:cNvGrpSpPr/>
            <p:nvPr/>
          </p:nvGrpSpPr>
          <p:grpSpPr>
            <a:xfrm>
              <a:off x="5754347" y="858169"/>
              <a:ext cx="1373528" cy="157734"/>
              <a:chOff x="7297055" y="752494"/>
              <a:chExt cx="1373528" cy="157734"/>
            </a:xfrm>
          </p:grpSpPr>
          <p:sp>
            <p:nvSpPr>
              <p:cNvPr id="107" name="Rectangle 106"/>
              <p:cNvSpPr>
                <a:spLocks/>
              </p:cNvSpPr>
              <p:nvPr/>
            </p:nvSpPr>
            <p:spPr>
              <a:xfrm>
                <a:off x="7297055" y="756340"/>
                <a:ext cx="84960" cy="153888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AU" sz="1000" dirty="0">
                    <a:solidFill>
                      <a:schemeClr val="tx2"/>
                    </a:solidFill>
                    <a:latin typeface="+mj-lt"/>
                  </a:rPr>
                  <a:t>X</a:t>
                </a:r>
                <a:endParaRPr lang="en-US" sz="10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108" name="TextBox 107"/>
              <p:cNvSpPr txBox="1">
                <a:spLocks/>
              </p:cNvSpPr>
              <p:nvPr/>
            </p:nvSpPr>
            <p:spPr bwMode="gray">
              <a:xfrm>
                <a:off x="7467690" y="752494"/>
                <a:ext cx="1202893" cy="153888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342900" lvl="0" indent="-342900">
                  <a:spcBef>
                    <a:spcPct val="20000"/>
                  </a:spcBef>
                  <a:buFont typeface="Arial"/>
                  <a:buChar char="•"/>
                  <a:defRPr sz="3200"/>
                </a:lvl1pPr>
                <a:lvl2pPr marL="742950" lvl="1" indent="-285750">
                  <a:spcBef>
                    <a:spcPct val="20000"/>
                  </a:spcBef>
                  <a:buFont typeface="Arial"/>
                  <a:buChar char="–"/>
                  <a:defRPr sz="2800"/>
                </a:lvl2pPr>
                <a:lvl3pPr marL="1143000" lvl="2" indent="-228600">
                  <a:spcBef>
                    <a:spcPct val="20000"/>
                  </a:spcBef>
                  <a:buFont typeface="Arial"/>
                  <a:buChar char="•"/>
                  <a:defRPr sz="2400"/>
                </a:lvl3pPr>
                <a:lvl4pPr marL="1600200" lvl="3" indent="-228600">
                  <a:spcBef>
                    <a:spcPct val="20000"/>
                  </a:spcBef>
                  <a:buFont typeface="Arial"/>
                  <a:buChar char="–"/>
                  <a:defRPr sz="2000"/>
                </a:lvl4pPr>
                <a:lvl5pPr marL="2057400" lvl="4" indent="-228600">
                  <a:spcBef>
                    <a:spcPct val="20000"/>
                  </a:spcBef>
                  <a:buFont typeface="Arial"/>
                  <a:buChar char="»"/>
                  <a:defRPr sz="2000"/>
                </a:lvl5pPr>
                <a:lvl6pPr marL="2514600" indent="-228600">
                  <a:spcBef>
                    <a:spcPct val="20000"/>
                  </a:spcBef>
                  <a:buFont typeface="Arial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/>
                  <a:buChar char="•"/>
                  <a:defRPr sz="2000"/>
                </a:lvl9pPr>
              </a:lstStyle>
              <a:p>
                <a:pPr marL="0" indent="0">
                  <a:buClr>
                    <a:schemeClr val="tx2"/>
                  </a:buClr>
                  <a:buNone/>
                </a:pPr>
                <a:r>
                  <a:rPr lang="es-CO" sz="1000" spc="-20" dirty="0">
                    <a:latin typeface="+mj-lt"/>
                  </a:rPr>
                  <a:t>Led </a:t>
                </a:r>
                <a:r>
                  <a:rPr lang="es-CO" sz="1000" spc="-20" dirty="0" err="1">
                    <a:latin typeface="+mj-lt"/>
                  </a:rPr>
                  <a:t>by</a:t>
                </a:r>
                <a:r>
                  <a:rPr lang="es-CO" sz="1000" spc="-20" dirty="0">
                    <a:latin typeface="+mj-lt"/>
                  </a:rPr>
                  <a:t> </a:t>
                </a:r>
                <a:r>
                  <a:rPr lang="es-CO" sz="1000" spc="-20" dirty="0" err="1">
                    <a:latin typeface="+mj-lt"/>
                  </a:rPr>
                  <a:t>Ancillary</a:t>
                </a:r>
                <a:r>
                  <a:rPr lang="es-CO" sz="1000" spc="-20" dirty="0">
                    <a:latin typeface="+mj-lt"/>
                  </a:rPr>
                  <a:t> </a:t>
                </a:r>
                <a:r>
                  <a:rPr lang="es-CO" sz="1000" spc="-20" dirty="0" err="1">
                    <a:latin typeface="+mj-lt"/>
                  </a:rPr>
                  <a:t>team</a:t>
                </a:r>
                <a:endParaRPr lang="es-CO" sz="1000" spc="-20" dirty="0">
                  <a:latin typeface="+mj-lt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364072" y="858169"/>
              <a:ext cx="1240159" cy="157734"/>
              <a:chOff x="7297055" y="984937"/>
              <a:chExt cx="1240159" cy="157734"/>
            </a:xfrm>
          </p:grpSpPr>
          <p:sp>
            <p:nvSpPr>
              <p:cNvPr id="105" name="Rectangle 104"/>
              <p:cNvSpPr>
                <a:spLocks/>
              </p:cNvSpPr>
              <p:nvPr/>
            </p:nvSpPr>
            <p:spPr>
              <a:xfrm>
                <a:off x="7297055" y="988783"/>
                <a:ext cx="84960" cy="153888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AU" sz="1000" dirty="0">
                    <a:solidFill>
                      <a:schemeClr val="accent5"/>
                    </a:solidFill>
                    <a:latin typeface="+mj-lt"/>
                  </a:rPr>
                  <a:t>X</a:t>
                </a:r>
                <a:endParaRPr lang="en-US" sz="1000" dirty="0">
                  <a:solidFill>
                    <a:schemeClr val="accent5"/>
                  </a:solidFill>
                  <a:latin typeface="+mj-lt"/>
                </a:endParaRPr>
              </a:p>
            </p:txBody>
          </p:sp>
          <p:sp>
            <p:nvSpPr>
              <p:cNvPr id="115" name="TextBox 114"/>
              <p:cNvSpPr txBox="1">
                <a:spLocks/>
              </p:cNvSpPr>
              <p:nvPr/>
            </p:nvSpPr>
            <p:spPr bwMode="gray">
              <a:xfrm>
                <a:off x="7467690" y="984937"/>
                <a:ext cx="1069524" cy="153888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342900" lvl="0" indent="-342900">
                  <a:spcBef>
                    <a:spcPct val="20000"/>
                  </a:spcBef>
                  <a:buFont typeface="Arial"/>
                  <a:buChar char="•"/>
                  <a:defRPr sz="3200"/>
                </a:lvl1pPr>
                <a:lvl2pPr marL="742950" lvl="1" indent="-285750">
                  <a:spcBef>
                    <a:spcPct val="20000"/>
                  </a:spcBef>
                  <a:buFont typeface="Arial"/>
                  <a:buChar char="–"/>
                  <a:defRPr sz="2800"/>
                </a:lvl2pPr>
                <a:lvl3pPr marL="1143000" lvl="2" indent="-228600">
                  <a:spcBef>
                    <a:spcPct val="20000"/>
                  </a:spcBef>
                  <a:buFont typeface="Arial"/>
                  <a:buChar char="•"/>
                  <a:defRPr sz="2400"/>
                </a:lvl3pPr>
                <a:lvl4pPr marL="1600200" lvl="3" indent="-228600">
                  <a:spcBef>
                    <a:spcPct val="20000"/>
                  </a:spcBef>
                  <a:buFont typeface="Arial"/>
                  <a:buChar char="–"/>
                  <a:defRPr sz="2000"/>
                </a:lvl4pPr>
                <a:lvl5pPr marL="2057400" lvl="4" indent="-228600">
                  <a:spcBef>
                    <a:spcPct val="20000"/>
                  </a:spcBef>
                  <a:buFont typeface="Arial"/>
                  <a:buChar char="»"/>
                  <a:defRPr sz="2000"/>
                </a:lvl5pPr>
                <a:lvl6pPr marL="2514600" indent="-228600">
                  <a:spcBef>
                    <a:spcPct val="20000"/>
                  </a:spcBef>
                  <a:buFont typeface="Arial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/>
                  <a:buChar char="•"/>
                  <a:defRPr sz="2000"/>
                </a:lvl9pPr>
              </a:lstStyle>
              <a:p>
                <a:pPr marL="0" indent="0">
                  <a:buClr>
                    <a:schemeClr val="tx2"/>
                  </a:buClr>
                  <a:buNone/>
                </a:pPr>
                <a:r>
                  <a:rPr lang="es-CO" sz="1000" spc="-20" dirty="0">
                    <a:latin typeface="+mj-lt"/>
                  </a:rPr>
                  <a:t>Led </a:t>
                </a:r>
                <a:r>
                  <a:rPr lang="es-CO" sz="1000" spc="-20" dirty="0" err="1">
                    <a:latin typeface="+mj-lt"/>
                  </a:rPr>
                  <a:t>by</a:t>
                </a:r>
                <a:r>
                  <a:rPr lang="es-CO" sz="1000" spc="-20" dirty="0">
                    <a:latin typeface="+mj-lt"/>
                  </a:rPr>
                  <a:t> </a:t>
                </a:r>
                <a:r>
                  <a:rPr lang="es-CO" sz="1000" spc="-20" dirty="0" err="1">
                    <a:latin typeface="+mj-lt"/>
                  </a:rPr>
                  <a:t>other</a:t>
                </a:r>
                <a:r>
                  <a:rPr lang="es-CO" sz="1000" spc="-20" dirty="0">
                    <a:latin typeface="+mj-lt"/>
                  </a:rPr>
                  <a:t> </a:t>
                </a:r>
                <a:r>
                  <a:rPr lang="es-CO" sz="1000" spc="-20" dirty="0" err="1">
                    <a:latin typeface="+mj-lt"/>
                  </a:rPr>
                  <a:t>teams</a:t>
                </a:r>
                <a:endParaRPr lang="es-CO" sz="1000" spc="-20" dirty="0">
                  <a:latin typeface="+mj-lt"/>
                </a:endParaRPr>
              </a:p>
            </p:txBody>
          </p:sp>
        </p:grpSp>
      </p:grpSp>
      <p:sp>
        <p:nvSpPr>
          <p:cNvPr id="73" name="Rectangle 72"/>
          <p:cNvSpPr>
            <a:spLocks/>
          </p:cNvSpPr>
          <p:nvPr/>
        </p:nvSpPr>
        <p:spPr>
          <a:xfrm>
            <a:off x="2906251" y="2032594"/>
            <a:ext cx="496931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280087"/>
                </a:solidFill>
                <a:latin typeface="+mj-lt"/>
              </a:rPr>
              <a:t> 6,199</a:t>
            </a:r>
          </a:p>
        </p:txBody>
      </p:sp>
      <p:sp>
        <p:nvSpPr>
          <p:cNvPr id="74" name="Rectangle 73"/>
          <p:cNvSpPr>
            <a:spLocks/>
          </p:cNvSpPr>
          <p:nvPr/>
        </p:nvSpPr>
        <p:spPr>
          <a:xfrm>
            <a:off x="4354051" y="2032594"/>
            <a:ext cx="496931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280087"/>
                </a:solidFill>
                <a:latin typeface="+mj-lt"/>
              </a:rPr>
              <a:t> 4,718</a:t>
            </a:r>
          </a:p>
        </p:txBody>
      </p:sp>
      <p:sp>
        <p:nvSpPr>
          <p:cNvPr id="76" name="Rectangle 75"/>
          <p:cNvSpPr>
            <a:spLocks/>
          </p:cNvSpPr>
          <p:nvPr/>
        </p:nvSpPr>
        <p:spPr>
          <a:xfrm>
            <a:off x="5801851" y="2032594"/>
            <a:ext cx="496931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280087"/>
                </a:solidFill>
                <a:latin typeface="+mj-lt"/>
              </a:rPr>
              <a:t> 3,775</a:t>
            </a:r>
          </a:p>
        </p:txBody>
      </p:sp>
      <p:sp>
        <p:nvSpPr>
          <p:cNvPr id="15" name="Round Same Side Corner Rectangle 14"/>
          <p:cNvSpPr>
            <a:spLocks/>
          </p:cNvSpPr>
          <p:nvPr/>
        </p:nvSpPr>
        <p:spPr>
          <a:xfrm>
            <a:off x="1359254" y="1725106"/>
            <a:ext cx="985837" cy="813444"/>
          </a:xfrm>
          <a:prstGeom prst="round2SameRect">
            <a:avLst>
              <a:gd name="adj1" fmla="val 11983"/>
              <a:gd name="adj2" fmla="val 0"/>
            </a:avLst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Ancillary revenue,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$M</a:t>
            </a: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2975179" y="2662675"/>
            <a:ext cx="359073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00ABA2"/>
                </a:solidFill>
                <a:latin typeface="+mj-lt"/>
              </a:rPr>
              <a:t>16%</a:t>
            </a:r>
          </a:p>
        </p:txBody>
      </p:sp>
      <p:sp>
        <p:nvSpPr>
          <p:cNvPr id="49" name="Rectangle 48"/>
          <p:cNvSpPr>
            <a:spLocks/>
          </p:cNvSpPr>
          <p:nvPr/>
        </p:nvSpPr>
        <p:spPr>
          <a:xfrm>
            <a:off x="4422979" y="2662675"/>
            <a:ext cx="359073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00ABA2"/>
                </a:solidFill>
                <a:latin typeface="+mj-lt"/>
              </a:rPr>
              <a:t>12%</a:t>
            </a:r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5920472" y="2662675"/>
            <a:ext cx="259687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00ABA2"/>
                </a:solidFill>
                <a:latin typeface="+mj-lt"/>
              </a:rPr>
              <a:t>9%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7616715" y="2662675"/>
            <a:ext cx="259687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00ABA2"/>
                </a:solidFill>
                <a:latin typeface="+mj-lt"/>
              </a:rPr>
              <a:t>9%</a:t>
            </a:r>
          </a:p>
        </p:txBody>
      </p:sp>
      <p:sp>
        <p:nvSpPr>
          <p:cNvPr id="86" name="Rectangle 85"/>
          <p:cNvSpPr>
            <a:spLocks/>
          </p:cNvSpPr>
          <p:nvPr/>
        </p:nvSpPr>
        <p:spPr>
          <a:xfrm>
            <a:off x="9054509" y="2662675"/>
            <a:ext cx="359073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00ABA2"/>
                </a:solidFill>
                <a:latin typeface="+mj-lt"/>
              </a:rPr>
              <a:t>13%</a:t>
            </a:r>
          </a:p>
        </p:txBody>
      </p:sp>
      <p:sp>
        <p:nvSpPr>
          <p:cNvPr id="116" name="Rectangle 115"/>
          <p:cNvSpPr>
            <a:spLocks/>
          </p:cNvSpPr>
          <p:nvPr/>
        </p:nvSpPr>
        <p:spPr>
          <a:xfrm>
            <a:off x="1359254" y="2538349"/>
            <a:ext cx="985837" cy="464096"/>
          </a:xfrm>
          <a:prstGeom prst="rect">
            <a:avLst/>
          </a:prstGeom>
          <a:solidFill>
            <a:srgbClr val="00ABA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ctr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% of total revenue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845350" y="3157234"/>
            <a:ext cx="1132440" cy="343981"/>
            <a:chOff x="7561263" y="2720522"/>
            <a:chExt cx="1132440" cy="343981"/>
          </a:xfrm>
        </p:grpSpPr>
        <p:sp>
          <p:nvSpPr>
            <p:cNvPr id="109" name="Rectangle 5"/>
            <p:cNvSpPr txBox="1">
              <a:spLocks/>
            </p:cNvSpPr>
            <p:nvPr>
              <p:custDataLst>
                <p:tags r:id="rId28"/>
              </p:custDataLst>
            </p:nvPr>
          </p:nvSpPr>
          <p:spPr>
            <a:xfrm>
              <a:off x="7561263" y="2928485"/>
              <a:ext cx="108000" cy="136018"/>
            </a:xfrm>
            <a:prstGeom prst="rect">
              <a:avLst/>
            </a:prstGeom>
            <a:solidFill>
              <a:schemeClr val="accent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vert270" wrap="square" lIns="45720" tIns="45720" rIns="45720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/>
              <a:endParaRPr lang="en-US" sz="1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0" name="Rectangle 5"/>
            <p:cNvSpPr txBox="1">
              <a:spLocks/>
            </p:cNvSpPr>
            <p:nvPr>
              <p:custDataLst>
                <p:tags r:id="rId29"/>
              </p:custDataLst>
            </p:nvPr>
          </p:nvSpPr>
          <p:spPr>
            <a:xfrm>
              <a:off x="7670800" y="2928485"/>
              <a:ext cx="108000" cy="136018"/>
            </a:xfrm>
            <a:prstGeom prst="rect">
              <a:avLst/>
            </a:prstGeom>
            <a:solidFill>
              <a:schemeClr val="accent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vert270" wrap="square" lIns="45720" tIns="45720" rIns="45720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/>
              <a:endParaRPr lang="en-US" sz="1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TextBox 110"/>
            <p:cNvSpPr txBox="1">
              <a:spLocks/>
            </p:cNvSpPr>
            <p:nvPr/>
          </p:nvSpPr>
          <p:spPr>
            <a:xfrm>
              <a:off x="7886700" y="2920547"/>
              <a:ext cx="807003" cy="1397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Trebuchet MS" panose="020B0603020202020204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Trebuchet MS" panose="020B0603020202020204" pitchFamily="34" charset="0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Trebuchet MS" panose="020B0603020202020204" pitchFamily="34" charset="0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Trebuchet MS" panose="020B0603020202020204" pitchFamily="34" charset="0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Trebuchet MS" panose="020B0603020202020204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buNone/>
              </a:pPr>
              <a:r>
                <a:rPr lang="fr-FR" sz="900" dirty="0" err="1">
                  <a:latin typeface="+mj-lt"/>
                </a:rPr>
                <a:t>Other</a:t>
              </a:r>
              <a:r>
                <a:rPr lang="fr-FR" sz="900" dirty="0">
                  <a:latin typeface="+mj-lt"/>
                </a:rPr>
                <a:t> </a:t>
              </a:r>
              <a:r>
                <a:rPr lang="fr-FR" sz="900" dirty="0" err="1">
                  <a:latin typeface="+mj-lt"/>
                </a:rPr>
                <a:t>products</a:t>
              </a:r>
              <a:endParaRPr lang="fr-FR" sz="900" dirty="0">
                <a:latin typeface="+mj-lt"/>
              </a:endParaRPr>
            </a:p>
          </p:txBody>
        </p:sp>
        <p:sp>
          <p:nvSpPr>
            <p:cNvPr id="112" name="Rectangle 5"/>
            <p:cNvSpPr txBox="1">
              <a:spLocks/>
            </p:cNvSpPr>
            <p:nvPr>
              <p:custDataLst>
                <p:tags r:id="rId30"/>
              </p:custDataLst>
            </p:nvPr>
          </p:nvSpPr>
          <p:spPr>
            <a:xfrm>
              <a:off x="7561263" y="2728460"/>
              <a:ext cx="108000" cy="1360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vert270" wrap="square" lIns="45720" tIns="45720" rIns="45720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/>
              <a:endParaRPr lang="en-US" sz="1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3" name="Rectangle 5"/>
            <p:cNvSpPr txBox="1">
              <a:spLocks/>
            </p:cNvSpPr>
            <p:nvPr>
              <p:custDataLst>
                <p:tags r:id="rId31"/>
              </p:custDataLst>
            </p:nvPr>
          </p:nvSpPr>
          <p:spPr>
            <a:xfrm>
              <a:off x="7670800" y="2728460"/>
              <a:ext cx="108000" cy="136018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vert270" wrap="square" lIns="45720" tIns="45720" rIns="45720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/>
              <a:endParaRPr lang="en-US" sz="1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4" name="TextBox 113"/>
            <p:cNvSpPr txBox="1">
              <a:spLocks/>
            </p:cNvSpPr>
            <p:nvPr/>
          </p:nvSpPr>
          <p:spPr>
            <a:xfrm>
              <a:off x="7886700" y="2720522"/>
              <a:ext cx="807003" cy="1397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Trebuchet MS" panose="020B0603020202020204" pitchFamily="34" charset="0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Trebuchet MS" panose="020B0603020202020204" pitchFamily="34" charset="0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Trebuchet MS" panose="020B0603020202020204" pitchFamily="34" charset="0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Trebuchet MS" panose="020B0603020202020204" pitchFamily="34" charset="0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Trebuchet MS" panose="020B0603020202020204" pitchFamily="34" charset="0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buNone/>
              </a:pPr>
              <a:r>
                <a:rPr lang="fr-FR" sz="900" dirty="0" err="1">
                  <a:latin typeface="+mj-lt"/>
                </a:rPr>
                <a:t>FFP</a:t>
              </a:r>
              <a:endParaRPr lang="fr-FR" sz="900" dirty="0">
                <a:latin typeface="+mj-lt"/>
              </a:endParaRPr>
            </a:p>
          </p:txBody>
        </p:sp>
      </p:grpSp>
      <p:sp>
        <p:nvSpPr>
          <p:cNvPr id="71" name="3. Unit of measure"/>
          <p:cNvSpPr txBox="1">
            <a:spLocks noChangeArrowheads="1"/>
          </p:cNvSpPr>
          <p:nvPr/>
        </p:nvSpPr>
        <p:spPr bwMode="auto">
          <a:xfrm>
            <a:off x="7293908" y="5567838"/>
            <a:ext cx="9053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rgbClr val="808080"/>
                </a:solidFill>
                <a:latin typeface="+mj-lt"/>
                <a:sym typeface="Trebuchet MS" panose="020B0603020202020204" pitchFamily="34" charset="0"/>
              </a:rPr>
              <a:t>Carrier A</a:t>
            </a:r>
          </a:p>
          <a:p>
            <a:pPr algn="ctr">
              <a:defRPr/>
            </a:pPr>
            <a:r>
              <a:rPr lang="en-US" sz="1200" dirty="0">
                <a:solidFill>
                  <a:srgbClr val="808080"/>
                </a:solidFill>
                <a:latin typeface="+mj-lt"/>
                <a:sym typeface="Trebuchet MS" panose="020B0603020202020204" pitchFamily="34" charset="0"/>
              </a:rPr>
              <a:t>Today</a:t>
            </a:r>
          </a:p>
        </p:txBody>
      </p:sp>
      <p:sp>
        <p:nvSpPr>
          <p:cNvPr id="83" name="3. Unit of measure"/>
          <p:cNvSpPr txBox="1">
            <a:spLocks noChangeArrowheads="1"/>
          </p:cNvSpPr>
          <p:nvPr/>
        </p:nvSpPr>
        <p:spPr bwMode="auto">
          <a:xfrm>
            <a:off x="8827064" y="5567838"/>
            <a:ext cx="813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rgbClr val="808080"/>
                </a:solidFill>
                <a:latin typeface="+mj-lt"/>
                <a:sym typeface="Trebuchet MS" panose="020B0603020202020204" pitchFamily="34" charset="0"/>
              </a:rPr>
              <a:t>Carrier A</a:t>
            </a:r>
          </a:p>
          <a:p>
            <a:pPr algn="ctr">
              <a:defRPr/>
            </a:pPr>
            <a:r>
              <a:rPr lang="en-US" sz="1200" dirty="0">
                <a:solidFill>
                  <a:srgbClr val="808080"/>
                </a:solidFill>
                <a:latin typeface="+mj-lt"/>
                <a:sym typeface="Trebuchet MS" panose="020B0603020202020204" pitchFamily="34" charset="0"/>
              </a:rPr>
              <a:t>Run-rate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25240" y="5933645"/>
            <a:ext cx="3954551" cy="0"/>
          </a:xfrm>
          <a:prstGeom prst="straightConnector1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3. Unit of measure"/>
          <p:cNvSpPr txBox="1">
            <a:spLocks noChangeArrowheads="1"/>
          </p:cNvSpPr>
          <p:nvPr/>
        </p:nvSpPr>
        <p:spPr bwMode="auto">
          <a:xfrm>
            <a:off x="4303697" y="5839983"/>
            <a:ext cx="597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808080"/>
                </a:solidFill>
                <a:latin typeface="+mj-lt"/>
                <a:sym typeface="Trebuchet MS" panose="020B0603020202020204" pitchFamily="34" charset="0"/>
              </a:rPr>
              <a:t>Today</a:t>
            </a:r>
          </a:p>
        </p:txBody>
      </p:sp>
      <p:sp>
        <p:nvSpPr>
          <p:cNvPr id="117" name="Rectangle 116"/>
          <p:cNvSpPr>
            <a:spLocks/>
          </p:cNvSpPr>
          <p:nvPr/>
        </p:nvSpPr>
        <p:spPr>
          <a:xfrm>
            <a:off x="1359254" y="3001533"/>
            <a:ext cx="985837" cy="3088908"/>
          </a:xfrm>
          <a:prstGeom prst="rect">
            <a:avLst/>
          </a:prstGeom>
          <a:solidFill>
            <a:srgbClr val="ED16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ctr"/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US$ per passenger</a:t>
            </a:r>
            <a:endParaRPr lang="en-US" sz="1200" b="1" baseline="30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2430815" y="3001533"/>
            <a:ext cx="7546975" cy="0"/>
          </a:xfrm>
          <a:prstGeom prst="line">
            <a:avLst/>
          </a:prstGeom>
          <a:noFill/>
          <a:ln w="3175" cap="flat" cmpd="sng" algn="ctr">
            <a:solidFill>
              <a:srgbClr val="FFFFFF">
                <a:lumMod val="50000"/>
              </a:srgbClr>
            </a:solidFill>
            <a:prstDash val="dash"/>
          </a:ln>
          <a:effectLst/>
        </p:spPr>
      </p:cxnSp>
      <p:cxnSp>
        <p:nvCxnSpPr>
          <p:cNvPr id="101" name="Straight Connector 100"/>
          <p:cNvCxnSpPr>
            <a:cxnSpLocks/>
          </p:cNvCxnSpPr>
          <p:nvPr/>
        </p:nvCxnSpPr>
        <p:spPr>
          <a:xfrm>
            <a:off x="2430815" y="2539493"/>
            <a:ext cx="7546975" cy="0"/>
          </a:xfrm>
          <a:prstGeom prst="line">
            <a:avLst/>
          </a:prstGeom>
          <a:noFill/>
          <a:ln w="3175" cap="flat" cmpd="sng" algn="ctr">
            <a:solidFill>
              <a:srgbClr val="FFFFFF">
                <a:lumMod val="50000"/>
              </a:srgbClr>
            </a:solidFill>
            <a:prstDash val="dash"/>
          </a:ln>
          <a:effectLst/>
        </p:spPr>
      </p:cxnSp>
      <p:sp>
        <p:nvSpPr>
          <p:cNvPr id="65" name="Rectangle 64"/>
          <p:cNvSpPr>
            <a:spLocks/>
          </p:cNvSpPr>
          <p:nvPr/>
        </p:nvSpPr>
        <p:spPr>
          <a:xfrm>
            <a:off x="7280578" y="2258019"/>
            <a:ext cx="365486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  <a:latin typeface="+mj-lt"/>
              </a:rPr>
              <a:t>649</a:t>
            </a:r>
            <a:r>
              <a:rPr lang="en-US" sz="1400" baseline="30000" dirty="0">
                <a:solidFill>
                  <a:schemeClr val="accent5"/>
                </a:solidFill>
                <a:latin typeface="+mj-lt"/>
              </a:rPr>
              <a:t>1</a:t>
            </a:r>
          </a:p>
        </p:txBody>
      </p:sp>
      <p:sp>
        <p:nvSpPr>
          <p:cNvPr id="80" name="Bracket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7631497" y="1775907"/>
            <a:ext cx="180989" cy="712529"/>
          </a:xfrm>
          <a:custGeom>
            <a:avLst/>
            <a:gdLst>
              <a:gd name="T0" fmla="*/ 0 w 115"/>
              <a:gd name="T1" fmla="*/ 0 h 1152"/>
              <a:gd name="T2" fmla="*/ 65 w 115"/>
              <a:gd name="T3" fmla="*/ 0 h 1152"/>
              <a:gd name="T4" fmla="*/ 65 w 115"/>
              <a:gd name="T5" fmla="*/ 528 h 1152"/>
              <a:gd name="T6" fmla="*/ 115 w 115"/>
              <a:gd name="T7" fmla="*/ 576 h 1152"/>
              <a:gd name="T8" fmla="*/ 65 w 115"/>
              <a:gd name="T9" fmla="*/ 624 h 1152"/>
              <a:gd name="T10" fmla="*/ 65 w 115"/>
              <a:gd name="T11" fmla="*/ 1152 h 1152"/>
              <a:gd name="T12" fmla="*/ 0 w 115"/>
              <a:gd name="T13" fmla="*/ 1152 h 1152"/>
              <a:gd name="connsiteX0" fmla="*/ 0 w 115"/>
              <a:gd name="connsiteY0" fmla="*/ 0 h 1152"/>
              <a:gd name="connsiteX1" fmla="*/ 65 w 115"/>
              <a:gd name="connsiteY1" fmla="*/ 0 h 1152"/>
              <a:gd name="connsiteX2" fmla="*/ 65 w 115"/>
              <a:gd name="connsiteY2" fmla="*/ 528 h 1152"/>
              <a:gd name="connsiteX3" fmla="*/ 115 w 115"/>
              <a:gd name="connsiteY3" fmla="*/ 576 h 1152"/>
              <a:gd name="connsiteX4" fmla="*/ 65 w 115"/>
              <a:gd name="connsiteY4" fmla="*/ 624 h 1152"/>
              <a:gd name="connsiteX5" fmla="*/ 65 w 115"/>
              <a:gd name="connsiteY5" fmla="*/ 1152 h 1152"/>
              <a:gd name="connsiteX0" fmla="*/ 0 w 115"/>
              <a:gd name="connsiteY0" fmla="*/ 0 h 624"/>
              <a:gd name="connsiteX1" fmla="*/ 65 w 115"/>
              <a:gd name="connsiteY1" fmla="*/ 0 h 624"/>
              <a:gd name="connsiteX2" fmla="*/ 65 w 115"/>
              <a:gd name="connsiteY2" fmla="*/ 528 h 624"/>
              <a:gd name="connsiteX3" fmla="*/ 115 w 115"/>
              <a:gd name="connsiteY3" fmla="*/ 576 h 624"/>
              <a:gd name="connsiteX4" fmla="*/ 65 w 115"/>
              <a:gd name="connsiteY4" fmla="*/ 624 h 624"/>
              <a:gd name="connsiteX0" fmla="*/ 0 w 115"/>
              <a:gd name="connsiteY0" fmla="*/ 0 h 576"/>
              <a:gd name="connsiteX1" fmla="*/ 65 w 115"/>
              <a:gd name="connsiteY1" fmla="*/ 0 h 576"/>
              <a:gd name="connsiteX2" fmla="*/ 65 w 115"/>
              <a:gd name="connsiteY2" fmla="*/ 528 h 576"/>
              <a:gd name="connsiteX3" fmla="*/ 115 w 115"/>
              <a:gd name="connsiteY3" fmla="*/ 576 h 576"/>
              <a:gd name="connsiteX0" fmla="*/ 0 w 65"/>
              <a:gd name="connsiteY0" fmla="*/ 0 h 528"/>
              <a:gd name="connsiteX1" fmla="*/ 65 w 65"/>
              <a:gd name="connsiteY1" fmla="*/ 0 h 528"/>
              <a:gd name="connsiteX2" fmla="*/ 65 w 65"/>
              <a:gd name="connsiteY2" fmla="*/ 528 h 528"/>
              <a:gd name="connsiteX0" fmla="*/ 0 w 65"/>
              <a:gd name="connsiteY0" fmla="*/ 0 h 0"/>
              <a:gd name="connsiteX1" fmla="*/ 65 w 65"/>
              <a:gd name="connsiteY1" fmla="*/ 0 h 0"/>
              <a:gd name="connsiteX0" fmla="*/ 0 w 4072"/>
              <a:gd name="connsiteY0" fmla="*/ 4797565 h 4797565"/>
              <a:gd name="connsiteX1" fmla="*/ 4072 w 4072"/>
              <a:gd name="connsiteY1" fmla="*/ 0 h 4797565"/>
              <a:gd name="connsiteX0" fmla="*/ 0 w 4072"/>
              <a:gd name="connsiteY0" fmla="*/ 4797565 h 4797565"/>
              <a:gd name="connsiteX1" fmla="*/ 4072 w 4072"/>
              <a:gd name="connsiteY1" fmla="*/ 0 h 4797565"/>
              <a:gd name="connsiteX2" fmla="*/ 86 w 4072"/>
              <a:gd name="connsiteY2" fmla="*/ 4797565 h 4797565"/>
              <a:gd name="connsiteX0" fmla="*/ 0 w 4072"/>
              <a:gd name="connsiteY0" fmla="*/ 4797565 h 5635765"/>
              <a:gd name="connsiteX1" fmla="*/ 4072 w 4072"/>
              <a:gd name="connsiteY1" fmla="*/ 0 h 5635765"/>
              <a:gd name="connsiteX2" fmla="*/ 86 w 4072"/>
              <a:gd name="connsiteY2" fmla="*/ 4797565 h 5635765"/>
              <a:gd name="connsiteX3" fmla="*/ 86 w 4072"/>
              <a:gd name="connsiteY3" fmla="*/ 5635765 h 5635765"/>
              <a:gd name="connsiteX0" fmla="*/ 0 w 4072"/>
              <a:gd name="connsiteY0" fmla="*/ 4797565 h 5711965"/>
              <a:gd name="connsiteX1" fmla="*/ 4072 w 4072"/>
              <a:gd name="connsiteY1" fmla="*/ 0 h 5711965"/>
              <a:gd name="connsiteX2" fmla="*/ 86 w 4072"/>
              <a:gd name="connsiteY2" fmla="*/ 4797565 h 5711965"/>
              <a:gd name="connsiteX3" fmla="*/ 86 w 4072"/>
              <a:gd name="connsiteY3" fmla="*/ 5635765 h 5711965"/>
              <a:gd name="connsiteX4" fmla="*/ 152 w 4072"/>
              <a:gd name="connsiteY4" fmla="*/ 5711965 h 5711965"/>
              <a:gd name="connsiteX0" fmla="*/ 0 w 4072"/>
              <a:gd name="connsiteY0" fmla="*/ 4797565 h 5788165"/>
              <a:gd name="connsiteX1" fmla="*/ 4072 w 4072"/>
              <a:gd name="connsiteY1" fmla="*/ 0 h 5788165"/>
              <a:gd name="connsiteX2" fmla="*/ 86 w 4072"/>
              <a:gd name="connsiteY2" fmla="*/ 4797565 h 5788165"/>
              <a:gd name="connsiteX3" fmla="*/ 86 w 4072"/>
              <a:gd name="connsiteY3" fmla="*/ 5635765 h 5788165"/>
              <a:gd name="connsiteX4" fmla="*/ 152 w 4072"/>
              <a:gd name="connsiteY4" fmla="*/ 5711965 h 5788165"/>
              <a:gd name="connsiteX5" fmla="*/ 86 w 4072"/>
              <a:gd name="connsiteY5" fmla="*/ 5788165 h 5788165"/>
              <a:gd name="connsiteX0" fmla="*/ 0 w 4072"/>
              <a:gd name="connsiteY0" fmla="*/ 4797565 h 6626365"/>
              <a:gd name="connsiteX1" fmla="*/ 4072 w 4072"/>
              <a:gd name="connsiteY1" fmla="*/ 0 h 6626365"/>
              <a:gd name="connsiteX2" fmla="*/ 86 w 4072"/>
              <a:gd name="connsiteY2" fmla="*/ 4797565 h 6626365"/>
              <a:gd name="connsiteX3" fmla="*/ 86 w 4072"/>
              <a:gd name="connsiteY3" fmla="*/ 5635765 h 6626365"/>
              <a:gd name="connsiteX4" fmla="*/ 152 w 4072"/>
              <a:gd name="connsiteY4" fmla="*/ 5711965 h 6626365"/>
              <a:gd name="connsiteX5" fmla="*/ 86 w 4072"/>
              <a:gd name="connsiteY5" fmla="*/ 5788165 h 6626365"/>
              <a:gd name="connsiteX6" fmla="*/ 86 w 4072"/>
              <a:gd name="connsiteY6" fmla="*/ 6626365 h 6626365"/>
              <a:gd name="connsiteX0" fmla="*/ 0 w 4072"/>
              <a:gd name="connsiteY0" fmla="*/ 4797565 h 6626365"/>
              <a:gd name="connsiteX1" fmla="*/ 4072 w 4072"/>
              <a:gd name="connsiteY1" fmla="*/ 0 h 6626365"/>
              <a:gd name="connsiteX2" fmla="*/ 86 w 4072"/>
              <a:gd name="connsiteY2" fmla="*/ 4797565 h 6626365"/>
              <a:gd name="connsiteX3" fmla="*/ 86 w 4072"/>
              <a:gd name="connsiteY3" fmla="*/ 5635765 h 6626365"/>
              <a:gd name="connsiteX4" fmla="*/ 152 w 4072"/>
              <a:gd name="connsiteY4" fmla="*/ 5711965 h 6626365"/>
              <a:gd name="connsiteX5" fmla="*/ 86 w 4072"/>
              <a:gd name="connsiteY5" fmla="*/ 5788165 h 6626365"/>
              <a:gd name="connsiteX6" fmla="*/ 86 w 4072"/>
              <a:gd name="connsiteY6" fmla="*/ 6626365 h 6626365"/>
              <a:gd name="connsiteX7" fmla="*/ 0 w 4072"/>
              <a:gd name="connsiteY7" fmla="*/ 6626365 h 6626365"/>
              <a:gd name="connsiteX0" fmla="*/ 0 w 4072"/>
              <a:gd name="connsiteY0" fmla="*/ 4797565 h 6626365"/>
              <a:gd name="connsiteX1" fmla="*/ 4072 w 4072"/>
              <a:gd name="connsiteY1" fmla="*/ 0 h 6626365"/>
              <a:gd name="connsiteX2" fmla="*/ 86 w 4072"/>
              <a:gd name="connsiteY2" fmla="*/ 4797565 h 6626365"/>
              <a:gd name="connsiteX3" fmla="*/ 86 w 4072"/>
              <a:gd name="connsiteY3" fmla="*/ 5635765 h 6626365"/>
              <a:gd name="connsiteX4" fmla="*/ 152 w 4072"/>
              <a:gd name="connsiteY4" fmla="*/ 5711965 h 6626365"/>
              <a:gd name="connsiteX5" fmla="*/ 86 w 4072"/>
              <a:gd name="connsiteY5" fmla="*/ 5788165 h 6626365"/>
              <a:gd name="connsiteX6" fmla="*/ 86 w 4072"/>
              <a:gd name="connsiteY6" fmla="*/ 6626365 h 6626365"/>
              <a:gd name="connsiteX7" fmla="*/ 0 w 4072"/>
              <a:gd name="connsiteY7" fmla="*/ 6626365 h 6626365"/>
              <a:gd name="connsiteX0" fmla="*/ 0 w 152"/>
              <a:gd name="connsiteY0" fmla="*/ 0 h 1828800"/>
              <a:gd name="connsiteX1" fmla="*/ 86 w 152"/>
              <a:gd name="connsiteY1" fmla="*/ 0 h 1828800"/>
              <a:gd name="connsiteX2" fmla="*/ 86 w 152"/>
              <a:gd name="connsiteY2" fmla="*/ 0 h 1828800"/>
              <a:gd name="connsiteX3" fmla="*/ 86 w 152"/>
              <a:gd name="connsiteY3" fmla="*/ 838200 h 1828800"/>
              <a:gd name="connsiteX4" fmla="*/ 152 w 152"/>
              <a:gd name="connsiteY4" fmla="*/ 914400 h 1828800"/>
              <a:gd name="connsiteX5" fmla="*/ 86 w 152"/>
              <a:gd name="connsiteY5" fmla="*/ 990600 h 1828800"/>
              <a:gd name="connsiteX6" fmla="*/ 86 w 152"/>
              <a:gd name="connsiteY6" fmla="*/ 1828800 h 1828800"/>
              <a:gd name="connsiteX7" fmla="*/ 0 w 152"/>
              <a:gd name="connsiteY7" fmla="*/ 1828800 h 1828800"/>
              <a:gd name="connsiteX0" fmla="*/ 0 w 152"/>
              <a:gd name="connsiteY0" fmla="*/ 0 h 1828800"/>
              <a:gd name="connsiteX1" fmla="*/ 86 w 152"/>
              <a:gd name="connsiteY1" fmla="*/ 0 h 1828800"/>
              <a:gd name="connsiteX2" fmla="*/ 86 w 152"/>
              <a:gd name="connsiteY2" fmla="*/ 838199 h 1828800"/>
              <a:gd name="connsiteX3" fmla="*/ 86 w 152"/>
              <a:gd name="connsiteY3" fmla="*/ 838200 h 1828800"/>
              <a:gd name="connsiteX4" fmla="*/ 152 w 152"/>
              <a:gd name="connsiteY4" fmla="*/ 914400 h 1828800"/>
              <a:gd name="connsiteX5" fmla="*/ 86 w 152"/>
              <a:gd name="connsiteY5" fmla="*/ 990600 h 1828800"/>
              <a:gd name="connsiteX6" fmla="*/ 86 w 152"/>
              <a:gd name="connsiteY6" fmla="*/ 1828800 h 1828800"/>
              <a:gd name="connsiteX7" fmla="*/ 0 w 152"/>
              <a:gd name="connsiteY7" fmla="*/ 1828800 h 1828800"/>
              <a:gd name="connsiteX0" fmla="*/ 0 w 152"/>
              <a:gd name="connsiteY0" fmla="*/ 0 h 1828800"/>
              <a:gd name="connsiteX1" fmla="*/ 86 w 152"/>
              <a:gd name="connsiteY1" fmla="*/ 0 h 1828800"/>
              <a:gd name="connsiteX2" fmla="*/ 86 w 152"/>
              <a:gd name="connsiteY2" fmla="*/ 838199 h 1828800"/>
              <a:gd name="connsiteX3" fmla="*/ 152 w 152"/>
              <a:gd name="connsiteY3" fmla="*/ 914399 h 1828800"/>
              <a:gd name="connsiteX4" fmla="*/ 152 w 152"/>
              <a:gd name="connsiteY4" fmla="*/ 914400 h 1828800"/>
              <a:gd name="connsiteX5" fmla="*/ 86 w 152"/>
              <a:gd name="connsiteY5" fmla="*/ 990600 h 1828800"/>
              <a:gd name="connsiteX6" fmla="*/ 86 w 152"/>
              <a:gd name="connsiteY6" fmla="*/ 1828800 h 1828800"/>
              <a:gd name="connsiteX7" fmla="*/ 0 w 152"/>
              <a:gd name="connsiteY7" fmla="*/ 1828800 h 1828800"/>
              <a:gd name="connsiteX0" fmla="*/ 0 w 152"/>
              <a:gd name="connsiteY0" fmla="*/ 0 h 1828800"/>
              <a:gd name="connsiteX1" fmla="*/ 86 w 152"/>
              <a:gd name="connsiteY1" fmla="*/ 0 h 1828800"/>
              <a:gd name="connsiteX2" fmla="*/ 86 w 152"/>
              <a:gd name="connsiteY2" fmla="*/ 838199 h 1828800"/>
              <a:gd name="connsiteX3" fmla="*/ 152 w 152"/>
              <a:gd name="connsiteY3" fmla="*/ 914399 h 1828800"/>
              <a:gd name="connsiteX4" fmla="*/ 86 w 152"/>
              <a:gd name="connsiteY4" fmla="*/ 990599 h 1828800"/>
              <a:gd name="connsiteX5" fmla="*/ 86 w 152"/>
              <a:gd name="connsiteY5" fmla="*/ 990600 h 1828800"/>
              <a:gd name="connsiteX6" fmla="*/ 86 w 152"/>
              <a:gd name="connsiteY6" fmla="*/ 1828800 h 1828800"/>
              <a:gd name="connsiteX7" fmla="*/ 0 w 152"/>
              <a:gd name="connsiteY7" fmla="*/ 1828800 h 1828800"/>
              <a:gd name="connsiteX0" fmla="*/ 0 w 152"/>
              <a:gd name="connsiteY0" fmla="*/ 0 h 1828800"/>
              <a:gd name="connsiteX1" fmla="*/ 86 w 152"/>
              <a:gd name="connsiteY1" fmla="*/ 0 h 1828800"/>
              <a:gd name="connsiteX2" fmla="*/ 86 w 152"/>
              <a:gd name="connsiteY2" fmla="*/ 838199 h 1828800"/>
              <a:gd name="connsiteX3" fmla="*/ 152 w 152"/>
              <a:gd name="connsiteY3" fmla="*/ 914399 h 1828800"/>
              <a:gd name="connsiteX4" fmla="*/ 86 w 152"/>
              <a:gd name="connsiteY4" fmla="*/ 990599 h 1828800"/>
              <a:gd name="connsiteX5" fmla="*/ 86 w 152"/>
              <a:gd name="connsiteY5" fmla="*/ 1828799 h 1828800"/>
              <a:gd name="connsiteX6" fmla="*/ 86 w 152"/>
              <a:gd name="connsiteY6" fmla="*/ 1828800 h 1828800"/>
              <a:gd name="connsiteX7" fmla="*/ 0 w 152"/>
              <a:gd name="connsiteY7" fmla="*/ 1828800 h 1828800"/>
              <a:gd name="connsiteX0" fmla="*/ 0 w 152"/>
              <a:gd name="connsiteY0" fmla="*/ 0 h 1828800"/>
              <a:gd name="connsiteX1" fmla="*/ 86 w 152"/>
              <a:gd name="connsiteY1" fmla="*/ 0 h 1828800"/>
              <a:gd name="connsiteX2" fmla="*/ 86 w 152"/>
              <a:gd name="connsiteY2" fmla="*/ 838199 h 1828800"/>
              <a:gd name="connsiteX3" fmla="*/ 152 w 152"/>
              <a:gd name="connsiteY3" fmla="*/ 914399 h 1828800"/>
              <a:gd name="connsiteX4" fmla="*/ 86 w 152"/>
              <a:gd name="connsiteY4" fmla="*/ 990599 h 1828800"/>
              <a:gd name="connsiteX5" fmla="*/ 86 w 152"/>
              <a:gd name="connsiteY5" fmla="*/ 1828799 h 1828800"/>
              <a:gd name="connsiteX6" fmla="*/ 0 w 152"/>
              <a:gd name="connsiteY6" fmla="*/ 1828799 h 1828800"/>
              <a:gd name="connsiteX7" fmla="*/ 0 w 152"/>
              <a:gd name="connsiteY7" fmla="*/ 1828800 h 1828800"/>
              <a:gd name="connsiteX0" fmla="*/ 0 w 152"/>
              <a:gd name="connsiteY0" fmla="*/ 0 h 1828800"/>
              <a:gd name="connsiteX1" fmla="*/ 86 w 152"/>
              <a:gd name="connsiteY1" fmla="*/ 0 h 1828800"/>
              <a:gd name="connsiteX2" fmla="*/ 86 w 152"/>
              <a:gd name="connsiteY2" fmla="*/ 838199 h 1828800"/>
              <a:gd name="connsiteX3" fmla="*/ 152 w 152"/>
              <a:gd name="connsiteY3" fmla="*/ 914399 h 1828800"/>
              <a:gd name="connsiteX4" fmla="*/ 86 w 152"/>
              <a:gd name="connsiteY4" fmla="*/ 990599 h 1828800"/>
              <a:gd name="connsiteX5" fmla="*/ 86 w 152"/>
              <a:gd name="connsiteY5" fmla="*/ 1828799 h 1828800"/>
              <a:gd name="connsiteX6" fmla="*/ 0 w 152"/>
              <a:gd name="connsiteY6" fmla="*/ 1828799 h 1828800"/>
              <a:gd name="connsiteX7" fmla="*/ 0 w 152"/>
              <a:gd name="connsiteY7" fmla="*/ 1828800 h 1828800"/>
              <a:gd name="connsiteX0" fmla="*/ 0 w 219"/>
              <a:gd name="connsiteY0" fmla="*/ 0 h 1828800"/>
              <a:gd name="connsiteX1" fmla="*/ 219 w 219"/>
              <a:gd name="connsiteY1" fmla="*/ 0 h 1828800"/>
              <a:gd name="connsiteX2" fmla="*/ 86 w 219"/>
              <a:gd name="connsiteY2" fmla="*/ 838199 h 1828800"/>
              <a:gd name="connsiteX3" fmla="*/ 152 w 219"/>
              <a:gd name="connsiteY3" fmla="*/ 914399 h 1828800"/>
              <a:gd name="connsiteX4" fmla="*/ 86 w 219"/>
              <a:gd name="connsiteY4" fmla="*/ 990599 h 1828800"/>
              <a:gd name="connsiteX5" fmla="*/ 86 w 219"/>
              <a:gd name="connsiteY5" fmla="*/ 1828799 h 1828800"/>
              <a:gd name="connsiteX6" fmla="*/ 0 w 219"/>
              <a:gd name="connsiteY6" fmla="*/ 1828799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219 w 219"/>
              <a:gd name="connsiteY1" fmla="*/ 0 h 1828800"/>
              <a:gd name="connsiteX2" fmla="*/ 219 w 219"/>
              <a:gd name="connsiteY2" fmla="*/ 726970 h 1828800"/>
              <a:gd name="connsiteX3" fmla="*/ 152 w 219"/>
              <a:gd name="connsiteY3" fmla="*/ 914399 h 1828800"/>
              <a:gd name="connsiteX4" fmla="*/ 86 w 219"/>
              <a:gd name="connsiteY4" fmla="*/ 990599 h 1828800"/>
              <a:gd name="connsiteX5" fmla="*/ 86 w 219"/>
              <a:gd name="connsiteY5" fmla="*/ 1828799 h 1828800"/>
              <a:gd name="connsiteX6" fmla="*/ 0 w 219"/>
              <a:gd name="connsiteY6" fmla="*/ 1828799 h 1828800"/>
              <a:gd name="connsiteX7" fmla="*/ 0 w 219"/>
              <a:gd name="connsiteY7" fmla="*/ 1828800 h 1828800"/>
              <a:gd name="connsiteX0" fmla="*/ 0 w 388"/>
              <a:gd name="connsiteY0" fmla="*/ 0 h 1828800"/>
              <a:gd name="connsiteX1" fmla="*/ 219 w 388"/>
              <a:gd name="connsiteY1" fmla="*/ 0 h 1828800"/>
              <a:gd name="connsiteX2" fmla="*/ 219 w 388"/>
              <a:gd name="connsiteY2" fmla="*/ 726970 h 1828800"/>
              <a:gd name="connsiteX3" fmla="*/ 388 w 388"/>
              <a:gd name="connsiteY3" fmla="*/ 914399 h 1828800"/>
              <a:gd name="connsiteX4" fmla="*/ 86 w 388"/>
              <a:gd name="connsiteY4" fmla="*/ 990599 h 1828800"/>
              <a:gd name="connsiteX5" fmla="*/ 86 w 388"/>
              <a:gd name="connsiteY5" fmla="*/ 1828799 h 1828800"/>
              <a:gd name="connsiteX6" fmla="*/ 0 w 388"/>
              <a:gd name="connsiteY6" fmla="*/ 1828799 h 1828800"/>
              <a:gd name="connsiteX7" fmla="*/ 0 w 388"/>
              <a:gd name="connsiteY7" fmla="*/ 1828800 h 1828800"/>
              <a:gd name="connsiteX0" fmla="*/ 0 w 388"/>
              <a:gd name="connsiteY0" fmla="*/ 0 h 1828800"/>
              <a:gd name="connsiteX1" fmla="*/ 219 w 388"/>
              <a:gd name="connsiteY1" fmla="*/ 0 h 1828800"/>
              <a:gd name="connsiteX2" fmla="*/ 219 w 388"/>
              <a:gd name="connsiteY2" fmla="*/ 726970 h 1828800"/>
              <a:gd name="connsiteX3" fmla="*/ 388 w 388"/>
              <a:gd name="connsiteY3" fmla="*/ 914399 h 1828800"/>
              <a:gd name="connsiteX4" fmla="*/ 219 w 388"/>
              <a:gd name="connsiteY4" fmla="*/ 1101830 h 1828800"/>
              <a:gd name="connsiteX5" fmla="*/ 86 w 388"/>
              <a:gd name="connsiteY5" fmla="*/ 1828799 h 1828800"/>
              <a:gd name="connsiteX6" fmla="*/ 0 w 388"/>
              <a:gd name="connsiteY6" fmla="*/ 1828799 h 1828800"/>
              <a:gd name="connsiteX7" fmla="*/ 0 w 388"/>
              <a:gd name="connsiteY7" fmla="*/ 1828800 h 1828800"/>
              <a:gd name="connsiteX0" fmla="*/ 0 w 388"/>
              <a:gd name="connsiteY0" fmla="*/ 0 h 1828800"/>
              <a:gd name="connsiteX1" fmla="*/ 219 w 388"/>
              <a:gd name="connsiteY1" fmla="*/ 0 h 1828800"/>
              <a:gd name="connsiteX2" fmla="*/ 219 w 388"/>
              <a:gd name="connsiteY2" fmla="*/ 726970 h 1828800"/>
              <a:gd name="connsiteX3" fmla="*/ 388 w 388"/>
              <a:gd name="connsiteY3" fmla="*/ 914399 h 1828800"/>
              <a:gd name="connsiteX4" fmla="*/ 219 w 388"/>
              <a:gd name="connsiteY4" fmla="*/ 1101830 h 1828800"/>
              <a:gd name="connsiteX5" fmla="*/ 219 w 388"/>
              <a:gd name="connsiteY5" fmla="*/ 1828800 h 1828800"/>
              <a:gd name="connsiteX6" fmla="*/ 0 w 388"/>
              <a:gd name="connsiteY6" fmla="*/ 1828799 h 1828800"/>
              <a:gd name="connsiteX7" fmla="*/ 0 w 388"/>
              <a:gd name="connsiteY7" fmla="*/ 1828800 h 1828800"/>
              <a:gd name="connsiteX0" fmla="*/ 0 w 388"/>
              <a:gd name="connsiteY0" fmla="*/ 0 h 1828800"/>
              <a:gd name="connsiteX1" fmla="*/ 219 w 388"/>
              <a:gd name="connsiteY1" fmla="*/ 0 h 1828800"/>
              <a:gd name="connsiteX2" fmla="*/ 219 w 388"/>
              <a:gd name="connsiteY2" fmla="*/ 726970 h 1828800"/>
              <a:gd name="connsiteX3" fmla="*/ 388 w 388"/>
              <a:gd name="connsiteY3" fmla="*/ 914399 h 1828800"/>
              <a:gd name="connsiteX4" fmla="*/ 219 w 388"/>
              <a:gd name="connsiteY4" fmla="*/ 1101830 h 1828800"/>
              <a:gd name="connsiteX5" fmla="*/ 219 w 388"/>
              <a:gd name="connsiteY5" fmla="*/ 1828800 h 1828800"/>
              <a:gd name="connsiteX6" fmla="*/ 0 w 388"/>
              <a:gd name="connsiteY6" fmla="*/ 1828800 h 1828800"/>
              <a:gd name="connsiteX7" fmla="*/ 0 w 388"/>
              <a:gd name="connsiteY7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" h="1828800">
                <a:moveTo>
                  <a:pt x="0" y="0"/>
                </a:moveTo>
                <a:lnTo>
                  <a:pt x="219" y="0"/>
                </a:lnTo>
                <a:lnTo>
                  <a:pt x="219" y="726970"/>
                </a:lnTo>
                <a:lnTo>
                  <a:pt x="388" y="914399"/>
                </a:lnTo>
                <a:lnTo>
                  <a:pt x="219" y="1101830"/>
                </a:lnTo>
                <a:lnTo>
                  <a:pt x="219" y="1828800"/>
                </a:lnTo>
                <a:lnTo>
                  <a:pt x="0" y="1828800"/>
                </a:lnTo>
                <a:lnTo>
                  <a:pt x="0" y="1828800"/>
                </a:lnTo>
              </a:path>
            </a:pathLst>
          </a:custGeom>
          <a:noFill/>
          <a:ln w="952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 sz="1400">
              <a:latin typeface="+mj-lt"/>
            </a:endParaRPr>
          </a:p>
        </p:txBody>
      </p:sp>
      <p:sp>
        <p:nvSpPr>
          <p:cNvPr id="66" name="Rectangle 65"/>
          <p:cNvSpPr>
            <a:spLocks/>
          </p:cNvSpPr>
          <p:nvPr/>
        </p:nvSpPr>
        <p:spPr>
          <a:xfrm>
            <a:off x="7897549" y="2035769"/>
            <a:ext cx="298159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280087"/>
                </a:solidFill>
                <a:latin typeface="+mj-lt"/>
              </a:rPr>
              <a:t>832</a:t>
            </a:r>
          </a:p>
        </p:txBody>
      </p:sp>
      <p:sp>
        <p:nvSpPr>
          <p:cNvPr id="131" name="Freeform 56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7346290" y="2050543"/>
            <a:ext cx="161924" cy="161924"/>
          </a:xfrm>
          <a:custGeom>
            <a:avLst/>
            <a:gdLst>
              <a:gd name="T0" fmla="*/ 83 w 204"/>
              <a:gd name="T1" fmla="*/ 0 h 204"/>
              <a:gd name="T2" fmla="*/ 119 w 204"/>
              <a:gd name="T3" fmla="*/ 0 h 204"/>
              <a:gd name="T4" fmla="*/ 119 w 204"/>
              <a:gd name="T5" fmla="*/ 83 h 204"/>
              <a:gd name="T6" fmla="*/ 204 w 204"/>
              <a:gd name="T7" fmla="*/ 83 h 204"/>
              <a:gd name="T8" fmla="*/ 204 w 204"/>
              <a:gd name="T9" fmla="*/ 119 h 204"/>
              <a:gd name="T10" fmla="*/ 119 w 204"/>
              <a:gd name="T11" fmla="*/ 119 h 204"/>
              <a:gd name="T12" fmla="*/ 119 w 204"/>
              <a:gd name="T13" fmla="*/ 204 h 204"/>
              <a:gd name="T14" fmla="*/ 83 w 204"/>
              <a:gd name="T15" fmla="*/ 204 h 204"/>
              <a:gd name="T16" fmla="*/ 83 w 204"/>
              <a:gd name="T17" fmla="*/ 119 h 204"/>
              <a:gd name="T18" fmla="*/ 0 w 204"/>
              <a:gd name="T19" fmla="*/ 119 h 204"/>
              <a:gd name="T20" fmla="*/ 0 w 204"/>
              <a:gd name="T21" fmla="*/ 83 h 204"/>
              <a:gd name="T22" fmla="*/ 83 w 204"/>
              <a:gd name="T23" fmla="*/ 83 h 204"/>
              <a:gd name="T24" fmla="*/ 83 w 204"/>
              <a:gd name="T2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4" h="204">
                <a:moveTo>
                  <a:pt x="83" y="0"/>
                </a:moveTo>
                <a:lnTo>
                  <a:pt x="119" y="0"/>
                </a:lnTo>
                <a:lnTo>
                  <a:pt x="119" y="83"/>
                </a:lnTo>
                <a:lnTo>
                  <a:pt x="204" y="83"/>
                </a:lnTo>
                <a:lnTo>
                  <a:pt x="204" y="119"/>
                </a:lnTo>
                <a:lnTo>
                  <a:pt x="119" y="119"/>
                </a:lnTo>
                <a:lnTo>
                  <a:pt x="119" y="204"/>
                </a:lnTo>
                <a:lnTo>
                  <a:pt x="83" y="204"/>
                </a:lnTo>
                <a:lnTo>
                  <a:pt x="83" y="119"/>
                </a:lnTo>
                <a:lnTo>
                  <a:pt x="0" y="119"/>
                </a:lnTo>
                <a:lnTo>
                  <a:pt x="0" y="83"/>
                </a:lnTo>
                <a:lnTo>
                  <a:pt x="83" y="83"/>
                </a:lnTo>
                <a:lnTo>
                  <a:pt x="8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400">
              <a:latin typeface="+mj-lt"/>
            </a:endParaRPr>
          </a:p>
        </p:txBody>
      </p:sp>
      <p:sp>
        <p:nvSpPr>
          <p:cNvPr id="69" name="Rectangle 68"/>
          <p:cNvSpPr>
            <a:spLocks/>
          </p:cNvSpPr>
          <p:nvPr/>
        </p:nvSpPr>
        <p:spPr>
          <a:xfrm>
            <a:off x="8674723" y="2258019"/>
            <a:ext cx="365486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  <a:latin typeface="+mj-lt"/>
              </a:rPr>
              <a:t>792</a:t>
            </a:r>
            <a:r>
              <a:rPr lang="en-US" sz="1400" baseline="30000" dirty="0">
                <a:solidFill>
                  <a:schemeClr val="accent5"/>
                </a:solidFill>
                <a:latin typeface="+mj-lt"/>
              </a:rPr>
              <a:t>1</a:t>
            </a:r>
          </a:p>
        </p:txBody>
      </p:sp>
      <p:sp>
        <p:nvSpPr>
          <p:cNvPr id="87" name="Rectangle 86"/>
          <p:cNvSpPr>
            <a:spLocks/>
          </p:cNvSpPr>
          <p:nvPr/>
        </p:nvSpPr>
        <p:spPr>
          <a:xfrm>
            <a:off x="9306054" y="2040531"/>
            <a:ext cx="447238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280087"/>
                </a:solidFill>
                <a:latin typeface="+mj-lt"/>
              </a:rPr>
              <a:t>1,294</a:t>
            </a:r>
          </a:p>
        </p:txBody>
      </p:sp>
      <p:sp>
        <p:nvSpPr>
          <p:cNvPr id="97" name="Freeform 56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8740435" y="2050543"/>
            <a:ext cx="161924" cy="161924"/>
          </a:xfrm>
          <a:custGeom>
            <a:avLst/>
            <a:gdLst>
              <a:gd name="T0" fmla="*/ 83 w 204"/>
              <a:gd name="T1" fmla="*/ 0 h 204"/>
              <a:gd name="T2" fmla="*/ 119 w 204"/>
              <a:gd name="T3" fmla="*/ 0 h 204"/>
              <a:gd name="T4" fmla="*/ 119 w 204"/>
              <a:gd name="T5" fmla="*/ 83 h 204"/>
              <a:gd name="T6" fmla="*/ 204 w 204"/>
              <a:gd name="T7" fmla="*/ 83 h 204"/>
              <a:gd name="T8" fmla="*/ 204 w 204"/>
              <a:gd name="T9" fmla="*/ 119 h 204"/>
              <a:gd name="T10" fmla="*/ 119 w 204"/>
              <a:gd name="T11" fmla="*/ 119 h 204"/>
              <a:gd name="T12" fmla="*/ 119 w 204"/>
              <a:gd name="T13" fmla="*/ 204 h 204"/>
              <a:gd name="T14" fmla="*/ 83 w 204"/>
              <a:gd name="T15" fmla="*/ 204 h 204"/>
              <a:gd name="T16" fmla="*/ 83 w 204"/>
              <a:gd name="T17" fmla="*/ 119 h 204"/>
              <a:gd name="T18" fmla="*/ 0 w 204"/>
              <a:gd name="T19" fmla="*/ 119 h 204"/>
              <a:gd name="T20" fmla="*/ 0 w 204"/>
              <a:gd name="T21" fmla="*/ 83 h 204"/>
              <a:gd name="T22" fmla="*/ 83 w 204"/>
              <a:gd name="T23" fmla="*/ 83 h 204"/>
              <a:gd name="T24" fmla="*/ 83 w 204"/>
              <a:gd name="T2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4" h="204">
                <a:moveTo>
                  <a:pt x="83" y="0"/>
                </a:moveTo>
                <a:lnTo>
                  <a:pt x="119" y="0"/>
                </a:lnTo>
                <a:lnTo>
                  <a:pt x="119" y="83"/>
                </a:lnTo>
                <a:lnTo>
                  <a:pt x="204" y="83"/>
                </a:lnTo>
                <a:lnTo>
                  <a:pt x="204" y="119"/>
                </a:lnTo>
                <a:lnTo>
                  <a:pt x="119" y="119"/>
                </a:lnTo>
                <a:lnTo>
                  <a:pt x="119" y="204"/>
                </a:lnTo>
                <a:lnTo>
                  <a:pt x="83" y="204"/>
                </a:lnTo>
                <a:lnTo>
                  <a:pt x="83" y="119"/>
                </a:lnTo>
                <a:lnTo>
                  <a:pt x="0" y="119"/>
                </a:lnTo>
                <a:lnTo>
                  <a:pt x="0" y="83"/>
                </a:lnTo>
                <a:lnTo>
                  <a:pt x="83" y="83"/>
                </a:lnTo>
                <a:lnTo>
                  <a:pt x="8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400">
              <a:latin typeface="+mj-lt"/>
            </a:endParaRPr>
          </a:p>
        </p:txBody>
      </p:sp>
      <p:sp>
        <p:nvSpPr>
          <p:cNvPr id="98" name="Bracket"/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9046281" y="1775907"/>
            <a:ext cx="180989" cy="712529"/>
          </a:xfrm>
          <a:custGeom>
            <a:avLst/>
            <a:gdLst>
              <a:gd name="T0" fmla="*/ 0 w 115"/>
              <a:gd name="T1" fmla="*/ 0 h 1152"/>
              <a:gd name="T2" fmla="*/ 65 w 115"/>
              <a:gd name="T3" fmla="*/ 0 h 1152"/>
              <a:gd name="T4" fmla="*/ 65 w 115"/>
              <a:gd name="T5" fmla="*/ 528 h 1152"/>
              <a:gd name="T6" fmla="*/ 115 w 115"/>
              <a:gd name="T7" fmla="*/ 576 h 1152"/>
              <a:gd name="T8" fmla="*/ 65 w 115"/>
              <a:gd name="T9" fmla="*/ 624 h 1152"/>
              <a:gd name="T10" fmla="*/ 65 w 115"/>
              <a:gd name="T11" fmla="*/ 1152 h 1152"/>
              <a:gd name="T12" fmla="*/ 0 w 115"/>
              <a:gd name="T13" fmla="*/ 1152 h 1152"/>
              <a:gd name="connsiteX0" fmla="*/ 0 w 115"/>
              <a:gd name="connsiteY0" fmla="*/ 0 h 1152"/>
              <a:gd name="connsiteX1" fmla="*/ 65 w 115"/>
              <a:gd name="connsiteY1" fmla="*/ 0 h 1152"/>
              <a:gd name="connsiteX2" fmla="*/ 65 w 115"/>
              <a:gd name="connsiteY2" fmla="*/ 528 h 1152"/>
              <a:gd name="connsiteX3" fmla="*/ 115 w 115"/>
              <a:gd name="connsiteY3" fmla="*/ 576 h 1152"/>
              <a:gd name="connsiteX4" fmla="*/ 65 w 115"/>
              <a:gd name="connsiteY4" fmla="*/ 624 h 1152"/>
              <a:gd name="connsiteX5" fmla="*/ 65 w 115"/>
              <a:gd name="connsiteY5" fmla="*/ 1152 h 1152"/>
              <a:gd name="connsiteX0" fmla="*/ 0 w 115"/>
              <a:gd name="connsiteY0" fmla="*/ 0 h 624"/>
              <a:gd name="connsiteX1" fmla="*/ 65 w 115"/>
              <a:gd name="connsiteY1" fmla="*/ 0 h 624"/>
              <a:gd name="connsiteX2" fmla="*/ 65 w 115"/>
              <a:gd name="connsiteY2" fmla="*/ 528 h 624"/>
              <a:gd name="connsiteX3" fmla="*/ 115 w 115"/>
              <a:gd name="connsiteY3" fmla="*/ 576 h 624"/>
              <a:gd name="connsiteX4" fmla="*/ 65 w 115"/>
              <a:gd name="connsiteY4" fmla="*/ 624 h 624"/>
              <a:gd name="connsiteX0" fmla="*/ 0 w 115"/>
              <a:gd name="connsiteY0" fmla="*/ 0 h 576"/>
              <a:gd name="connsiteX1" fmla="*/ 65 w 115"/>
              <a:gd name="connsiteY1" fmla="*/ 0 h 576"/>
              <a:gd name="connsiteX2" fmla="*/ 65 w 115"/>
              <a:gd name="connsiteY2" fmla="*/ 528 h 576"/>
              <a:gd name="connsiteX3" fmla="*/ 115 w 115"/>
              <a:gd name="connsiteY3" fmla="*/ 576 h 576"/>
              <a:gd name="connsiteX0" fmla="*/ 0 w 65"/>
              <a:gd name="connsiteY0" fmla="*/ 0 h 528"/>
              <a:gd name="connsiteX1" fmla="*/ 65 w 65"/>
              <a:gd name="connsiteY1" fmla="*/ 0 h 528"/>
              <a:gd name="connsiteX2" fmla="*/ 65 w 65"/>
              <a:gd name="connsiteY2" fmla="*/ 528 h 528"/>
              <a:gd name="connsiteX0" fmla="*/ 0 w 65"/>
              <a:gd name="connsiteY0" fmla="*/ 0 h 0"/>
              <a:gd name="connsiteX1" fmla="*/ 65 w 65"/>
              <a:gd name="connsiteY1" fmla="*/ 0 h 0"/>
              <a:gd name="connsiteX0" fmla="*/ 0 w 4072"/>
              <a:gd name="connsiteY0" fmla="*/ 4797565 h 4797565"/>
              <a:gd name="connsiteX1" fmla="*/ 4072 w 4072"/>
              <a:gd name="connsiteY1" fmla="*/ 0 h 4797565"/>
              <a:gd name="connsiteX0" fmla="*/ 0 w 4072"/>
              <a:gd name="connsiteY0" fmla="*/ 4797565 h 4797565"/>
              <a:gd name="connsiteX1" fmla="*/ 4072 w 4072"/>
              <a:gd name="connsiteY1" fmla="*/ 0 h 4797565"/>
              <a:gd name="connsiteX2" fmla="*/ 86 w 4072"/>
              <a:gd name="connsiteY2" fmla="*/ 4797565 h 4797565"/>
              <a:gd name="connsiteX0" fmla="*/ 0 w 4072"/>
              <a:gd name="connsiteY0" fmla="*/ 4797565 h 5635765"/>
              <a:gd name="connsiteX1" fmla="*/ 4072 w 4072"/>
              <a:gd name="connsiteY1" fmla="*/ 0 h 5635765"/>
              <a:gd name="connsiteX2" fmla="*/ 86 w 4072"/>
              <a:gd name="connsiteY2" fmla="*/ 4797565 h 5635765"/>
              <a:gd name="connsiteX3" fmla="*/ 86 w 4072"/>
              <a:gd name="connsiteY3" fmla="*/ 5635765 h 5635765"/>
              <a:gd name="connsiteX0" fmla="*/ 0 w 4072"/>
              <a:gd name="connsiteY0" fmla="*/ 4797565 h 5711965"/>
              <a:gd name="connsiteX1" fmla="*/ 4072 w 4072"/>
              <a:gd name="connsiteY1" fmla="*/ 0 h 5711965"/>
              <a:gd name="connsiteX2" fmla="*/ 86 w 4072"/>
              <a:gd name="connsiteY2" fmla="*/ 4797565 h 5711965"/>
              <a:gd name="connsiteX3" fmla="*/ 86 w 4072"/>
              <a:gd name="connsiteY3" fmla="*/ 5635765 h 5711965"/>
              <a:gd name="connsiteX4" fmla="*/ 152 w 4072"/>
              <a:gd name="connsiteY4" fmla="*/ 5711965 h 5711965"/>
              <a:gd name="connsiteX0" fmla="*/ 0 w 4072"/>
              <a:gd name="connsiteY0" fmla="*/ 4797565 h 5788165"/>
              <a:gd name="connsiteX1" fmla="*/ 4072 w 4072"/>
              <a:gd name="connsiteY1" fmla="*/ 0 h 5788165"/>
              <a:gd name="connsiteX2" fmla="*/ 86 w 4072"/>
              <a:gd name="connsiteY2" fmla="*/ 4797565 h 5788165"/>
              <a:gd name="connsiteX3" fmla="*/ 86 w 4072"/>
              <a:gd name="connsiteY3" fmla="*/ 5635765 h 5788165"/>
              <a:gd name="connsiteX4" fmla="*/ 152 w 4072"/>
              <a:gd name="connsiteY4" fmla="*/ 5711965 h 5788165"/>
              <a:gd name="connsiteX5" fmla="*/ 86 w 4072"/>
              <a:gd name="connsiteY5" fmla="*/ 5788165 h 5788165"/>
              <a:gd name="connsiteX0" fmla="*/ 0 w 4072"/>
              <a:gd name="connsiteY0" fmla="*/ 4797565 h 6626365"/>
              <a:gd name="connsiteX1" fmla="*/ 4072 w 4072"/>
              <a:gd name="connsiteY1" fmla="*/ 0 h 6626365"/>
              <a:gd name="connsiteX2" fmla="*/ 86 w 4072"/>
              <a:gd name="connsiteY2" fmla="*/ 4797565 h 6626365"/>
              <a:gd name="connsiteX3" fmla="*/ 86 w 4072"/>
              <a:gd name="connsiteY3" fmla="*/ 5635765 h 6626365"/>
              <a:gd name="connsiteX4" fmla="*/ 152 w 4072"/>
              <a:gd name="connsiteY4" fmla="*/ 5711965 h 6626365"/>
              <a:gd name="connsiteX5" fmla="*/ 86 w 4072"/>
              <a:gd name="connsiteY5" fmla="*/ 5788165 h 6626365"/>
              <a:gd name="connsiteX6" fmla="*/ 86 w 4072"/>
              <a:gd name="connsiteY6" fmla="*/ 6626365 h 6626365"/>
              <a:gd name="connsiteX0" fmla="*/ 0 w 4072"/>
              <a:gd name="connsiteY0" fmla="*/ 4797565 h 6626365"/>
              <a:gd name="connsiteX1" fmla="*/ 4072 w 4072"/>
              <a:gd name="connsiteY1" fmla="*/ 0 h 6626365"/>
              <a:gd name="connsiteX2" fmla="*/ 86 w 4072"/>
              <a:gd name="connsiteY2" fmla="*/ 4797565 h 6626365"/>
              <a:gd name="connsiteX3" fmla="*/ 86 w 4072"/>
              <a:gd name="connsiteY3" fmla="*/ 5635765 h 6626365"/>
              <a:gd name="connsiteX4" fmla="*/ 152 w 4072"/>
              <a:gd name="connsiteY4" fmla="*/ 5711965 h 6626365"/>
              <a:gd name="connsiteX5" fmla="*/ 86 w 4072"/>
              <a:gd name="connsiteY5" fmla="*/ 5788165 h 6626365"/>
              <a:gd name="connsiteX6" fmla="*/ 86 w 4072"/>
              <a:gd name="connsiteY6" fmla="*/ 6626365 h 6626365"/>
              <a:gd name="connsiteX7" fmla="*/ 0 w 4072"/>
              <a:gd name="connsiteY7" fmla="*/ 6626365 h 6626365"/>
              <a:gd name="connsiteX0" fmla="*/ 0 w 4072"/>
              <a:gd name="connsiteY0" fmla="*/ 4797565 h 6626365"/>
              <a:gd name="connsiteX1" fmla="*/ 4072 w 4072"/>
              <a:gd name="connsiteY1" fmla="*/ 0 h 6626365"/>
              <a:gd name="connsiteX2" fmla="*/ 86 w 4072"/>
              <a:gd name="connsiteY2" fmla="*/ 4797565 h 6626365"/>
              <a:gd name="connsiteX3" fmla="*/ 86 w 4072"/>
              <a:gd name="connsiteY3" fmla="*/ 5635765 h 6626365"/>
              <a:gd name="connsiteX4" fmla="*/ 152 w 4072"/>
              <a:gd name="connsiteY4" fmla="*/ 5711965 h 6626365"/>
              <a:gd name="connsiteX5" fmla="*/ 86 w 4072"/>
              <a:gd name="connsiteY5" fmla="*/ 5788165 h 6626365"/>
              <a:gd name="connsiteX6" fmla="*/ 86 w 4072"/>
              <a:gd name="connsiteY6" fmla="*/ 6626365 h 6626365"/>
              <a:gd name="connsiteX7" fmla="*/ 0 w 4072"/>
              <a:gd name="connsiteY7" fmla="*/ 6626365 h 6626365"/>
              <a:gd name="connsiteX0" fmla="*/ 0 w 152"/>
              <a:gd name="connsiteY0" fmla="*/ 0 h 1828800"/>
              <a:gd name="connsiteX1" fmla="*/ 86 w 152"/>
              <a:gd name="connsiteY1" fmla="*/ 0 h 1828800"/>
              <a:gd name="connsiteX2" fmla="*/ 86 w 152"/>
              <a:gd name="connsiteY2" fmla="*/ 0 h 1828800"/>
              <a:gd name="connsiteX3" fmla="*/ 86 w 152"/>
              <a:gd name="connsiteY3" fmla="*/ 838200 h 1828800"/>
              <a:gd name="connsiteX4" fmla="*/ 152 w 152"/>
              <a:gd name="connsiteY4" fmla="*/ 914400 h 1828800"/>
              <a:gd name="connsiteX5" fmla="*/ 86 w 152"/>
              <a:gd name="connsiteY5" fmla="*/ 990600 h 1828800"/>
              <a:gd name="connsiteX6" fmla="*/ 86 w 152"/>
              <a:gd name="connsiteY6" fmla="*/ 1828800 h 1828800"/>
              <a:gd name="connsiteX7" fmla="*/ 0 w 152"/>
              <a:gd name="connsiteY7" fmla="*/ 1828800 h 1828800"/>
              <a:gd name="connsiteX0" fmla="*/ 0 w 152"/>
              <a:gd name="connsiteY0" fmla="*/ 0 h 1828800"/>
              <a:gd name="connsiteX1" fmla="*/ 86 w 152"/>
              <a:gd name="connsiteY1" fmla="*/ 0 h 1828800"/>
              <a:gd name="connsiteX2" fmla="*/ 86 w 152"/>
              <a:gd name="connsiteY2" fmla="*/ 838199 h 1828800"/>
              <a:gd name="connsiteX3" fmla="*/ 86 w 152"/>
              <a:gd name="connsiteY3" fmla="*/ 838200 h 1828800"/>
              <a:gd name="connsiteX4" fmla="*/ 152 w 152"/>
              <a:gd name="connsiteY4" fmla="*/ 914400 h 1828800"/>
              <a:gd name="connsiteX5" fmla="*/ 86 w 152"/>
              <a:gd name="connsiteY5" fmla="*/ 990600 h 1828800"/>
              <a:gd name="connsiteX6" fmla="*/ 86 w 152"/>
              <a:gd name="connsiteY6" fmla="*/ 1828800 h 1828800"/>
              <a:gd name="connsiteX7" fmla="*/ 0 w 152"/>
              <a:gd name="connsiteY7" fmla="*/ 1828800 h 1828800"/>
              <a:gd name="connsiteX0" fmla="*/ 0 w 152"/>
              <a:gd name="connsiteY0" fmla="*/ 0 h 1828800"/>
              <a:gd name="connsiteX1" fmla="*/ 86 w 152"/>
              <a:gd name="connsiteY1" fmla="*/ 0 h 1828800"/>
              <a:gd name="connsiteX2" fmla="*/ 86 w 152"/>
              <a:gd name="connsiteY2" fmla="*/ 838199 h 1828800"/>
              <a:gd name="connsiteX3" fmla="*/ 152 w 152"/>
              <a:gd name="connsiteY3" fmla="*/ 914399 h 1828800"/>
              <a:gd name="connsiteX4" fmla="*/ 152 w 152"/>
              <a:gd name="connsiteY4" fmla="*/ 914400 h 1828800"/>
              <a:gd name="connsiteX5" fmla="*/ 86 w 152"/>
              <a:gd name="connsiteY5" fmla="*/ 990600 h 1828800"/>
              <a:gd name="connsiteX6" fmla="*/ 86 w 152"/>
              <a:gd name="connsiteY6" fmla="*/ 1828800 h 1828800"/>
              <a:gd name="connsiteX7" fmla="*/ 0 w 152"/>
              <a:gd name="connsiteY7" fmla="*/ 1828800 h 1828800"/>
              <a:gd name="connsiteX0" fmla="*/ 0 w 152"/>
              <a:gd name="connsiteY0" fmla="*/ 0 h 1828800"/>
              <a:gd name="connsiteX1" fmla="*/ 86 w 152"/>
              <a:gd name="connsiteY1" fmla="*/ 0 h 1828800"/>
              <a:gd name="connsiteX2" fmla="*/ 86 w 152"/>
              <a:gd name="connsiteY2" fmla="*/ 838199 h 1828800"/>
              <a:gd name="connsiteX3" fmla="*/ 152 w 152"/>
              <a:gd name="connsiteY3" fmla="*/ 914399 h 1828800"/>
              <a:gd name="connsiteX4" fmla="*/ 86 w 152"/>
              <a:gd name="connsiteY4" fmla="*/ 990599 h 1828800"/>
              <a:gd name="connsiteX5" fmla="*/ 86 w 152"/>
              <a:gd name="connsiteY5" fmla="*/ 990600 h 1828800"/>
              <a:gd name="connsiteX6" fmla="*/ 86 w 152"/>
              <a:gd name="connsiteY6" fmla="*/ 1828800 h 1828800"/>
              <a:gd name="connsiteX7" fmla="*/ 0 w 152"/>
              <a:gd name="connsiteY7" fmla="*/ 1828800 h 1828800"/>
              <a:gd name="connsiteX0" fmla="*/ 0 w 152"/>
              <a:gd name="connsiteY0" fmla="*/ 0 h 1828800"/>
              <a:gd name="connsiteX1" fmla="*/ 86 w 152"/>
              <a:gd name="connsiteY1" fmla="*/ 0 h 1828800"/>
              <a:gd name="connsiteX2" fmla="*/ 86 w 152"/>
              <a:gd name="connsiteY2" fmla="*/ 838199 h 1828800"/>
              <a:gd name="connsiteX3" fmla="*/ 152 w 152"/>
              <a:gd name="connsiteY3" fmla="*/ 914399 h 1828800"/>
              <a:gd name="connsiteX4" fmla="*/ 86 w 152"/>
              <a:gd name="connsiteY4" fmla="*/ 990599 h 1828800"/>
              <a:gd name="connsiteX5" fmla="*/ 86 w 152"/>
              <a:gd name="connsiteY5" fmla="*/ 1828799 h 1828800"/>
              <a:gd name="connsiteX6" fmla="*/ 86 w 152"/>
              <a:gd name="connsiteY6" fmla="*/ 1828800 h 1828800"/>
              <a:gd name="connsiteX7" fmla="*/ 0 w 152"/>
              <a:gd name="connsiteY7" fmla="*/ 1828800 h 1828800"/>
              <a:gd name="connsiteX0" fmla="*/ 0 w 152"/>
              <a:gd name="connsiteY0" fmla="*/ 0 h 1828800"/>
              <a:gd name="connsiteX1" fmla="*/ 86 w 152"/>
              <a:gd name="connsiteY1" fmla="*/ 0 h 1828800"/>
              <a:gd name="connsiteX2" fmla="*/ 86 w 152"/>
              <a:gd name="connsiteY2" fmla="*/ 838199 h 1828800"/>
              <a:gd name="connsiteX3" fmla="*/ 152 w 152"/>
              <a:gd name="connsiteY3" fmla="*/ 914399 h 1828800"/>
              <a:gd name="connsiteX4" fmla="*/ 86 w 152"/>
              <a:gd name="connsiteY4" fmla="*/ 990599 h 1828800"/>
              <a:gd name="connsiteX5" fmla="*/ 86 w 152"/>
              <a:gd name="connsiteY5" fmla="*/ 1828799 h 1828800"/>
              <a:gd name="connsiteX6" fmla="*/ 0 w 152"/>
              <a:gd name="connsiteY6" fmla="*/ 1828799 h 1828800"/>
              <a:gd name="connsiteX7" fmla="*/ 0 w 152"/>
              <a:gd name="connsiteY7" fmla="*/ 1828800 h 1828800"/>
              <a:gd name="connsiteX0" fmla="*/ 0 w 152"/>
              <a:gd name="connsiteY0" fmla="*/ 0 h 1828800"/>
              <a:gd name="connsiteX1" fmla="*/ 86 w 152"/>
              <a:gd name="connsiteY1" fmla="*/ 0 h 1828800"/>
              <a:gd name="connsiteX2" fmla="*/ 86 w 152"/>
              <a:gd name="connsiteY2" fmla="*/ 838199 h 1828800"/>
              <a:gd name="connsiteX3" fmla="*/ 152 w 152"/>
              <a:gd name="connsiteY3" fmla="*/ 914399 h 1828800"/>
              <a:gd name="connsiteX4" fmla="*/ 86 w 152"/>
              <a:gd name="connsiteY4" fmla="*/ 990599 h 1828800"/>
              <a:gd name="connsiteX5" fmla="*/ 86 w 152"/>
              <a:gd name="connsiteY5" fmla="*/ 1828799 h 1828800"/>
              <a:gd name="connsiteX6" fmla="*/ 0 w 152"/>
              <a:gd name="connsiteY6" fmla="*/ 1828799 h 1828800"/>
              <a:gd name="connsiteX7" fmla="*/ 0 w 152"/>
              <a:gd name="connsiteY7" fmla="*/ 1828800 h 1828800"/>
              <a:gd name="connsiteX0" fmla="*/ 0 w 219"/>
              <a:gd name="connsiteY0" fmla="*/ 0 h 1828800"/>
              <a:gd name="connsiteX1" fmla="*/ 219 w 219"/>
              <a:gd name="connsiteY1" fmla="*/ 0 h 1828800"/>
              <a:gd name="connsiteX2" fmla="*/ 86 w 219"/>
              <a:gd name="connsiteY2" fmla="*/ 838199 h 1828800"/>
              <a:gd name="connsiteX3" fmla="*/ 152 w 219"/>
              <a:gd name="connsiteY3" fmla="*/ 914399 h 1828800"/>
              <a:gd name="connsiteX4" fmla="*/ 86 w 219"/>
              <a:gd name="connsiteY4" fmla="*/ 990599 h 1828800"/>
              <a:gd name="connsiteX5" fmla="*/ 86 w 219"/>
              <a:gd name="connsiteY5" fmla="*/ 1828799 h 1828800"/>
              <a:gd name="connsiteX6" fmla="*/ 0 w 219"/>
              <a:gd name="connsiteY6" fmla="*/ 1828799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219 w 219"/>
              <a:gd name="connsiteY1" fmla="*/ 0 h 1828800"/>
              <a:gd name="connsiteX2" fmla="*/ 219 w 219"/>
              <a:gd name="connsiteY2" fmla="*/ 726970 h 1828800"/>
              <a:gd name="connsiteX3" fmla="*/ 152 w 219"/>
              <a:gd name="connsiteY3" fmla="*/ 914399 h 1828800"/>
              <a:gd name="connsiteX4" fmla="*/ 86 w 219"/>
              <a:gd name="connsiteY4" fmla="*/ 990599 h 1828800"/>
              <a:gd name="connsiteX5" fmla="*/ 86 w 219"/>
              <a:gd name="connsiteY5" fmla="*/ 1828799 h 1828800"/>
              <a:gd name="connsiteX6" fmla="*/ 0 w 219"/>
              <a:gd name="connsiteY6" fmla="*/ 1828799 h 1828800"/>
              <a:gd name="connsiteX7" fmla="*/ 0 w 219"/>
              <a:gd name="connsiteY7" fmla="*/ 1828800 h 1828800"/>
              <a:gd name="connsiteX0" fmla="*/ 0 w 388"/>
              <a:gd name="connsiteY0" fmla="*/ 0 h 1828800"/>
              <a:gd name="connsiteX1" fmla="*/ 219 w 388"/>
              <a:gd name="connsiteY1" fmla="*/ 0 h 1828800"/>
              <a:gd name="connsiteX2" fmla="*/ 219 w 388"/>
              <a:gd name="connsiteY2" fmla="*/ 726970 h 1828800"/>
              <a:gd name="connsiteX3" fmla="*/ 388 w 388"/>
              <a:gd name="connsiteY3" fmla="*/ 914399 h 1828800"/>
              <a:gd name="connsiteX4" fmla="*/ 86 w 388"/>
              <a:gd name="connsiteY4" fmla="*/ 990599 h 1828800"/>
              <a:gd name="connsiteX5" fmla="*/ 86 w 388"/>
              <a:gd name="connsiteY5" fmla="*/ 1828799 h 1828800"/>
              <a:gd name="connsiteX6" fmla="*/ 0 w 388"/>
              <a:gd name="connsiteY6" fmla="*/ 1828799 h 1828800"/>
              <a:gd name="connsiteX7" fmla="*/ 0 w 388"/>
              <a:gd name="connsiteY7" fmla="*/ 1828800 h 1828800"/>
              <a:gd name="connsiteX0" fmla="*/ 0 w 388"/>
              <a:gd name="connsiteY0" fmla="*/ 0 h 1828800"/>
              <a:gd name="connsiteX1" fmla="*/ 219 w 388"/>
              <a:gd name="connsiteY1" fmla="*/ 0 h 1828800"/>
              <a:gd name="connsiteX2" fmla="*/ 219 w 388"/>
              <a:gd name="connsiteY2" fmla="*/ 726970 h 1828800"/>
              <a:gd name="connsiteX3" fmla="*/ 388 w 388"/>
              <a:gd name="connsiteY3" fmla="*/ 914399 h 1828800"/>
              <a:gd name="connsiteX4" fmla="*/ 219 w 388"/>
              <a:gd name="connsiteY4" fmla="*/ 1101830 h 1828800"/>
              <a:gd name="connsiteX5" fmla="*/ 86 w 388"/>
              <a:gd name="connsiteY5" fmla="*/ 1828799 h 1828800"/>
              <a:gd name="connsiteX6" fmla="*/ 0 w 388"/>
              <a:gd name="connsiteY6" fmla="*/ 1828799 h 1828800"/>
              <a:gd name="connsiteX7" fmla="*/ 0 w 388"/>
              <a:gd name="connsiteY7" fmla="*/ 1828800 h 1828800"/>
              <a:gd name="connsiteX0" fmla="*/ 0 w 388"/>
              <a:gd name="connsiteY0" fmla="*/ 0 h 1828800"/>
              <a:gd name="connsiteX1" fmla="*/ 219 w 388"/>
              <a:gd name="connsiteY1" fmla="*/ 0 h 1828800"/>
              <a:gd name="connsiteX2" fmla="*/ 219 w 388"/>
              <a:gd name="connsiteY2" fmla="*/ 726970 h 1828800"/>
              <a:gd name="connsiteX3" fmla="*/ 388 w 388"/>
              <a:gd name="connsiteY3" fmla="*/ 914399 h 1828800"/>
              <a:gd name="connsiteX4" fmla="*/ 219 w 388"/>
              <a:gd name="connsiteY4" fmla="*/ 1101830 h 1828800"/>
              <a:gd name="connsiteX5" fmla="*/ 219 w 388"/>
              <a:gd name="connsiteY5" fmla="*/ 1828800 h 1828800"/>
              <a:gd name="connsiteX6" fmla="*/ 0 w 388"/>
              <a:gd name="connsiteY6" fmla="*/ 1828799 h 1828800"/>
              <a:gd name="connsiteX7" fmla="*/ 0 w 388"/>
              <a:gd name="connsiteY7" fmla="*/ 1828800 h 1828800"/>
              <a:gd name="connsiteX0" fmla="*/ 0 w 388"/>
              <a:gd name="connsiteY0" fmla="*/ 0 h 1828800"/>
              <a:gd name="connsiteX1" fmla="*/ 219 w 388"/>
              <a:gd name="connsiteY1" fmla="*/ 0 h 1828800"/>
              <a:gd name="connsiteX2" fmla="*/ 219 w 388"/>
              <a:gd name="connsiteY2" fmla="*/ 726970 h 1828800"/>
              <a:gd name="connsiteX3" fmla="*/ 388 w 388"/>
              <a:gd name="connsiteY3" fmla="*/ 914399 h 1828800"/>
              <a:gd name="connsiteX4" fmla="*/ 219 w 388"/>
              <a:gd name="connsiteY4" fmla="*/ 1101830 h 1828800"/>
              <a:gd name="connsiteX5" fmla="*/ 219 w 388"/>
              <a:gd name="connsiteY5" fmla="*/ 1828800 h 1828800"/>
              <a:gd name="connsiteX6" fmla="*/ 0 w 388"/>
              <a:gd name="connsiteY6" fmla="*/ 1828800 h 1828800"/>
              <a:gd name="connsiteX7" fmla="*/ 0 w 388"/>
              <a:gd name="connsiteY7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" h="1828800">
                <a:moveTo>
                  <a:pt x="0" y="0"/>
                </a:moveTo>
                <a:lnTo>
                  <a:pt x="219" y="0"/>
                </a:lnTo>
                <a:lnTo>
                  <a:pt x="219" y="726970"/>
                </a:lnTo>
                <a:lnTo>
                  <a:pt x="388" y="914399"/>
                </a:lnTo>
                <a:lnTo>
                  <a:pt x="219" y="1101830"/>
                </a:lnTo>
                <a:lnTo>
                  <a:pt x="219" y="1828800"/>
                </a:lnTo>
                <a:lnTo>
                  <a:pt x="0" y="1828800"/>
                </a:lnTo>
                <a:lnTo>
                  <a:pt x="0" y="1828800"/>
                </a:lnTo>
              </a:path>
            </a:pathLst>
          </a:custGeom>
          <a:noFill/>
          <a:ln w="952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 sz="1400">
              <a:latin typeface="+mj-lt"/>
            </a:endParaRPr>
          </a:p>
        </p:txBody>
      </p:sp>
      <p:sp>
        <p:nvSpPr>
          <p:cNvPr id="118" name="3. Unit of measure"/>
          <p:cNvSpPr txBox="1">
            <a:spLocks noChangeArrowheads="1"/>
          </p:cNvSpPr>
          <p:nvPr/>
        </p:nvSpPr>
        <p:spPr bwMode="auto">
          <a:xfrm>
            <a:off x="1359253" y="1042279"/>
            <a:ext cx="861853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500" i="1" dirty="0">
                <a:solidFill>
                  <a:srgbClr val="808080"/>
                </a:solidFill>
                <a:latin typeface="+mj-lt"/>
                <a:sym typeface="Trebuchet MS" panose="020B0603020202020204" pitchFamily="34" charset="0"/>
              </a:rPr>
              <a:t>For most recent 2015 full-year period	</a:t>
            </a:r>
          </a:p>
        </p:txBody>
      </p:sp>
      <p:sp>
        <p:nvSpPr>
          <p:cNvPr id="85" name="Oval 84"/>
          <p:cNvSpPr>
            <a:spLocks/>
          </p:cNvSpPr>
          <p:nvPr/>
        </p:nvSpPr>
        <p:spPr>
          <a:xfrm>
            <a:off x="7199942" y="1733874"/>
            <a:ext cx="432000" cy="282539"/>
          </a:xfrm>
          <a:prstGeom prst="ellipse">
            <a:avLst/>
          </a:prstGeom>
          <a:solidFill>
            <a:schemeClr val="tx2"/>
          </a:solidFill>
          <a:ln w="12700" algn="ctr">
            <a:solidFill>
              <a:srgbClr val="B2B2B2"/>
            </a:solidFill>
            <a:round/>
            <a:headEnd/>
            <a:tailEnd/>
          </a:ln>
          <a:effectLst>
            <a:outerShdw dist="45791" dir="3378596" algn="ctr" rotWithShape="0">
              <a:srgbClr val="CDCDCD">
                <a:alpha val="50000"/>
              </a:srgbClr>
            </a:outerShdw>
          </a:effec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183</a:t>
            </a:r>
          </a:p>
        </p:txBody>
      </p:sp>
      <p:sp>
        <p:nvSpPr>
          <p:cNvPr id="99" name="Oval 98"/>
          <p:cNvSpPr>
            <a:spLocks/>
          </p:cNvSpPr>
          <p:nvPr/>
        </p:nvSpPr>
        <p:spPr>
          <a:xfrm>
            <a:off x="8607257" y="1733874"/>
            <a:ext cx="432000" cy="282539"/>
          </a:xfrm>
          <a:prstGeom prst="ellipse">
            <a:avLst/>
          </a:prstGeom>
          <a:solidFill>
            <a:schemeClr val="tx2"/>
          </a:solidFill>
          <a:ln w="12700" algn="ctr">
            <a:solidFill>
              <a:srgbClr val="B2B2B2"/>
            </a:solidFill>
            <a:round/>
            <a:headEnd/>
            <a:tailEnd/>
          </a:ln>
          <a:effectLst>
            <a:outerShdw dist="45791" dir="3378596" algn="ctr" rotWithShape="0">
              <a:srgbClr val="CDCDCD">
                <a:alpha val="50000"/>
              </a:srgbClr>
            </a:outerShdw>
          </a:effec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502</a:t>
            </a:r>
          </a:p>
        </p:txBody>
      </p:sp>
      <p:sp>
        <p:nvSpPr>
          <p:cNvPr id="100" name="Oval 99"/>
          <p:cNvSpPr>
            <a:spLocks/>
          </p:cNvSpPr>
          <p:nvPr/>
        </p:nvSpPr>
        <p:spPr>
          <a:xfrm>
            <a:off x="7039025" y="1241213"/>
            <a:ext cx="288000" cy="180000"/>
          </a:xfrm>
          <a:prstGeom prst="ellipse">
            <a:avLst/>
          </a:prstGeom>
          <a:solidFill>
            <a:schemeClr val="tx2"/>
          </a:solidFill>
          <a:ln w="12700" algn="ctr">
            <a:solidFill>
              <a:srgbClr val="B2B2B2"/>
            </a:solidFill>
            <a:round/>
            <a:headEnd/>
            <a:tailEnd/>
          </a:ln>
          <a:effectLst>
            <a:outerShdw dist="45791" dir="3378596" algn="ctr" rotWithShape="0">
              <a:srgbClr val="CDCDCD">
                <a:alpha val="50000"/>
              </a:srgbClr>
            </a:outerShdw>
          </a:effec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10942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9"/>
  <p:tag name="ACCENT" val="4"/>
  <p:tag name="LINE" val="2"/>
  <p:tag name="THINKCELLPRESENTATIONDONOTDELETE" val="&lt;?xml version=&quot;1.0&quot; encoding=&quot;UTF-16&quot; standalone=&quot;yes&quot;?&gt;&lt;root reqver=&quot;23045&quot;&gt;&lt;version val=&quot;2417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5&quot;&gt;&lt;elem m_fUsage=&quot;2.0704410000000002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AE&quot; g=&quot;DF&quot; b=&quot;F4&quot;/&gt;&lt;m_nBrightness val=&quot;0&quot;/&gt;&lt;/elem&gt;&lt;elem m_fUsage=&quot;9.00000000000000020000E-001&quot;&gt;&lt;m_msothmcolidx val=&quot;0&quot;/&gt;&lt;m_rgb r=&quot;F2&quot; g=&quot;7F&quot; b=&quot;00&quot;/&gt;&lt;m_nBrightness val=&quot;0&quot;/&gt;&lt;/elem&gt;&lt;elem m_fUsage=&quot;6.56100000000000130000E-001&quot;&gt;&lt;m_msothmcolidx val=&quot;0&quot;/&gt;&lt;m_rgb r=&quot;CD&quot; g=&quot;20&quot; b=&quot;2C&quot;/&gt;&lt;m_nBrightness val=&quot;0&quot;/&gt;&lt;/elem&gt;&lt;elem m_fUsage=&quot;5.9049000000000018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ISNEWSLIDENUMBER" val="True"/>
  <p:tag name="PREVIOUSNAME" val="C:\Users\Natalia Mroczkowska\Desktop\AIR146 -  Airline RTS transformation - Ancillary revenue (2016)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h7lkUfnUSsUiLtyyXxK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pmVIWMSoKBlpZSusZN5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YssGNyfRXaSgKSp1Ui9Z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FDaf.cTO6nIsQSmMXL5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3U2LHLAT_qSm9B.8B419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jJ.qLrQPyHsoHYAOCLI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CzgjmKSBaNqQ6Lvw5hC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x8Q6CuQhaJRIqDk4KEH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lItt83RF28ZcphKdpSz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AdyO7VRI20YnQGNA3EB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uwzc.VT5iZXgPE1n9lG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VqcQYZTYWKGeKu0wZsP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SKU91tQdmekbkuDnsbq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7vlE_XmR0uwIMFW1DA7B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Uha65iTAKs0PNDmco8o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pbGDrMRYOhdJzQfIitI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Ca41NMRgSI8.ydppK9j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ZH2X24aS.CxnSs7b.DVV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6cEi.QQQeXm3xQwwamw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FyEomh1QOOVUr5aeYxH0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ZPMJ1DQBSCnFON0ZDVx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mn23gbvQjqbKS.C3Q4aP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VzePhvMrUezdTFXuonv6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VzePhvMrUezdTFXuonv6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9B5EF60C-54F3-4236-9E99-4AFEC72687A9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BD91DB6D-6D15-4C2C-B694-43200695CBC5}"/>
    </a:ext>
  </a:ext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589</Words>
  <Application>Microsoft Macintosh PowerPoint</Application>
  <PresentationFormat>Custom</PresentationFormat>
  <Paragraphs>87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Georgia</vt:lpstr>
      <vt:lpstr>Times New Roman</vt:lpstr>
      <vt:lpstr>Trebuchet MS</vt:lpstr>
      <vt:lpstr>Wingdings</vt:lpstr>
      <vt:lpstr>Arial</vt:lpstr>
      <vt:lpstr>Firm Format - template_Blue</vt:lpstr>
      <vt:lpstr>Firm Format - template_Grey</vt:lpstr>
      <vt:lpstr>M&amp;S Theme</vt:lpstr>
      <vt:lpstr>1_Firm Format - template_Grey</vt:lpstr>
      <vt:lpstr>think-cell Slide</vt:lpstr>
      <vt:lpstr>Legacy carrier RTS turnaround – Ancillary revenue</vt:lpstr>
      <vt:lpstr>Our plan is boosting ancillary revenue by 12% per year, and will bring carrier A closer to top 3 US legacy carriers in $ per pax ratio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2016-10-03T14:33:18Z</dcterms:created>
  <dcterms:modified xsi:type="dcterms:W3CDTF">2019-05-22T18:14:22Z</dcterms:modified>
  <cp:category/>
  <cp:contentStatus/>
  <dc:language/>
  <cp:version/>
</cp:coreProperties>
</file>