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3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002960"/>
    <a:srgbClr val="808080"/>
    <a:srgbClr val="91AFFF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820" autoAdjust="0"/>
  </p:normalViewPr>
  <p:slideViewPr>
    <p:cSldViewPr snapToGrid="0" snapToObjects="1">
      <p:cViewPr varScale="1">
        <p:scale>
          <a:sx n="118" d="100"/>
          <a:sy n="118" d="100"/>
        </p:scale>
        <p:origin x="2112" y="208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B9D31-4F50-4DB8-BB8A-CE6D73AFC132}" type="slidenum">
              <a:rPr lang="en-US">
                <a:solidFill>
                  <a:prstClr val="black"/>
                </a:solidFill>
              </a:rPr>
              <a:pPr/>
              <a:t>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062" y="270167"/>
            <a:ext cx="5152334" cy="247052"/>
          </a:xfrm>
        </p:spPr>
        <p:txBody>
          <a:bodyPr/>
          <a:lstStyle/>
          <a:p>
            <a:endParaRPr lang="en-US"/>
          </a:p>
        </p:txBody>
      </p:sp>
      <p:sp>
        <p:nvSpPr>
          <p:cNvPr id="38916" name="McK Separator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53519" y="1512916"/>
            <a:ext cx="5502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.emf"/><Relationship Id="rId2" Type="http://schemas.openxmlformats.org/officeDocument/2006/relationships/tags" Target="../tags/tag14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1:37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1:37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1:37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3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9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1:37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1:37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1:37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8.emf"/><Relationship Id="rId2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20864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Rectangle 2"/>
          <p:cNvSpPr>
            <a:spLocks noChangeArrowheads="1"/>
          </p:cNvSpPr>
          <p:nvPr/>
        </p:nvSpPr>
        <p:spPr bwMode="gray">
          <a:xfrm>
            <a:off x="5997039" y="485773"/>
            <a:ext cx="2885777" cy="5990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gray">
          <a:xfrm>
            <a:off x="5993687" y="485774"/>
            <a:ext cx="2889129" cy="415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19063" y="120384"/>
            <a:ext cx="8842375" cy="292388"/>
          </a:xfrm>
        </p:spPr>
        <p:txBody>
          <a:bodyPr/>
          <a:lstStyle/>
          <a:p>
            <a:r>
              <a:rPr lang="en-US" dirty="0"/>
              <a:t>Accelerating Sales Performance – Asian tire Manufacturer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gray">
          <a:xfrm>
            <a:off x="2945081" y="485773"/>
            <a:ext cx="2968831" cy="5990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gray">
          <a:xfrm>
            <a:off x="2929665" y="380999"/>
            <a:ext cx="3370222" cy="619125"/>
          </a:xfrm>
          <a:prstGeom prst="rightArrow">
            <a:avLst>
              <a:gd name="adj1" fmla="val 66954"/>
              <a:gd name="adj2" fmla="val 4639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gray">
          <a:xfrm>
            <a:off x="119063" y="485773"/>
            <a:ext cx="2733675" cy="5990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gray">
          <a:xfrm>
            <a:off x="119063" y="388937"/>
            <a:ext cx="3019425" cy="619125"/>
          </a:xfrm>
          <a:prstGeom prst="rightArrow">
            <a:avLst>
              <a:gd name="adj1" fmla="val 66954"/>
              <a:gd name="adj2" fmla="val 4639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gray">
          <a:xfrm>
            <a:off x="327025" y="593724"/>
            <a:ext cx="140017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</a:rPr>
              <a:t>Client Situation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gray">
          <a:xfrm>
            <a:off x="3346450" y="604837"/>
            <a:ext cx="177641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What we did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gray">
          <a:xfrm>
            <a:off x="6565220" y="604837"/>
            <a:ext cx="122396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Impact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gray">
          <a:xfrm>
            <a:off x="180975" y="992187"/>
            <a:ext cx="2601913" cy="490903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Context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Asian tire manufacturer expanding to other parts of Asia; where its mkt share &lt; 3%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B2B2C with client channel primarily comprising of dealers for truck and bus tire. Competition leveraged local distributors that provided credit. </a:t>
            </a:r>
          </a:p>
          <a:p>
            <a:pPr lvl="1"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Challenges</a:t>
            </a:r>
          </a:p>
          <a:p>
            <a:pPr lvl="1"/>
            <a:r>
              <a:rPr lang="en-US" sz="1100" b="1" dirty="0">
                <a:solidFill>
                  <a:srgbClr val="000000"/>
                </a:solidFill>
              </a:rPr>
              <a:t>Pricing:</a:t>
            </a:r>
            <a:r>
              <a:rPr lang="en-US" sz="1100" dirty="0">
                <a:solidFill>
                  <a:srgbClr val="000000"/>
                </a:solidFill>
              </a:rPr>
              <a:t>. Client was priced at a premium vs. markets leader despite lower brand pull. </a:t>
            </a:r>
          </a:p>
          <a:p>
            <a:pPr lvl="1"/>
            <a:r>
              <a:rPr lang="en-US" sz="1100" b="1" dirty="0">
                <a:solidFill>
                  <a:srgbClr val="000000"/>
                </a:solidFill>
              </a:rPr>
              <a:t>Channel Management: </a:t>
            </a:r>
            <a:r>
              <a:rPr lang="en-US" sz="1100" dirty="0">
                <a:solidFill>
                  <a:srgbClr val="000000"/>
                </a:solidFill>
              </a:rPr>
              <a:t>Lack of transparency </a:t>
            </a:r>
          </a:p>
          <a:p>
            <a:pPr lvl="1"/>
            <a:r>
              <a:rPr lang="en-US" sz="1100" b="1" dirty="0">
                <a:solidFill>
                  <a:srgbClr val="000000"/>
                </a:solidFill>
              </a:rPr>
              <a:t>Branding: </a:t>
            </a:r>
            <a:r>
              <a:rPr lang="en-US" sz="1100" dirty="0">
                <a:solidFill>
                  <a:srgbClr val="000000"/>
                </a:solidFill>
              </a:rPr>
              <a:t>Low awareness and poor retention driven by high pricing, lack of credit, poor dealer motivation</a:t>
            </a:r>
          </a:p>
          <a:p>
            <a:pPr lvl="1"/>
            <a:r>
              <a:rPr lang="en-US" sz="1100" b="1" dirty="0">
                <a:solidFill>
                  <a:srgbClr val="000000"/>
                </a:solidFill>
              </a:rPr>
              <a:t>Product portfolio:</a:t>
            </a:r>
            <a:r>
              <a:rPr lang="en-US" sz="1100" dirty="0">
                <a:solidFill>
                  <a:srgbClr val="000000"/>
                </a:solidFill>
              </a:rPr>
              <a:t> Local market needs not understood</a:t>
            </a:r>
          </a:p>
          <a:p>
            <a:pPr lvl="1"/>
            <a:r>
              <a:rPr lang="en-US" sz="1100" b="1" dirty="0">
                <a:solidFill>
                  <a:srgbClr val="000000"/>
                </a:solidFill>
              </a:rPr>
              <a:t>Customer management:</a:t>
            </a:r>
            <a:r>
              <a:rPr lang="en-US" sz="1100" dirty="0">
                <a:solidFill>
                  <a:srgbClr val="000000"/>
                </a:solidFill>
              </a:rPr>
              <a:t> No provision for direct sales and no commercial policy</a:t>
            </a:r>
          </a:p>
          <a:p>
            <a:pPr lvl="1"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Objectives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Target to become number 2 player within 1 – 2 years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</a:rPr>
              <a:t>Increase weighted coverage to ~70% from &lt;5%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</a:rPr>
              <a:t>Double share of wallet to 20 – 30% from 10 – 15%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gray">
          <a:xfrm>
            <a:off x="6069937" y="992187"/>
            <a:ext cx="2739980" cy="47736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Overall sales increased by </a:t>
            </a:r>
            <a:r>
              <a:rPr lang="en-US" sz="1100" dirty="0">
                <a:solidFill>
                  <a:srgbClr val="000000"/>
                </a:solidFill>
              </a:rPr>
              <a:t> 70% from 3.5Cr to ~6Cr </a:t>
            </a:r>
            <a:r>
              <a:rPr lang="en-US" sz="1100" dirty="0" err="1">
                <a:solidFill>
                  <a:srgbClr val="000000"/>
                </a:solidFill>
              </a:rPr>
              <a:t>BDT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endParaRPr lang="en-US" sz="1100" b="1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Increased sales outlet </a:t>
            </a:r>
            <a:r>
              <a:rPr lang="en-US" sz="1100" dirty="0">
                <a:solidFill>
                  <a:srgbClr val="000000"/>
                </a:solidFill>
              </a:rPr>
              <a:t>from 40 outlets to 85 outlets</a:t>
            </a:r>
          </a:p>
          <a:p>
            <a:pPr lvl="2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Overall weighted coverage increased from 20% to ~40%</a:t>
            </a:r>
          </a:p>
          <a:p>
            <a:pPr lvl="1">
              <a:spcBef>
                <a:spcPct val="200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Increased depth </a:t>
            </a:r>
            <a:r>
              <a:rPr lang="en-US" sz="1100" dirty="0">
                <a:solidFill>
                  <a:srgbClr val="000000"/>
                </a:solidFill>
              </a:rPr>
              <a:t>at dealerships from &lt;1% to 11%</a:t>
            </a:r>
          </a:p>
          <a:p>
            <a:pPr lvl="1">
              <a:spcBef>
                <a:spcPct val="200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Launched corporate module to initiate direct sale to corporates</a:t>
            </a:r>
          </a:p>
          <a:p>
            <a:pPr lvl="2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End of engagement % contribution to overall sales was ~20%</a:t>
            </a:r>
          </a:p>
          <a:p>
            <a:pPr marL="1588" lvl="1" indent="0">
              <a:spcBef>
                <a:spcPct val="20000"/>
              </a:spcBef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Detailed modules for capability building of frontline sales force institutionalized and all sales force trained on the same</a:t>
            </a:r>
          </a:p>
          <a:p>
            <a:pPr lvl="1">
              <a:spcBef>
                <a:spcPct val="200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gray">
          <a:xfrm>
            <a:off x="3028208" y="992187"/>
            <a:ext cx="2885704" cy="54845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Employed a Design – Deploy  -Institutionalize Framework with both macro and micro-market initiatives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Pricing:</a:t>
            </a:r>
            <a:r>
              <a:rPr lang="en-US" sz="1100" dirty="0">
                <a:solidFill>
                  <a:srgbClr val="000000"/>
                </a:solidFill>
              </a:rPr>
              <a:t> Launched a </a:t>
            </a:r>
            <a:r>
              <a:rPr lang="en-US" sz="1100" dirty="0" err="1">
                <a:solidFill>
                  <a:srgbClr val="000000"/>
                </a:solidFill>
              </a:rPr>
              <a:t>BEI</a:t>
            </a:r>
            <a:r>
              <a:rPr lang="en-US" sz="1100" dirty="0">
                <a:solidFill>
                  <a:srgbClr val="000000"/>
                </a:solidFill>
              </a:rPr>
              <a:t> survey to develop the brand funnel for the client vs. competition. Optimized pricing levels in the line with the </a:t>
            </a:r>
            <a:r>
              <a:rPr lang="en-US" sz="1100" dirty="0" err="1">
                <a:solidFill>
                  <a:srgbClr val="000000"/>
                </a:solidFill>
              </a:rPr>
              <a:t>BEI</a:t>
            </a:r>
            <a:r>
              <a:rPr lang="en-US" sz="1100" dirty="0">
                <a:solidFill>
                  <a:srgbClr val="000000"/>
                </a:solidFill>
              </a:rPr>
              <a:t> levels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Channel Management:</a:t>
            </a:r>
            <a:r>
              <a:rPr lang="en-US" sz="1100" dirty="0">
                <a:solidFill>
                  <a:srgbClr val="000000"/>
                </a:solidFill>
              </a:rPr>
              <a:t> Micro-market mapping of dealers across potential and performance dimensions with identification of key buying factors. Tiered E3 value proposition tailored to channel segments and needs launched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Branding: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dirty="0" err="1">
                <a:solidFill>
                  <a:srgbClr val="000000"/>
                </a:solidFill>
              </a:rPr>
              <a:t>ATL</a:t>
            </a:r>
            <a:r>
              <a:rPr lang="en-US" sz="1100" dirty="0">
                <a:solidFill>
                  <a:srgbClr val="000000"/>
                </a:solidFill>
              </a:rPr>
              <a:t> Campaigns launched to improve brand awareness. </a:t>
            </a:r>
            <a:r>
              <a:rPr lang="en-US" sz="1100" dirty="0" err="1">
                <a:solidFill>
                  <a:srgbClr val="000000"/>
                </a:solidFill>
              </a:rPr>
              <a:t>BTL</a:t>
            </a:r>
            <a:r>
              <a:rPr lang="en-US" sz="1100" dirty="0">
                <a:solidFill>
                  <a:srgbClr val="000000"/>
                </a:solidFill>
              </a:rPr>
              <a:t> events calendared to create local market excitement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Product portfolio:</a:t>
            </a:r>
            <a:r>
              <a:rPr lang="en-US" sz="1100" dirty="0">
                <a:solidFill>
                  <a:srgbClr val="000000"/>
                </a:solidFill>
              </a:rPr>
              <a:t> Identified gaps in the product portfolio vs. competition. Launched new products in the market to meet local needs</a:t>
            </a:r>
          </a:p>
          <a:p>
            <a:pPr lvl="1"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Customer management:</a:t>
            </a:r>
            <a:r>
              <a:rPr lang="en-US" sz="1100" dirty="0">
                <a:solidFill>
                  <a:srgbClr val="000000"/>
                </a:solidFill>
              </a:rPr>
              <a:t> Key accounts identified in target markets with key buying factors identified. Attractive commercial policy for direct sales designed and launched</a:t>
            </a:r>
          </a:p>
          <a:p>
            <a:pPr lvl="1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Attractive customer scheme launched to create customer pull</a:t>
            </a:r>
          </a:p>
          <a:p>
            <a:pPr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Rolled out 2 phase. In the first, we piloted initiatives in 2 core markets and scaled up to the rest in second phase.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24B5585F-16D4-0B46-AE83-441CF3D1B8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2294"/>
            <a:ext cx="2785248" cy="157457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Automotive &amp; Assembly (AI) | Asia - 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3F9E6F2-5221-B940-8A7A-C0222CDCF7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04436" y="-18711"/>
            <a:ext cx="667512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A&amp;A023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60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False"/>
  <p:tag name="PREVIOUSNAME" val="C:\Users\Najah Mushatt\Downloads\Single Page\Single Page\A&amp;A023_Accelerating Sales Performanc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778</TotalTime>
  <Words>420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Accelerating Sales Performance – Asian tire Manufacturer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69</cp:revision>
  <cp:lastPrinted>2008-09-19T11:06:26Z</cp:lastPrinted>
  <dcterms:created xsi:type="dcterms:W3CDTF">2014-02-06T06:04:59Z</dcterms:created>
  <dcterms:modified xsi:type="dcterms:W3CDTF">2019-03-18T13:21:44Z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