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268" r:id="rId3"/>
  </p:sldIdLst>
  <p:sldSz cx="8961438" cy="6721475"/>
  <p:notesSz cx="6743700" cy="9906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002960"/>
    <a:srgbClr val="808080"/>
    <a:srgbClr val="91AFFF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2C2DEB-D949-4B45-BBCA-1A46194AA2CB}" type="slidenum">
              <a:rPr lang="en-US" sz="1200" smtClean="0">
                <a:solidFill>
                  <a:prstClr val="black"/>
                </a:solidFill>
              </a:rPr>
              <a:pPr eaLnBrk="1" hangingPunct="1"/>
              <a:t>0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3.emf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2.emf"/><Relationship Id="rId2" Type="http://schemas.openxmlformats.org/officeDocument/2006/relationships/tags" Target="../tags/tag27.xml"/><Relationship Id="rId16" Type="http://schemas.openxmlformats.org/officeDocument/2006/relationships/image" Target="../media/image5.jpg"/><Relationship Id="rId1" Type="http://schemas.openxmlformats.org/officeDocument/2006/relationships/vmlDrawing" Target="../drawings/vmlDrawing3.v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image" Target="../media/image4.emf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1:37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528618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1:37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471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5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image" Target="../media/image1.emf"/><Relationship Id="rId3" Type="http://schemas.openxmlformats.org/officeDocument/2006/relationships/theme" Target="../theme/theme2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26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4" Type="http://schemas.openxmlformats.org/officeDocument/2006/relationships/vmlDrawing" Target="../drawings/vmlDrawing2.v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3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1:37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3656375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1:37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2808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tags" Target="../tags/tag62.xml"/><Relationship Id="rId39" Type="http://schemas.openxmlformats.org/officeDocument/2006/relationships/tags" Target="../tags/tag75.xml"/><Relationship Id="rId21" Type="http://schemas.openxmlformats.org/officeDocument/2006/relationships/tags" Target="../tags/tag57.xml"/><Relationship Id="rId34" Type="http://schemas.openxmlformats.org/officeDocument/2006/relationships/tags" Target="../tags/tag70.xml"/><Relationship Id="rId42" Type="http://schemas.openxmlformats.org/officeDocument/2006/relationships/slideLayout" Target="../slideLayouts/slideLayout4.xml"/><Relationship Id="rId47" Type="http://schemas.openxmlformats.org/officeDocument/2006/relationships/image" Target="../media/image7.emf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9" Type="http://schemas.openxmlformats.org/officeDocument/2006/relationships/tags" Target="../tags/tag65.xml"/><Relationship Id="rId11" Type="http://schemas.openxmlformats.org/officeDocument/2006/relationships/tags" Target="../tags/tag47.xml"/><Relationship Id="rId24" Type="http://schemas.openxmlformats.org/officeDocument/2006/relationships/tags" Target="../tags/tag60.xml"/><Relationship Id="rId32" Type="http://schemas.openxmlformats.org/officeDocument/2006/relationships/tags" Target="../tags/tag68.xml"/><Relationship Id="rId37" Type="http://schemas.openxmlformats.org/officeDocument/2006/relationships/tags" Target="../tags/tag73.xml"/><Relationship Id="rId40" Type="http://schemas.openxmlformats.org/officeDocument/2006/relationships/tags" Target="../tags/tag76.xml"/><Relationship Id="rId45" Type="http://schemas.openxmlformats.org/officeDocument/2006/relationships/image" Target="../media/image6.emf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28" Type="http://schemas.openxmlformats.org/officeDocument/2006/relationships/tags" Target="../tags/tag64.xml"/><Relationship Id="rId36" Type="http://schemas.openxmlformats.org/officeDocument/2006/relationships/tags" Target="../tags/tag72.xml"/><Relationship Id="rId49" Type="http://schemas.openxmlformats.org/officeDocument/2006/relationships/image" Target="../media/image8.emf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tags" Target="../tags/tag67.xml"/><Relationship Id="rId44" Type="http://schemas.openxmlformats.org/officeDocument/2006/relationships/oleObject" Target="../embeddings/oleObject4.bin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tags" Target="../tags/tag63.xml"/><Relationship Id="rId30" Type="http://schemas.openxmlformats.org/officeDocument/2006/relationships/tags" Target="../tags/tag66.xml"/><Relationship Id="rId35" Type="http://schemas.openxmlformats.org/officeDocument/2006/relationships/tags" Target="../tags/tag71.xml"/><Relationship Id="rId43" Type="http://schemas.openxmlformats.org/officeDocument/2006/relationships/notesSlide" Target="../notesSlides/notesSlide1.xml"/><Relationship Id="rId48" Type="http://schemas.openxmlformats.org/officeDocument/2006/relationships/oleObject" Target="../embeddings/oleObject6.bin"/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tags" Target="../tags/tag61.xml"/><Relationship Id="rId33" Type="http://schemas.openxmlformats.org/officeDocument/2006/relationships/tags" Target="../tags/tag69.xml"/><Relationship Id="rId38" Type="http://schemas.openxmlformats.org/officeDocument/2006/relationships/tags" Target="../tags/tag74.xml"/><Relationship Id="rId46" Type="http://schemas.openxmlformats.org/officeDocument/2006/relationships/oleObject" Target="../embeddings/oleObject5.bin"/><Relationship Id="rId20" Type="http://schemas.openxmlformats.org/officeDocument/2006/relationships/tags" Target="../tags/tag56.xml"/><Relationship Id="rId41" Type="http://schemas.openxmlformats.org/officeDocument/2006/relationships/tags" Target="../tags/tag77.xml"/><Relationship Id="rId1" Type="http://schemas.openxmlformats.org/officeDocument/2006/relationships/vmlDrawing" Target="../drawings/vmlDrawing4.vml"/><Relationship Id="rId6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81530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Rectangle 1639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en-US" sz="1400" dirty="0" err="1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" name="Rectangle 96"/>
          <p:cNvSpPr>
            <a:spLocks noChangeArrowheads="1"/>
          </p:cNvSpPr>
          <p:nvPr/>
        </p:nvSpPr>
        <p:spPr bwMode="gray">
          <a:xfrm>
            <a:off x="2680258" y="844550"/>
            <a:ext cx="2964674" cy="536548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angle 96"/>
          <p:cNvSpPr>
            <a:spLocks noChangeArrowheads="1"/>
          </p:cNvSpPr>
          <p:nvPr/>
        </p:nvSpPr>
        <p:spPr bwMode="gray">
          <a:xfrm>
            <a:off x="5772926" y="844550"/>
            <a:ext cx="2964674" cy="536548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5847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Major tire manufacturer in Asia – end to end ROS improvement transformation will increase ROS by 5%</a:t>
            </a:r>
          </a:p>
        </p:txBody>
      </p:sp>
      <p:sp>
        <p:nvSpPr>
          <p:cNvPr id="13" name="Rectangle 96"/>
          <p:cNvSpPr>
            <a:spLocks noChangeArrowheads="1"/>
          </p:cNvSpPr>
          <p:nvPr/>
        </p:nvSpPr>
        <p:spPr bwMode="gray">
          <a:xfrm>
            <a:off x="119063" y="844550"/>
            <a:ext cx="2571340" cy="5365480"/>
          </a:xfrm>
          <a:prstGeom prst="homePlate">
            <a:avLst>
              <a:gd name="adj" fmla="val 9306"/>
            </a:avLst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" name="Rectangle 115"/>
          <p:cNvSpPr txBox="1">
            <a:spLocks/>
          </p:cNvSpPr>
          <p:nvPr/>
        </p:nvSpPr>
        <p:spPr bwMode="gray">
          <a:xfrm>
            <a:off x="119063" y="844550"/>
            <a:ext cx="2358141" cy="329630"/>
          </a:xfrm>
          <a:custGeom>
            <a:avLst/>
            <a:gdLst>
              <a:gd name="connsiteX0" fmla="*/ 0 w 3751262"/>
              <a:gd name="connsiteY0" fmla="*/ 0 h 483979"/>
              <a:gd name="connsiteX1" fmla="*/ 3751262 w 3751262"/>
              <a:gd name="connsiteY1" fmla="*/ 0 h 483979"/>
              <a:gd name="connsiteX2" fmla="*/ 3751262 w 3751262"/>
              <a:gd name="connsiteY2" fmla="*/ 483979 h 483979"/>
              <a:gd name="connsiteX3" fmla="*/ 0 w 3751262"/>
              <a:gd name="connsiteY3" fmla="*/ 483979 h 483979"/>
              <a:gd name="connsiteX4" fmla="*/ 0 w 3751262"/>
              <a:gd name="connsiteY4" fmla="*/ 0 h 483979"/>
              <a:gd name="connsiteX0" fmla="*/ 0 w 3852862"/>
              <a:gd name="connsiteY0" fmla="*/ 0 h 483979"/>
              <a:gd name="connsiteX1" fmla="*/ 3751262 w 3852862"/>
              <a:gd name="connsiteY1" fmla="*/ 0 h 483979"/>
              <a:gd name="connsiteX2" fmla="*/ 3852862 w 3852862"/>
              <a:gd name="connsiteY2" fmla="*/ 483979 h 483979"/>
              <a:gd name="connsiteX3" fmla="*/ 0 w 3852862"/>
              <a:gd name="connsiteY3" fmla="*/ 483979 h 483979"/>
              <a:gd name="connsiteX4" fmla="*/ 0 w 3852862"/>
              <a:gd name="connsiteY4" fmla="*/ 0 h 483979"/>
              <a:gd name="connsiteX0" fmla="*/ 0 w 3865562"/>
              <a:gd name="connsiteY0" fmla="*/ 0 h 483979"/>
              <a:gd name="connsiteX1" fmla="*/ 3751262 w 3865562"/>
              <a:gd name="connsiteY1" fmla="*/ 0 h 483979"/>
              <a:gd name="connsiteX2" fmla="*/ 3865562 w 3865562"/>
              <a:gd name="connsiteY2" fmla="*/ 483979 h 483979"/>
              <a:gd name="connsiteX3" fmla="*/ 0 w 3865562"/>
              <a:gd name="connsiteY3" fmla="*/ 483979 h 483979"/>
              <a:gd name="connsiteX4" fmla="*/ 0 w 3865562"/>
              <a:gd name="connsiteY4" fmla="*/ 0 h 483979"/>
              <a:gd name="connsiteX0" fmla="*/ 0 w 3821714"/>
              <a:gd name="connsiteY0" fmla="*/ 0 h 483979"/>
              <a:gd name="connsiteX1" fmla="*/ 3751262 w 3821714"/>
              <a:gd name="connsiteY1" fmla="*/ 0 h 483979"/>
              <a:gd name="connsiteX2" fmla="*/ 3821714 w 3821714"/>
              <a:gd name="connsiteY2" fmla="*/ 481598 h 483979"/>
              <a:gd name="connsiteX3" fmla="*/ 0 w 3821714"/>
              <a:gd name="connsiteY3" fmla="*/ 483979 h 483979"/>
              <a:gd name="connsiteX4" fmla="*/ 0 w 3821714"/>
              <a:gd name="connsiteY4" fmla="*/ 0 h 483979"/>
              <a:gd name="connsiteX0" fmla="*/ 0 w 3783509"/>
              <a:gd name="connsiteY0" fmla="*/ 0 h 483979"/>
              <a:gd name="connsiteX1" fmla="*/ 3751262 w 3783509"/>
              <a:gd name="connsiteY1" fmla="*/ 0 h 483979"/>
              <a:gd name="connsiteX2" fmla="*/ 3783509 w 3783509"/>
              <a:gd name="connsiteY2" fmla="*/ 481597 h 483979"/>
              <a:gd name="connsiteX3" fmla="*/ 0 w 3783509"/>
              <a:gd name="connsiteY3" fmla="*/ 483979 h 483979"/>
              <a:gd name="connsiteX4" fmla="*/ 0 w 3783509"/>
              <a:gd name="connsiteY4" fmla="*/ 0 h 48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3509" h="483979">
                <a:moveTo>
                  <a:pt x="0" y="0"/>
                </a:moveTo>
                <a:lnTo>
                  <a:pt x="3751262" y="0"/>
                </a:lnTo>
                <a:lnTo>
                  <a:pt x="3783509" y="481597"/>
                </a:lnTo>
                <a:lnTo>
                  <a:pt x="0" y="4839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864" tIns="54864" rIns="54864" bIns="54864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</a:rPr>
              <a:t>Client situation</a:t>
            </a:r>
          </a:p>
        </p:txBody>
      </p:sp>
      <p:sp>
        <p:nvSpPr>
          <p:cNvPr id="36" name="Rectangle 115"/>
          <p:cNvSpPr txBox="1">
            <a:spLocks/>
          </p:cNvSpPr>
          <p:nvPr/>
        </p:nvSpPr>
        <p:spPr bwMode="gray">
          <a:xfrm>
            <a:off x="2680258" y="844550"/>
            <a:ext cx="2964674" cy="32963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864" tIns="54864" rIns="54864" bIns="54864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</a:rPr>
              <a:t>Approach</a:t>
            </a:r>
          </a:p>
        </p:txBody>
      </p:sp>
      <p:sp>
        <p:nvSpPr>
          <p:cNvPr id="37" name="Rectangle 115"/>
          <p:cNvSpPr txBox="1">
            <a:spLocks/>
          </p:cNvSpPr>
          <p:nvPr/>
        </p:nvSpPr>
        <p:spPr bwMode="gray">
          <a:xfrm>
            <a:off x="5772926" y="844550"/>
            <a:ext cx="2964674" cy="32963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864" tIns="54864" rIns="54864" bIns="54864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FFFFFF"/>
              </a:buClr>
            </a:pPr>
            <a:r>
              <a:rPr lang="en-US" sz="1400" b="1" dirty="0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5" name="Rectangle 16383"/>
          <p:cNvSpPr txBox="1"/>
          <p:nvPr/>
        </p:nvSpPr>
        <p:spPr bwMode="gray">
          <a:xfrm>
            <a:off x="187989" y="1203325"/>
            <a:ext cx="2218810" cy="491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ct val="40000"/>
              </a:spcBef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  <a:ea typeface="ＭＳ Ｐゴシック"/>
              </a:rPr>
              <a:t>Client description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ea typeface="ＭＳ Ｐゴシック"/>
              </a:rPr>
              <a:t>Major tire </a:t>
            </a:r>
            <a:r>
              <a:rPr lang="en-US" sz="1400" dirty="0">
                <a:solidFill>
                  <a:srgbClr val="000000"/>
                </a:solidFill>
                <a:ea typeface="ＭＳ Ｐゴシック"/>
              </a:rPr>
              <a:t>manufacturer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ＭＳ Ｐゴシック"/>
              </a:rPr>
              <a:t>Annual revenue of more than USD 6 billion and the number of sales rep is ~3,000</a:t>
            </a:r>
          </a:p>
          <a:p>
            <a:pPr>
              <a:spcBef>
                <a:spcPct val="40000"/>
              </a:spcBef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  <a:ea typeface="ＭＳ Ｐゴシック"/>
              </a:rPr>
              <a:t>Challenges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ＭＳ Ｐゴシック"/>
              </a:rPr>
              <a:t>Matured market with limited opportunity for volume growth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ＭＳ Ｐゴシック"/>
              </a:rPr>
              <a:t>Sales reps struggling to transform from volume oriented to margin focused</a:t>
            </a:r>
          </a:p>
          <a:p>
            <a:pPr>
              <a:spcBef>
                <a:spcPct val="40000"/>
              </a:spcBef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  <a:ea typeface="ＭＳ Ｐゴシック"/>
              </a:rPr>
              <a:t>Engagement scope/ objectives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ＭＳ Ｐゴシック"/>
              </a:rPr>
              <a:t>Improve </a:t>
            </a:r>
            <a:r>
              <a:rPr lang="en-US" sz="1400" dirty="0" err="1">
                <a:solidFill>
                  <a:srgbClr val="000000"/>
                </a:solidFill>
                <a:ea typeface="ＭＳ Ｐゴシック"/>
              </a:rPr>
              <a:t>ROS</a:t>
            </a:r>
            <a:r>
              <a:rPr lang="en-US" sz="1400" dirty="0">
                <a:solidFill>
                  <a:srgbClr val="000000"/>
                </a:solidFill>
                <a:ea typeface="ＭＳ Ｐゴシック"/>
              </a:rPr>
              <a:t> by at least 2% through sales and </a:t>
            </a:r>
            <a:r>
              <a:rPr lang="en-US" sz="1400" dirty="0" err="1">
                <a:solidFill>
                  <a:srgbClr val="000000"/>
                </a:solidFill>
                <a:ea typeface="ＭＳ Ｐゴシック"/>
              </a:rPr>
              <a:t>SCM</a:t>
            </a:r>
            <a:r>
              <a:rPr lang="en-US" sz="1400" dirty="0">
                <a:solidFill>
                  <a:srgbClr val="000000"/>
                </a:solidFill>
                <a:ea typeface="ＭＳ Ｐゴシック"/>
              </a:rPr>
              <a:t> transformation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ＭＳ Ｐゴシック"/>
              </a:rPr>
              <a:t>Transform sales reps  and make it sustainable</a:t>
            </a:r>
          </a:p>
        </p:txBody>
      </p:sp>
      <p:grpSp>
        <p:nvGrpSpPr>
          <p:cNvPr id="59" name="Group 58"/>
          <p:cNvGrpSpPr/>
          <p:nvPr>
            <p:custDataLst>
              <p:tags r:id="rId4"/>
            </p:custDataLst>
          </p:nvPr>
        </p:nvGrpSpPr>
        <p:grpSpPr bwMode="gray">
          <a:xfrm rot="5400000">
            <a:off x="3697785" y="3843139"/>
            <a:ext cx="929619" cy="2841366"/>
            <a:chOff x="3645313" y="652836"/>
            <a:chExt cx="1034563" cy="2841366"/>
          </a:xfrm>
        </p:grpSpPr>
        <p:sp>
          <p:nvSpPr>
            <p:cNvPr id="60" name="Freeform 59"/>
            <p:cNvSpPr/>
            <p:nvPr>
              <p:custDataLst>
                <p:tags r:id="rId40"/>
              </p:custDataLst>
            </p:nvPr>
          </p:nvSpPr>
          <p:spPr bwMode="gray">
            <a:xfrm>
              <a:off x="3645313" y="652836"/>
              <a:ext cx="1034563" cy="2841366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924715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924715 w 1828800"/>
                <a:gd name="connsiteY1" fmla="*/ 0 h 914400"/>
                <a:gd name="connsiteX2" fmla="*/ 1828800 w 1828800"/>
                <a:gd name="connsiteY2" fmla="*/ 457200 h 914400"/>
                <a:gd name="connsiteX3" fmla="*/ 92471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924715" y="0"/>
                  </a:lnTo>
                  <a:lnTo>
                    <a:pt x="1828800" y="457200"/>
                  </a:lnTo>
                  <a:lnTo>
                    <a:pt x="924715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rgbClr val="000000"/>
                </a:solidFill>
              </a:endParaRPr>
            </a:p>
          </p:txBody>
        </p:sp>
        <p:sp>
          <p:nvSpPr>
            <p:cNvPr id="61" name="Rectangle 19"/>
            <p:cNvSpPr txBox="1"/>
            <p:nvPr>
              <p:custDataLst>
                <p:tags r:id="rId41"/>
              </p:custDataLst>
            </p:nvPr>
          </p:nvSpPr>
          <p:spPr bwMode="gray">
            <a:xfrm rot="10800000" flipH="1">
              <a:off x="3696113" y="850153"/>
              <a:ext cx="472317" cy="2446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 sz="1400" b="1" dirty="0">
                  <a:solidFill>
                    <a:srgbClr val="000000"/>
                  </a:solidFill>
                </a:rPr>
                <a:t>Supply chain optimization</a:t>
              </a:r>
            </a:p>
          </p:txBody>
        </p:sp>
      </p:grpSp>
      <p:grpSp>
        <p:nvGrpSpPr>
          <p:cNvPr id="16393" name="Group 16392"/>
          <p:cNvGrpSpPr/>
          <p:nvPr/>
        </p:nvGrpSpPr>
        <p:grpSpPr bwMode="gray">
          <a:xfrm>
            <a:off x="2741912" y="3900088"/>
            <a:ext cx="2848040" cy="929620"/>
            <a:chOff x="2741912" y="4452504"/>
            <a:chExt cx="2848040" cy="1034564"/>
          </a:xfrm>
        </p:grpSpPr>
        <p:grpSp>
          <p:nvGrpSpPr>
            <p:cNvPr id="16390" name="Group 16389"/>
            <p:cNvGrpSpPr/>
            <p:nvPr>
              <p:custDataLst>
                <p:tags r:id="rId34"/>
              </p:custDataLst>
            </p:nvPr>
          </p:nvGrpSpPr>
          <p:grpSpPr bwMode="gray">
            <a:xfrm rot="5400000">
              <a:off x="2898698" y="4295718"/>
              <a:ext cx="1034563" cy="1348136"/>
              <a:chOff x="2898698" y="4286193"/>
              <a:chExt cx="1034563" cy="1348136"/>
            </a:xfrm>
          </p:grpSpPr>
          <p:sp>
            <p:nvSpPr>
              <p:cNvPr id="63" name="Freeform 62"/>
              <p:cNvSpPr/>
              <p:nvPr>
                <p:custDataLst>
                  <p:tags r:id="rId38"/>
                </p:custDataLst>
              </p:nvPr>
            </p:nvSpPr>
            <p:spPr bwMode="gray">
              <a:xfrm>
                <a:off x="2898698" y="4286193"/>
                <a:ext cx="1034563" cy="1348136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924715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924715 w 1828800"/>
                  <a:gd name="connsiteY1" fmla="*/ 0 h 914400"/>
                  <a:gd name="connsiteX2" fmla="*/ 1828800 w 1828800"/>
                  <a:gd name="connsiteY2" fmla="*/ 457200 h 914400"/>
                  <a:gd name="connsiteX3" fmla="*/ 924715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924715 w 1828800"/>
                  <a:gd name="connsiteY1" fmla="*/ 0 h 914400"/>
                  <a:gd name="connsiteX2" fmla="*/ 1828800 w 1828800"/>
                  <a:gd name="connsiteY2" fmla="*/ 457200 h 914400"/>
                  <a:gd name="connsiteX3" fmla="*/ 924715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399840 w 1828800"/>
                  <a:gd name="connsiteY1" fmla="*/ 0 h 914400"/>
                  <a:gd name="connsiteX2" fmla="*/ 1828800 w 1828800"/>
                  <a:gd name="connsiteY2" fmla="*/ 457200 h 914400"/>
                  <a:gd name="connsiteX3" fmla="*/ 924715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399840 w 1828800"/>
                  <a:gd name="connsiteY1" fmla="*/ 0 h 914400"/>
                  <a:gd name="connsiteX2" fmla="*/ 1828800 w 1828800"/>
                  <a:gd name="connsiteY2" fmla="*/ 457200 h 914400"/>
                  <a:gd name="connsiteX3" fmla="*/ 1399840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399840" y="0"/>
                    </a:lnTo>
                    <a:lnTo>
                      <a:pt x="1828800" y="457200"/>
                    </a:lnTo>
                    <a:lnTo>
                      <a:pt x="1399840" y="914400"/>
                    </a:lnTo>
                    <a:lnTo>
                      <a:pt x="0" y="914400"/>
                    </a:lnTo>
                    <a:lnTo>
                      <a:pt x="0" y="457200"/>
                    </a:lnTo>
                    <a:close/>
                  </a:path>
                </a:pathLst>
              </a:cu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400" dirty="0" err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Rectangle 19"/>
              <p:cNvSpPr txBox="1"/>
              <p:nvPr>
                <p:custDataLst>
                  <p:tags r:id="rId39"/>
                </p:custDataLst>
              </p:nvPr>
            </p:nvSpPr>
            <p:spPr bwMode="gray">
              <a:xfrm rot="10800000" flipH="1">
                <a:off x="2949498" y="4379814"/>
                <a:ext cx="741099" cy="11608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" wrap="square" lIns="0" tIns="0" rIns="0" bIns="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baseline="0">
                    <a:latin typeface="+mn-lt"/>
                  </a:defRPr>
                </a:lvl1pPr>
                <a:lvl2pPr marL="193675" lvl="1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baseline="0">
                    <a:latin typeface="+mn-lt"/>
                  </a:defRPr>
                </a:lvl2pPr>
                <a:lvl3pPr marL="457200" lvl="2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baseline="0">
                    <a:latin typeface="+mn-lt"/>
                  </a:defRPr>
                </a:lvl3pPr>
                <a:lvl4pPr marL="614363" lvl="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baseline="0">
                    <a:latin typeface="+mn-lt"/>
                  </a:defRPr>
                </a:lvl4pPr>
                <a:lvl5pPr marL="749808" lvl="4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algn="ctr">
                  <a:buClr>
                    <a:srgbClr val="000000"/>
                  </a:buClr>
                </a:pPr>
                <a:r>
                  <a:rPr lang="en-US" sz="1400" b="1" dirty="0">
                    <a:solidFill>
                      <a:srgbClr val="000000"/>
                    </a:solidFill>
                  </a:rPr>
                  <a:t>Roll-out in pricing and </a:t>
                </a:r>
                <a:r>
                  <a:rPr lang="en-US" sz="1400" b="1" dirty="0" err="1">
                    <a:solidFill>
                      <a:srgbClr val="000000"/>
                    </a:solidFill>
                  </a:rPr>
                  <a:t>KAM</a:t>
                </a: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392" name="Group 16391"/>
            <p:cNvGrpSpPr/>
            <p:nvPr>
              <p:custDataLst>
                <p:tags r:id="rId35"/>
              </p:custDataLst>
            </p:nvPr>
          </p:nvGrpSpPr>
          <p:grpSpPr bwMode="gray">
            <a:xfrm rot="5400000">
              <a:off x="4398602" y="4295719"/>
              <a:ext cx="1034563" cy="1348136"/>
              <a:chOff x="4398602" y="4286194"/>
              <a:chExt cx="1034563" cy="1348136"/>
            </a:xfrm>
          </p:grpSpPr>
          <p:sp>
            <p:nvSpPr>
              <p:cNvPr id="66" name="Freeform 65"/>
              <p:cNvSpPr/>
              <p:nvPr>
                <p:custDataLst>
                  <p:tags r:id="rId36"/>
                </p:custDataLst>
              </p:nvPr>
            </p:nvSpPr>
            <p:spPr bwMode="gray">
              <a:xfrm>
                <a:off x="4398602" y="4286194"/>
                <a:ext cx="1034563" cy="1348136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924715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924715 w 1828800"/>
                  <a:gd name="connsiteY1" fmla="*/ 0 h 914400"/>
                  <a:gd name="connsiteX2" fmla="*/ 1828800 w 1828800"/>
                  <a:gd name="connsiteY2" fmla="*/ 457200 h 914400"/>
                  <a:gd name="connsiteX3" fmla="*/ 924715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924715 w 1828800"/>
                  <a:gd name="connsiteY1" fmla="*/ 0 h 914400"/>
                  <a:gd name="connsiteX2" fmla="*/ 1828800 w 1828800"/>
                  <a:gd name="connsiteY2" fmla="*/ 457200 h 914400"/>
                  <a:gd name="connsiteX3" fmla="*/ 924715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399842 w 1828800"/>
                  <a:gd name="connsiteY1" fmla="*/ 0 h 914400"/>
                  <a:gd name="connsiteX2" fmla="*/ 1828800 w 1828800"/>
                  <a:gd name="connsiteY2" fmla="*/ 457200 h 914400"/>
                  <a:gd name="connsiteX3" fmla="*/ 924715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399842 w 1828800"/>
                  <a:gd name="connsiteY1" fmla="*/ 0 h 914400"/>
                  <a:gd name="connsiteX2" fmla="*/ 1828800 w 1828800"/>
                  <a:gd name="connsiteY2" fmla="*/ 457200 h 914400"/>
                  <a:gd name="connsiteX3" fmla="*/ 1399842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399842" y="0"/>
                    </a:lnTo>
                    <a:lnTo>
                      <a:pt x="1828800" y="457200"/>
                    </a:lnTo>
                    <a:lnTo>
                      <a:pt x="1399842" y="914400"/>
                    </a:lnTo>
                    <a:lnTo>
                      <a:pt x="0" y="914400"/>
                    </a:lnTo>
                    <a:lnTo>
                      <a:pt x="0" y="457200"/>
                    </a:lnTo>
                    <a:close/>
                  </a:path>
                </a:pathLst>
              </a:cu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angle 19"/>
              <p:cNvSpPr txBox="1"/>
              <p:nvPr>
                <p:custDataLst>
                  <p:tags r:id="rId37"/>
                </p:custDataLst>
              </p:nvPr>
            </p:nvSpPr>
            <p:spPr bwMode="gray">
              <a:xfrm rot="10800000" flipH="1">
                <a:off x="4449402" y="4379815"/>
                <a:ext cx="741099" cy="11608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" wrap="square" lIns="0" tIns="0" rIns="0" bIns="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baseline="0">
                    <a:latin typeface="+mn-lt"/>
                  </a:defRPr>
                </a:lvl1pPr>
                <a:lvl2pPr marL="193675" lvl="1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baseline="0">
                    <a:latin typeface="+mn-lt"/>
                  </a:defRPr>
                </a:lvl2pPr>
                <a:lvl3pPr marL="457200" lvl="2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baseline="0">
                    <a:latin typeface="+mn-lt"/>
                  </a:defRPr>
                </a:lvl3pPr>
                <a:lvl4pPr marL="614363" lvl="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baseline="0">
                    <a:latin typeface="+mn-lt"/>
                  </a:defRPr>
                </a:lvl4pPr>
                <a:lvl5pPr marL="749808" lvl="4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algn="ctr">
                  <a:buClr>
                    <a:srgbClr val="000000"/>
                  </a:buClr>
                </a:pPr>
                <a:r>
                  <a:rPr lang="en-US" sz="1400" b="1" dirty="0">
                    <a:solidFill>
                      <a:srgbClr val="000000"/>
                    </a:solidFill>
                  </a:rPr>
                  <a:t>Pilot in sales efficiency improvement</a:t>
                </a:r>
              </a:p>
            </p:txBody>
          </p:sp>
        </p:grpSp>
      </p:grpSp>
      <p:grpSp>
        <p:nvGrpSpPr>
          <p:cNvPr id="56" name="Group 55"/>
          <p:cNvGrpSpPr/>
          <p:nvPr>
            <p:custDataLst>
              <p:tags r:id="rId5"/>
            </p:custDataLst>
          </p:nvPr>
        </p:nvGrpSpPr>
        <p:grpSpPr bwMode="gray">
          <a:xfrm rot="5400000">
            <a:off x="3697785" y="2045294"/>
            <a:ext cx="929619" cy="2841366"/>
            <a:chOff x="3645313" y="652836"/>
            <a:chExt cx="1034563" cy="2841366"/>
          </a:xfrm>
        </p:grpSpPr>
        <p:sp>
          <p:nvSpPr>
            <p:cNvPr id="57" name="Freeform 56"/>
            <p:cNvSpPr/>
            <p:nvPr>
              <p:custDataLst>
                <p:tags r:id="rId32"/>
              </p:custDataLst>
            </p:nvPr>
          </p:nvSpPr>
          <p:spPr bwMode="gray">
            <a:xfrm>
              <a:off x="3645313" y="652836"/>
              <a:ext cx="1034563" cy="2841366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924715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924715 w 1828800"/>
                <a:gd name="connsiteY1" fmla="*/ 0 h 914400"/>
                <a:gd name="connsiteX2" fmla="*/ 1828800 w 1828800"/>
                <a:gd name="connsiteY2" fmla="*/ 457200 h 914400"/>
                <a:gd name="connsiteX3" fmla="*/ 92471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924715" y="0"/>
                  </a:lnTo>
                  <a:lnTo>
                    <a:pt x="1828800" y="457200"/>
                  </a:lnTo>
                  <a:lnTo>
                    <a:pt x="924715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rgbClr val="000000"/>
                </a:solidFill>
              </a:endParaRPr>
            </a:p>
          </p:txBody>
        </p:sp>
        <p:sp>
          <p:nvSpPr>
            <p:cNvPr id="58" name="Rectangle 19"/>
            <p:cNvSpPr txBox="1"/>
            <p:nvPr>
              <p:custDataLst>
                <p:tags r:id="rId33"/>
              </p:custDataLst>
            </p:nvPr>
          </p:nvSpPr>
          <p:spPr bwMode="gray">
            <a:xfrm rot="10800000" flipH="1">
              <a:off x="3696113" y="850153"/>
              <a:ext cx="472317" cy="2446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 sz="1400" b="1" dirty="0">
                  <a:solidFill>
                    <a:srgbClr val="000000"/>
                  </a:solidFill>
                </a:rPr>
                <a:t>Pilot in sales pricing and key Account management</a:t>
              </a:r>
            </a:p>
          </p:txBody>
        </p:sp>
      </p:grpSp>
      <p:grpSp>
        <p:nvGrpSpPr>
          <p:cNvPr id="53" name="Group 52"/>
          <p:cNvGrpSpPr/>
          <p:nvPr>
            <p:custDataLst>
              <p:tags r:id="rId6"/>
            </p:custDataLst>
          </p:nvPr>
        </p:nvGrpSpPr>
        <p:grpSpPr bwMode="gray">
          <a:xfrm rot="5400000">
            <a:off x="3697785" y="1146373"/>
            <a:ext cx="929619" cy="2841366"/>
            <a:chOff x="3645313" y="652836"/>
            <a:chExt cx="1034563" cy="2841366"/>
          </a:xfrm>
        </p:grpSpPr>
        <p:sp>
          <p:nvSpPr>
            <p:cNvPr id="54" name="Freeform 53"/>
            <p:cNvSpPr/>
            <p:nvPr>
              <p:custDataLst>
                <p:tags r:id="rId30"/>
              </p:custDataLst>
            </p:nvPr>
          </p:nvSpPr>
          <p:spPr bwMode="gray">
            <a:xfrm>
              <a:off x="3645313" y="652836"/>
              <a:ext cx="1034563" cy="2841366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924715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924715 w 1828800"/>
                <a:gd name="connsiteY1" fmla="*/ 0 h 914400"/>
                <a:gd name="connsiteX2" fmla="*/ 1828800 w 1828800"/>
                <a:gd name="connsiteY2" fmla="*/ 457200 h 914400"/>
                <a:gd name="connsiteX3" fmla="*/ 92471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924715" y="0"/>
                  </a:lnTo>
                  <a:lnTo>
                    <a:pt x="1828800" y="457200"/>
                  </a:lnTo>
                  <a:lnTo>
                    <a:pt x="924715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rgbClr val="000000"/>
                </a:solidFill>
              </a:endParaRPr>
            </a:p>
          </p:txBody>
        </p:sp>
        <p:sp>
          <p:nvSpPr>
            <p:cNvPr id="55" name="Rectangle 19"/>
            <p:cNvSpPr txBox="1"/>
            <p:nvPr>
              <p:custDataLst>
                <p:tags r:id="rId31"/>
              </p:custDataLst>
            </p:nvPr>
          </p:nvSpPr>
          <p:spPr bwMode="gray">
            <a:xfrm rot="10800000" flipH="1">
              <a:off x="3696113" y="850153"/>
              <a:ext cx="472317" cy="2446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 sz="1400" b="1" dirty="0">
                  <a:solidFill>
                    <a:srgbClr val="000000"/>
                  </a:solidFill>
                </a:rPr>
                <a:t>Establishing transparency </a:t>
              </a:r>
            </a:p>
          </p:txBody>
        </p:sp>
      </p:grpSp>
      <p:grpSp>
        <p:nvGrpSpPr>
          <p:cNvPr id="16389" name="Group 16388"/>
          <p:cNvGrpSpPr/>
          <p:nvPr>
            <p:custDataLst>
              <p:tags r:id="rId7"/>
            </p:custDataLst>
          </p:nvPr>
        </p:nvGrpSpPr>
        <p:grpSpPr bwMode="gray">
          <a:xfrm rot="5400000">
            <a:off x="3697785" y="247452"/>
            <a:ext cx="929619" cy="2841366"/>
            <a:chOff x="3645313" y="652836"/>
            <a:chExt cx="1034563" cy="2841366"/>
          </a:xfrm>
        </p:grpSpPr>
        <p:sp>
          <p:nvSpPr>
            <p:cNvPr id="45" name="Freeform 44"/>
            <p:cNvSpPr/>
            <p:nvPr>
              <p:custDataLst>
                <p:tags r:id="rId28"/>
              </p:custDataLst>
            </p:nvPr>
          </p:nvSpPr>
          <p:spPr bwMode="gray">
            <a:xfrm>
              <a:off x="3645313" y="652836"/>
              <a:ext cx="1034563" cy="2841366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924715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924715 w 1828800"/>
                <a:gd name="connsiteY1" fmla="*/ 0 h 914400"/>
                <a:gd name="connsiteX2" fmla="*/ 1828800 w 1828800"/>
                <a:gd name="connsiteY2" fmla="*/ 457200 h 914400"/>
                <a:gd name="connsiteX3" fmla="*/ 92471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924715" y="0"/>
                  </a:lnTo>
                  <a:lnTo>
                    <a:pt x="1828800" y="457200"/>
                  </a:lnTo>
                  <a:lnTo>
                    <a:pt x="924715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rgbClr val="000000"/>
                </a:solidFill>
              </a:endParaRPr>
            </a:p>
          </p:txBody>
        </p:sp>
        <p:sp>
          <p:nvSpPr>
            <p:cNvPr id="46" name="Rectangle 19"/>
            <p:cNvSpPr txBox="1"/>
            <p:nvPr>
              <p:custDataLst>
                <p:tags r:id="rId29"/>
              </p:custDataLst>
            </p:nvPr>
          </p:nvSpPr>
          <p:spPr bwMode="gray">
            <a:xfrm rot="10800000" flipH="1">
              <a:off x="3696113" y="850153"/>
              <a:ext cx="472317" cy="2446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 sz="1400" b="1" dirty="0">
                  <a:solidFill>
                    <a:srgbClr val="000000"/>
                  </a:solidFill>
                </a:rPr>
                <a:t>Diagnostic</a:t>
              </a:r>
            </a:p>
          </p:txBody>
        </p:sp>
      </p:grpSp>
      <p:sp>
        <p:nvSpPr>
          <p:cNvPr id="72" name="Rectangle 16383"/>
          <p:cNvSpPr txBox="1"/>
          <p:nvPr/>
        </p:nvSpPr>
        <p:spPr bwMode="gray">
          <a:xfrm>
            <a:off x="5830300" y="1203325"/>
            <a:ext cx="28499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ＭＳ Ｐゴシック"/>
              </a:rPr>
              <a:t>Proven margin improvement from the same quarter in the previous year</a:t>
            </a:r>
            <a:r>
              <a:rPr lang="en-US" sz="1400" dirty="0">
                <a:solidFill>
                  <a:srgbClr val="0070C0"/>
                </a:solidFill>
                <a:ea typeface="ＭＳ Ｐゴシック"/>
              </a:rPr>
              <a:t> (% point) </a:t>
            </a:r>
          </a:p>
        </p:txBody>
      </p:sp>
      <p:graphicFrame>
        <p:nvGraphicFramePr>
          <p:cNvPr id="16395" name="Object 16394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5883886"/>
              </p:ext>
            </p:extLst>
          </p:nvPr>
        </p:nvGraphicFramePr>
        <p:xfrm>
          <a:off x="5715000" y="1676400"/>
          <a:ext cx="3067151" cy="914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Chart" r:id="rId46" imgW="3067068" imgH="914535" progId="MSGraph.Chart.8">
                  <p:embed followColorScheme="full"/>
                </p:oleObj>
              </mc:Choice>
              <mc:Fallback>
                <p:oleObj name="Chart" r:id="rId46" imgW="3067068" imgH="91453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715000" y="1676400"/>
                        <a:ext cx="3067151" cy="914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Isosceles Triangle 16396"/>
          <p:cNvSpPr/>
          <p:nvPr/>
        </p:nvSpPr>
        <p:spPr bwMode="gray">
          <a:xfrm>
            <a:off x="7014955" y="2840038"/>
            <a:ext cx="147205" cy="126901"/>
          </a:xfrm>
          <a:prstGeom prst="triangl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rgbClr val="000000"/>
              </a:solidFill>
            </a:endParaRPr>
          </a:p>
        </p:txBody>
      </p:sp>
      <p:sp>
        <p:nvSpPr>
          <p:cNvPr id="95" name="Rectangle 16383"/>
          <p:cNvSpPr txBox="1"/>
          <p:nvPr/>
        </p:nvSpPr>
        <p:spPr bwMode="gray">
          <a:xfrm>
            <a:off x="5922402" y="2955925"/>
            <a:ext cx="2355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ＭＳ Ｐゴシック"/>
              </a:rPr>
              <a:t>Project kickoff</a:t>
            </a:r>
            <a:endParaRPr lang="en-US" sz="1400" dirty="0">
              <a:solidFill>
                <a:srgbClr val="0070C0"/>
              </a:solidFill>
              <a:ea typeface="ＭＳ Ｐゴシック"/>
            </a:endParaRPr>
          </a:p>
        </p:txBody>
      </p:sp>
      <p:sp>
        <p:nvSpPr>
          <p:cNvPr id="96" name="Rectangle 16383"/>
          <p:cNvSpPr txBox="1">
            <a:spLocks/>
          </p:cNvSpPr>
          <p:nvPr/>
        </p:nvSpPr>
        <p:spPr bwMode="gray">
          <a:xfrm>
            <a:off x="5830300" y="3278188"/>
            <a:ext cx="28499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  <a:ea typeface="ＭＳ Ｐゴシック"/>
              </a:rPr>
              <a:t>Expected impact target, </a:t>
            </a:r>
            <a:r>
              <a:rPr lang="en-US" sz="1400" dirty="0">
                <a:solidFill>
                  <a:srgbClr val="0070C0"/>
                </a:solidFill>
              </a:rPr>
              <a:t>(% point)</a:t>
            </a:r>
            <a:r>
              <a:rPr lang="en-US" sz="1400" b="1" dirty="0">
                <a:solidFill>
                  <a:srgbClr val="000000"/>
                </a:solidFill>
                <a:ea typeface="ＭＳ Ｐゴシック"/>
              </a:rPr>
              <a:t> </a:t>
            </a:r>
          </a:p>
        </p:txBody>
      </p:sp>
      <p:cxnSp>
        <p:nvCxnSpPr>
          <p:cNvPr id="16407" name="Straight Connector 16406"/>
          <p:cNvCxnSpPr/>
          <p:nvPr>
            <p:custDataLst>
              <p:tags r:id="rId9"/>
            </p:custDataLst>
          </p:nvPr>
        </p:nvCxnSpPr>
        <p:spPr bwMode="gray">
          <a:xfrm>
            <a:off x="8115300" y="5429250"/>
            <a:ext cx="0" cy="104775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6" name="Straight Connector 16405"/>
          <p:cNvCxnSpPr/>
          <p:nvPr>
            <p:custDataLst>
              <p:tags r:id="rId10"/>
            </p:custDataLst>
          </p:nvPr>
        </p:nvCxnSpPr>
        <p:spPr bwMode="gray">
          <a:xfrm>
            <a:off x="8086725" y="5048250"/>
            <a:ext cx="0" cy="104775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5" name="Straight Connector 16404"/>
          <p:cNvCxnSpPr/>
          <p:nvPr>
            <p:custDataLst>
              <p:tags r:id="rId11"/>
            </p:custDataLst>
          </p:nvPr>
        </p:nvCxnSpPr>
        <p:spPr bwMode="gray">
          <a:xfrm>
            <a:off x="7915275" y="4667250"/>
            <a:ext cx="0" cy="104775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4" name="Straight Connector 16403"/>
          <p:cNvCxnSpPr/>
          <p:nvPr>
            <p:custDataLst>
              <p:tags r:id="rId12"/>
            </p:custDataLst>
          </p:nvPr>
        </p:nvCxnSpPr>
        <p:spPr bwMode="gray">
          <a:xfrm>
            <a:off x="7896225" y="4286250"/>
            <a:ext cx="0" cy="104775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3" name="Straight Connector 16402"/>
          <p:cNvCxnSpPr/>
          <p:nvPr>
            <p:custDataLst>
              <p:tags r:id="rId13"/>
            </p:custDataLst>
          </p:nvPr>
        </p:nvCxnSpPr>
        <p:spPr bwMode="gray">
          <a:xfrm>
            <a:off x="7724775" y="3905250"/>
            <a:ext cx="0" cy="104775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01" name="Object 16400"/>
          <p:cNvGraphicFramePr>
            <a:graphicFrameLocks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662862112"/>
              </p:ext>
            </p:extLst>
          </p:nvPr>
        </p:nvGraphicFramePr>
        <p:xfrm>
          <a:off x="7581900" y="3467100"/>
          <a:ext cx="1381041" cy="2495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Chart" r:id="rId48" imgW="1381017" imgH="2495536" progId="MSGraph.Chart.8">
                  <p:embed followColorScheme="full"/>
                </p:oleObj>
              </mc:Choice>
              <mc:Fallback>
                <p:oleObj name="Chart" r:id="rId48" imgW="1381017" imgH="2495536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7581900" y="3467100"/>
                        <a:ext cx="1381041" cy="2495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Connector 51"/>
          <p:cNvCxnSpPr/>
          <p:nvPr>
            <p:custDataLst>
              <p:tags r:id="rId15"/>
            </p:custDataLst>
          </p:nvPr>
        </p:nvCxnSpPr>
        <p:spPr bwMode="gray">
          <a:xfrm flipH="1">
            <a:off x="7820025" y="4148138"/>
            <a:ext cx="101600" cy="0"/>
          </a:xfrm>
          <a:prstGeom prst="line">
            <a:avLst/>
          </a:prstGeom>
          <a:ln w="317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Placeholder 36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7921625" y="4041775"/>
            <a:ext cx="4921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ea typeface="ＭＳ Ｐゴシック"/>
                <a:sym typeface="+mn-lt"/>
              </a:rPr>
              <a:t>1~1.5</a:t>
            </a:r>
            <a:endParaRPr lang="en-US" sz="1400" dirty="0">
              <a:solidFill>
                <a:srgbClr val="000000"/>
              </a:solidFill>
              <a:ea typeface="ＭＳ Ｐゴシック"/>
              <a:sym typeface="+mn-lt"/>
            </a:endParaRPr>
          </a:p>
        </p:txBody>
      </p:sp>
      <p:sp>
        <p:nvSpPr>
          <p:cNvPr id="109" name="Text Placeholder 30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842000" y="3660775"/>
            <a:ext cx="13096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ＭＳ Ｐゴシック"/>
                <a:sym typeface="+mn-lt"/>
              </a:rPr>
              <a:t>Frontline pricing </a:t>
            </a:r>
          </a:p>
        </p:txBody>
      </p:sp>
      <p:sp>
        <p:nvSpPr>
          <p:cNvPr id="124" name="Text Placeholder 4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7750175" y="3660775"/>
            <a:ext cx="3444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ea typeface="ＭＳ Ｐゴシック"/>
                <a:sym typeface="Arial"/>
              </a:rPr>
              <a:t>1~2</a:t>
            </a:r>
          </a:p>
        </p:txBody>
      </p:sp>
      <p:sp>
        <p:nvSpPr>
          <p:cNvPr id="118" name="Text Placeholder 35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842000" y="5565775"/>
            <a:ext cx="4095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  <a:ea typeface="ＭＳ Ｐゴシック"/>
                <a:sym typeface="Arial"/>
              </a:rPr>
              <a:t>Total</a:t>
            </a:r>
          </a:p>
        </p:txBody>
      </p:sp>
      <p:sp>
        <p:nvSpPr>
          <p:cNvPr id="122" name="Text Placeholder 38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8140700" y="5565775"/>
            <a:ext cx="5032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ea typeface="ＭＳ Ｐゴシック"/>
                <a:sym typeface="+mn-lt"/>
              </a:rPr>
              <a:t>4~7%</a:t>
            </a:r>
          </a:p>
        </p:txBody>
      </p:sp>
      <p:sp>
        <p:nvSpPr>
          <p:cNvPr id="111" name="Text Placeholder 3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842000" y="4337050"/>
            <a:ext cx="12795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ＭＳ Ｐゴシック"/>
                <a:sym typeface="+mn-lt"/>
              </a:rPr>
              <a:t>Sales efficiency </a:t>
            </a:r>
            <a:br>
              <a:rPr lang="en-US" sz="1400" dirty="0">
                <a:solidFill>
                  <a:srgbClr val="000000"/>
                </a:solidFill>
                <a:ea typeface="ＭＳ Ｐゴシック"/>
                <a:sym typeface="+mn-lt"/>
              </a:rPr>
            </a:br>
            <a:r>
              <a:rPr lang="en-US" sz="1400" dirty="0">
                <a:solidFill>
                  <a:srgbClr val="000000"/>
                </a:solidFill>
                <a:ea typeface="ＭＳ Ｐゴシック"/>
                <a:sym typeface="+mn-lt"/>
              </a:rPr>
              <a:t>optimization</a:t>
            </a:r>
          </a:p>
        </p:txBody>
      </p:sp>
      <p:sp>
        <p:nvSpPr>
          <p:cNvPr id="116" name="Text Placeholder 34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842000" y="5184775"/>
            <a:ext cx="16462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ＭＳ Ｐゴシック"/>
                <a:sym typeface="Arial"/>
              </a:rPr>
              <a:t>Portfolio optimization</a:t>
            </a:r>
          </a:p>
        </p:txBody>
      </p:sp>
      <p:sp useBgFill="1">
        <p:nvSpPr>
          <p:cNvPr id="126" name="Text Placeholder 40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7900988" y="5184775"/>
            <a:ext cx="400050" cy="212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ea typeface="ＭＳ Ｐゴシック"/>
                <a:sym typeface="+mn-lt"/>
              </a:rPr>
              <a:t>TBD</a:t>
            </a:r>
          </a:p>
        </p:txBody>
      </p:sp>
      <p:sp>
        <p:nvSpPr>
          <p:cNvPr id="114" name="Text Placeholder 33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5842000" y="4803775"/>
            <a:ext cx="13906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 dirty="0" err="1">
                <a:solidFill>
                  <a:srgbClr val="000000"/>
                </a:solidFill>
                <a:ea typeface="ＭＳ Ｐゴシック"/>
                <a:sym typeface="Arial"/>
              </a:rPr>
              <a:t>SCM</a:t>
            </a:r>
            <a:r>
              <a:rPr lang="en-US" sz="1400" dirty="0">
                <a:solidFill>
                  <a:srgbClr val="000000"/>
                </a:solidFill>
                <a:ea typeface="ＭＳ Ｐゴシック"/>
                <a:sym typeface="Arial"/>
              </a:rPr>
              <a:t> optimization</a:t>
            </a:r>
          </a:p>
        </p:txBody>
      </p:sp>
      <p:sp>
        <p:nvSpPr>
          <p:cNvPr id="110" name="Text Placeholder 31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5842000" y="3956050"/>
            <a:ext cx="17240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ＭＳ Ｐゴシック"/>
                <a:sym typeface="+mn-lt"/>
              </a:rPr>
              <a:t>Key account manage-</a:t>
            </a:r>
            <a:br>
              <a:rPr lang="en-US" sz="1400" dirty="0">
                <a:solidFill>
                  <a:srgbClr val="000000"/>
                </a:solidFill>
                <a:ea typeface="ＭＳ Ｐゴシック"/>
                <a:sym typeface="+mn-lt"/>
              </a:rPr>
            </a:br>
            <a:r>
              <a:rPr lang="en-US" sz="1400" dirty="0" err="1">
                <a:solidFill>
                  <a:srgbClr val="000000"/>
                </a:solidFill>
                <a:ea typeface="ＭＳ Ｐゴシック"/>
                <a:sym typeface="+mn-lt"/>
              </a:rPr>
              <a:t>ment</a:t>
            </a:r>
            <a:r>
              <a:rPr lang="en-US" sz="1400" dirty="0">
                <a:solidFill>
                  <a:srgbClr val="000000"/>
                </a:solidFill>
                <a:ea typeface="ＭＳ Ｐゴシック"/>
                <a:sym typeface="+mn-lt"/>
              </a:rPr>
              <a:t> of rebates</a:t>
            </a:r>
          </a:p>
        </p:txBody>
      </p:sp>
      <p:sp useBgFill="1">
        <p:nvSpPr>
          <p:cNvPr id="121" name="Text Placeholder 37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7754938" y="4803775"/>
            <a:ext cx="492125" cy="212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ea typeface="ＭＳ Ｐゴシック"/>
                <a:sym typeface="+mn-lt"/>
              </a:rPr>
              <a:t>1~1.5</a:t>
            </a:r>
            <a:endParaRPr lang="en-US" sz="1400" dirty="0">
              <a:solidFill>
                <a:srgbClr val="000000"/>
              </a:solidFill>
              <a:ea typeface="ＭＳ Ｐゴシック"/>
              <a:sym typeface="+mn-lt"/>
            </a:endParaRPr>
          </a:p>
        </p:txBody>
      </p:sp>
      <p:sp useBgFill="1">
        <p:nvSpPr>
          <p:cNvPr id="125" name="Text Placeholder 39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734300" y="4422775"/>
            <a:ext cx="344488" cy="212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ＭＳ Ｐゴシック"/>
                <a:sym typeface="+mn-lt"/>
              </a:rPr>
              <a:t>1~2</a:t>
            </a:r>
          </a:p>
        </p:txBody>
      </p:sp>
      <p:sp>
        <p:nvSpPr>
          <p:cNvPr id="127" name="Line 144"/>
          <p:cNvSpPr>
            <a:spLocks noChangeShapeType="1"/>
          </p:cNvSpPr>
          <p:nvPr/>
        </p:nvSpPr>
        <p:spPr bwMode="gray">
          <a:xfrm>
            <a:off x="5830300" y="3514725"/>
            <a:ext cx="28499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4" name="Text Placeholder 3"/>
          <p:cNvSpPr>
            <a:spLocks noGrp="1"/>
          </p:cNvSpPr>
          <p:nvPr/>
        </p:nvSpPr>
        <p:spPr bwMode="gray">
          <a:xfrm>
            <a:off x="5837238" y="2424113"/>
            <a:ext cx="3937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cs typeface="Arial"/>
                <a:sym typeface="Arial"/>
              </a:rPr>
              <a:t>Q2</a:t>
            </a:r>
          </a:p>
        </p:txBody>
      </p:sp>
      <p:sp>
        <p:nvSpPr>
          <p:cNvPr id="75" name="Text Placeholder 4"/>
          <p:cNvSpPr>
            <a:spLocks noGrp="1"/>
          </p:cNvSpPr>
          <p:nvPr/>
        </p:nvSpPr>
        <p:spPr bwMode="gray">
          <a:xfrm>
            <a:off x="6338888" y="2424113"/>
            <a:ext cx="2095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cs typeface="Arial"/>
                <a:sym typeface="Arial"/>
              </a:rPr>
              <a:t>Q3</a:t>
            </a:r>
          </a:p>
        </p:txBody>
      </p:sp>
      <p:sp>
        <p:nvSpPr>
          <p:cNvPr id="76" name="Text Placeholder 8"/>
          <p:cNvSpPr>
            <a:spLocks noGrp="1"/>
          </p:cNvSpPr>
          <p:nvPr/>
        </p:nvSpPr>
        <p:spPr bwMode="gray">
          <a:xfrm>
            <a:off x="7967663" y="2424113"/>
            <a:ext cx="2095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cs typeface="Arial"/>
                <a:sym typeface="Arial"/>
              </a:rPr>
              <a:t>Q2</a:t>
            </a:r>
          </a:p>
        </p:txBody>
      </p:sp>
      <p:sp>
        <p:nvSpPr>
          <p:cNvPr id="77" name="Text Placeholder 5"/>
          <p:cNvSpPr>
            <a:spLocks noGrp="1"/>
          </p:cNvSpPr>
          <p:nvPr/>
        </p:nvSpPr>
        <p:spPr bwMode="gray">
          <a:xfrm>
            <a:off x="6748463" y="2424113"/>
            <a:ext cx="2095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cs typeface="Arial"/>
                <a:sym typeface="Arial"/>
              </a:rPr>
              <a:t>Q3</a:t>
            </a:r>
          </a:p>
        </p:txBody>
      </p:sp>
      <p:sp>
        <p:nvSpPr>
          <p:cNvPr id="78" name="Text Placeholder 7"/>
          <p:cNvSpPr>
            <a:spLocks noGrp="1"/>
          </p:cNvSpPr>
          <p:nvPr/>
        </p:nvSpPr>
        <p:spPr bwMode="gray">
          <a:xfrm>
            <a:off x="7558088" y="2424113"/>
            <a:ext cx="2095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cs typeface="Arial"/>
                <a:sym typeface="Arial"/>
              </a:rPr>
              <a:t>Q1</a:t>
            </a:r>
          </a:p>
        </p:txBody>
      </p:sp>
      <p:sp>
        <p:nvSpPr>
          <p:cNvPr id="79" name="Text Placeholder 6"/>
          <p:cNvSpPr>
            <a:spLocks noGrp="1"/>
          </p:cNvSpPr>
          <p:nvPr/>
        </p:nvSpPr>
        <p:spPr bwMode="gray">
          <a:xfrm>
            <a:off x="7153275" y="2424113"/>
            <a:ext cx="2095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cs typeface="Arial"/>
                <a:sym typeface="Arial"/>
              </a:rPr>
              <a:t>Q4</a:t>
            </a:r>
          </a:p>
        </p:txBody>
      </p:sp>
      <p:sp>
        <p:nvSpPr>
          <p:cNvPr id="80" name="Text Placeholder 9"/>
          <p:cNvSpPr>
            <a:spLocks noGrp="1"/>
          </p:cNvSpPr>
          <p:nvPr/>
        </p:nvSpPr>
        <p:spPr bwMode="gray">
          <a:xfrm>
            <a:off x="8278813" y="2424113"/>
            <a:ext cx="406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cs typeface="Arial"/>
                <a:sym typeface="Arial"/>
              </a:rPr>
              <a:t>Q3</a:t>
            </a:r>
          </a:p>
        </p:txBody>
      </p:sp>
      <p:sp>
        <p:nvSpPr>
          <p:cNvPr id="128" name="Line 144"/>
          <p:cNvSpPr>
            <a:spLocks noChangeShapeType="1"/>
          </p:cNvSpPr>
          <p:nvPr/>
        </p:nvSpPr>
        <p:spPr bwMode="gray">
          <a:xfrm>
            <a:off x="5830888" y="2655888"/>
            <a:ext cx="1625270" cy="0"/>
          </a:xfrm>
          <a:prstGeom prst="line">
            <a:avLst/>
          </a:prstGeom>
          <a:noFill/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29" name="Line 144"/>
          <p:cNvSpPr>
            <a:spLocks noChangeShapeType="1"/>
          </p:cNvSpPr>
          <p:nvPr/>
        </p:nvSpPr>
        <p:spPr bwMode="gray">
          <a:xfrm>
            <a:off x="7558088" y="2655888"/>
            <a:ext cx="1122032" cy="0"/>
          </a:xfrm>
          <a:prstGeom prst="line">
            <a:avLst/>
          </a:prstGeom>
          <a:noFill/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30" name="Rectangle 16383"/>
          <p:cNvSpPr txBox="1"/>
          <p:nvPr/>
        </p:nvSpPr>
        <p:spPr bwMode="gray">
          <a:xfrm>
            <a:off x="6388069" y="2665413"/>
            <a:ext cx="5109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ＭＳ Ｐゴシック"/>
              </a:rPr>
              <a:t>Year 1</a:t>
            </a:r>
            <a:endParaRPr lang="en-US" sz="1400" dirty="0">
              <a:solidFill>
                <a:srgbClr val="0070C0"/>
              </a:solidFill>
              <a:ea typeface="ＭＳ Ｐゴシック"/>
            </a:endParaRPr>
          </a:p>
        </p:txBody>
      </p:sp>
      <p:sp>
        <p:nvSpPr>
          <p:cNvPr id="131" name="Rectangle 16383"/>
          <p:cNvSpPr txBox="1"/>
          <p:nvPr/>
        </p:nvSpPr>
        <p:spPr bwMode="gray">
          <a:xfrm>
            <a:off x="7863650" y="2665413"/>
            <a:ext cx="5109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ＭＳ Ｐゴシック"/>
              </a:rPr>
              <a:t>Year 2</a:t>
            </a:r>
            <a:endParaRPr lang="en-US" sz="1400" dirty="0">
              <a:solidFill>
                <a:srgbClr val="0070C0"/>
              </a:solidFill>
              <a:ea typeface="ＭＳ Ｐゴシック"/>
            </a:endParaRPr>
          </a:p>
        </p:txBody>
      </p:sp>
      <p:sp>
        <p:nvSpPr>
          <p:cNvPr id="62" name="Oval 61"/>
          <p:cNvSpPr/>
          <p:nvPr/>
        </p:nvSpPr>
        <p:spPr bwMode="gray">
          <a:xfrm>
            <a:off x="7577027" y="5865813"/>
            <a:ext cx="990821" cy="294221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Target 5%</a:t>
            </a:r>
          </a:p>
        </p:txBody>
      </p:sp>
      <p:sp>
        <p:nvSpPr>
          <p:cNvPr id="81" name="Rectangle 13">
            <a:extLst>
              <a:ext uri="{FF2B5EF4-FFF2-40B4-BE49-F238E27FC236}">
                <a16:creationId xmlns:a16="http://schemas.microsoft.com/office/drawing/2014/main" id="{D96953EE-BCCB-1C4B-A705-B00BF6CDD0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0" y="5980"/>
            <a:ext cx="2744271" cy="14566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Automotive &amp; Assembly (AI)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2" name="Rectangle 13">
            <a:extLst>
              <a:ext uri="{FF2B5EF4-FFF2-40B4-BE49-F238E27FC236}">
                <a16:creationId xmlns:a16="http://schemas.microsoft.com/office/drawing/2014/main" id="{7FBDD7F7-C638-854D-99A5-0206156625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93926" y="2729"/>
            <a:ext cx="667512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A&amp;A024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36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Najah Mushatt\Downloads\Single Page\Single Page\A&amp;A024_End to end ROS improvement transformation will increase ROS by 5%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1ORL9MfEmFHpR8wKTb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ChDSqhgkaeJz9qCExmy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9krOxjtAkuADnsKgZqvi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rinzzttEeV7CRA8Ukin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hPHLwvFk2kj2WMvCvM1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VyAtEnwEulxSrpeIx7w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ldKZz6sk.RAGglXF3ND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O3VUl6H0W0sZG.46z1m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nzO6lOZUCeBEE.eKU8H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aVISj4u0iiWTWYTH_yi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yWvHYvwL0qJxS37eiGfU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jyYYa44EiHTJWWxQ3.H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u1QnCgiE.A8uiE22XDw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asvEIXGUuChWZ6xkOuq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CZ8mmzP06Hs7mCkqA.U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QrLDG5C0a6dyHLciWVu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26feMUcke59WsI6Qc1M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5.k3rF2wUqvaWM1poQ9G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ymG4O1mik6Vt05DpiOsl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ox6y31FbEaEnagbwxlrW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IcU9lK7EaYjJ_RA9GU7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80</TotalTime>
  <Words>179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Firm Format - English (US)</vt:lpstr>
      <vt:lpstr>AW2014</vt:lpstr>
      <vt:lpstr>think-cell Slide</vt:lpstr>
      <vt:lpstr>Chart</vt:lpstr>
      <vt:lpstr>Major tire manufacturer in Asia – end to end ROS improvement transformation will increase ROS by 5%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tire manufacturer in Japan – end to end ROS improvement transformation will increase ROS by 5%</dc:title>
  <dc:creator>Michelle Chua</dc:creator>
  <cp:lastModifiedBy>Petra Vincent</cp:lastModifiedBy>
  <cp:revision>7</cp:revision>
  <cp:lastPrinted>2008-09-19T11:06:26Z</cp:lastPrinted>
  <dcterms:created xsi:type="dcterms:W3CDTF">2015-07-07T09:48:42Z</dcterms:created>
  <dcterms:modified xsi:type="dcterms:W3CDTF">2019-03-18T13:22:10Z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