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8961438" cy="6721475"/>
  <p:notesSz cx="6743700" cy="9906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9:21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4638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9:21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5.jpeg"/><Relationship Id="rId2" Type="http://schemas.openxmlformats.org/officeDocument/2006/relationships/tags" Target="../tags/tag15.xml"/><Relationship Id="rId16" Type="http://schemas.openxmlformats.org/officeDocument/2006/relationships/image" Target="../media/image9.jpeg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11" Type="http://schemas.openxmlformats.org/officeDocument/2006/relationships/image" Target="../media/image4.emf"/><Relationship Id="rId5" Type="http://schemas.openxmlformats.org/officeDocument/2006/relationships/tags" Target="../tags/tag18.xml"/><Relationship Id="rId15" Type="http://schemas.openxmlformats.org/officeDocument/2006/relationships/image" Target="../media/image8.jpeg"/><Relationship Id="rId10" Type="http://schemas.openxmlformats.org/officeDocument/2006/relationships/oleObject" Target="../embeddings/oleObject2.bin"/><Relationship Id="rId4" Type="http://schemas.openxmlformats.org/officeDocument/2006/relationships/tags" Target="../tags/tag17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31116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zh-CN" dirty="0"/>
              <a:t>We helped a leading automotive seat supplier to develop and pilot end to end customer-oriented innovation process </a:t>
            </a: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Arial Unicode MS"/>
                <a:cs typeface="Arial Unicode MS"/>
              </a:rPr>
              <a:t>A leading supplier of automotive seat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in Asia with a strong market share at ~40% 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The industry </a:t>
            </a:r>
            <a:r>
              <a:rPr lang="en-US" sz="1400" b="1" dirty="0">
                <a:solidFill>
                  <a:srgbClr val="000000"/>
                </a:solidFill>
                <a:ea typeface="Arial Unicode MS"/>
                <a:cs typeface="Arial Unicode MS"/>
              </a:rPr>
              <a:t>pricing is facing pressure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because OEMs are dominant in defining both product design and pricing 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The Asian consumers’ </a:t>
            </a:r>
            <a:r>
              <a:rPr lang="en-US" sz="1400" b="1" dirty="0">
                <a:solidFill>
                  <a:srgbClr val="000000"/>
                </a:solidFill>
                <a:ea typeface="Arial Unicode MS"/>
                <a:cs typeface="Arial Unicode MS"/>
              </a:rPr>
              <a:t>needs have evolved and been voiced over on internet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with the rapid development of digital in Asia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Arial Unicode MS"/>
                <a:cs typeface="Arial Unicode MS"/>
              </a:rPr>
              <a:t>Generate car seat specific customer insights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via digital listening and focus group discussion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</a:rPr>
              <a:t>Establish a consumer-oriented innovation system </a:t>
            </a:r>
            <a:r>
              <a:rPr lang="en-US" sz="1400" dirty="0">
                <a:solidFill>
                  <a:srgbClr val="000000"/>
                </a:solidFill>
              </a:rPr>
              <a:t>that includes a 360 degree consumer insight development system and cross-functional ideation process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Develop a </a:t>
            </a:r>
            <a:r>
              <a:rPr lang="en-US" sz="1400" b="1" dirty="0">
                <a:solidFill>
                  <a:srgbClr val="000000"/>
                </a:solidFill>
              </a:rPr>
              <a:t>coherent and replicable co-development process</a:t>
            </a:r>
            <a:r>
              <a:rPr lang="en-US" sz="1400" dirty="0">
                <a:solidFill>
                  <a:srgbClr val="000000"/>
                </a:solidFill>
              </a:rPr>
              <a:t> with OEM through leveraging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customer-oriented innovation and pilot with selected OEMs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91" y="4591604"/>
            <a:ext cx="567771" cy="757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4" t="10069" r="22682" b="37637"/>
          <a:stretch/>
        </p:blipFill>
        <p:spPr>
          <a:xfrm>
            <a:off x="4092203" y="4596950"/>
            <a:ext cx="581398" cy="751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30" y="5374338"/>
            <a:ext cx="567771" cy="757028"/>
          </a:xfrm>
          <a:prstGeom prst="rect">
            <a:avLst/>
          </a:prstGeom>
        </p:spPr>
      </p:pic>
      <p:sp>
        <p:nvSpPr>
          <p:cNvPr id="33" name="Rectangle 103"/>
          <p:cNvSpPr>
            <a:spLocks noChangeArrowheads="1"/>
          </p:cNvSpPr>
          <p:nvPr/>
        </p:nvSpPr>
        <p:spPr bwMode="gray">
          <a:xfrm>
            <a:off x="2921001" y="4701953"/>
            <a:ext cx="80009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Sha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</a:rPr>
              <a:t>Sha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35" name="Rectangle 103"/>
          <p:cNvSpPr>
            <a:spLocks noChangeArrowheads="1"/>
          </p:cNvSpPr>
          <p:nvPr/>
        </p:nvSpPr>
        <p:spPr bwMode="gray">
          <a:xfrm>
            <a:off x="4816051" y="4594232"/>
            <a:ext cx="8000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Nick Arnold</a:t>
            </a:r>
          </a:p>
        </p:txBody>
      </p:sp>
      <p:sp>
        <p:nvSpPr>
          <p:cNvPr id="36" name="Rectangle 103"/>
          <p:cNvSpPr>
            <a:spLocks noChangeArrowheads="1"/>
          </p:cNvSpPr>
          <p:nvPr/>
        </p:nvSpPr>
        <p:spPr bwMode="gray">
          <a:xfrm>
            <a:off x="4802926" y="5505887"/>
            <a:ext cx="80009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Vivian Lu</a:t>
            </a:r>
          </a:p>
        </p:txBody>
      </p:sp>
      <p:sp>
        <p:nvSpPr>
          <p:cNvPr id="44" name="Rectangle 103"/>
          <p:cNvSpPr>
            <a:spLocks noChangeArrowheads="1"/>
          </p:cNvSpPr>
          <p:nvPr/>
        </p:nvSpPr>
        <p:spPr bwMode="gray">
          <a:xfrm>
            <a:off x="2921001" y="5505887"/>
            <a:ext cx="8000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Arthur Wang</a:t>
            </a:r>
          </a:p>
        </p:txBody>
      </p:sp>
      <p:pic>
        <p:nvPicPr>
          <p:cNvPr id="48" name="Picture 9" descr="http://webassets.intranet.mckinsey.com/person/85000182493/images/medium.jpg?1393148896"/>
          <p:cNvPicPr>
            <a:picLocks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2" r="14266" b="46502"/>
          <a:stretch/>
        </p:blipFill>
        <p:spPr bwMode="auto">
          <a:xfrm>
            <a:off x="2274285" y="5403610"/>
            <a:ext cx="566077" cy="7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3"/>
          <p:cNvSpPr>
            <a:spLocks noChangeArrowheads="1"/>
          </p:cNvSpPr>
          <p:nvPr/>
        </p:nvSpPr>
        <p:spPr bwMode="gray">
          <a:xfrm>
            <a:off x="5830887" y="1479550"/>
            <a:ext cx="2674938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Leveraged customer insights to </a:t>
            </a:r>
          </a:p>
          <a:p>
            <a:pPr lvl="2">
              <a:spcBef>
                <a:spcPct val="5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Arial Unicode MS"/>
                <a:cs typeface="Arial Unicode MS"/>
              </a:rPr>
              <a:t>prioritize 20+ existing innovations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to be consumer oriented</a:t>
            </a:r>
          </a:p>
          <a:p>
            <a:pPr lvl="2">
              <a:spcBef>
                <a:spcPct val="500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ea typeface="Arial Unicode MS"/>
                <a:cs typeface="Arial Unicode MS"/>
              </a:rPr>
              <a:t>drive new innovation </a:t>
            </a:r>
            <a:r>
              <a:rPr lang="en-US" sz="1400" dirty="0">
                <a:solidFill>
                  <a:srgbClr val="000000"/>
                </a:solidFill>
                <a:ea typeface="Arial Unicode MS"/>
                <a:cs typeface="Arial Unicode MS"/>
              </a:rPr>
              <a:t>into future product development </a:t>
            </a:r>
          </a:p>
          <a:p>
            <a:pPr lvl="1">
              <a:spcBef>
                <a:spcPct val="5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Achieved</a:t>
            </a:r>
            <a:r>
              <a:rPr lang="en-US" altLang="ja-JP" sz="1400" b="1" dirty="0">
                <a:solidFill>
                  <a:srgbClr val="000000"/>
                </a:solidFill>
              </a:rPr>
              <a:t> potential sales of high margin car seat </a:t>
            </a:r>
            <a:r>
              <a:rPr lang="en-US" altLang="ja-JP" sz="1400" dirty="0">
                <a:solidFill>
                  <a:srgbClr val="000000"/>
                </a:solidFill>
              </a:rPr>
              <a:t>to auto OEMs through innovation roadshows</a:t>
            </a:r>
          </a:p>
        </p:txBody>
      </p:sp>
      <p:pic>
        <p:nvPicPr>
          <p:cNvPr id="50" name="图片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3"/>
          <a:stretch/>
        </p:blipFill>
        <p:spPr>
          <a:xfrm>
            <a:off x="6178550" y="4112231"/>
            <a:ext cx="2063750" cy="2019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Rectangle 13">
            <a:extLst>
              <a:ext uri="{FF2B5EF4-FFF2-40B4-BE49-F238E27FC236}">
                <a16:creationId xmlns:a16="http://schemas.microsoft.com/office/drawing/2014/main" id="{A8B084CB-BC76-594B-A651-AE6B9D14FA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12804"/>
            <a:ext cx="2745560" cy="16975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Automotive &amp; Assembly (AI)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89351E8C-1925-C240-8680-28FB9229B6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5299"/>
            <a:ext cx="667512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</a:t>
            </a:r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&amp;A027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66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Yanfeng JCI_Market Research\2015 M&amp;S Case Study_Auto Interior Company_CS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49</TotalTime>
  <Words>184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Firm Format - English (US)</vt:lpstr>
      <vt:lpstr>think-cell Slide</vt:lpstr>
      <vt:lpstr>We helped a leading automotive seat supplier to develop and pilot end to end customer-oriented innovation process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helped a leading automotive seat supplier to develop and pilot end to end customer-oriented innovation process</dc:title>
  <dc:creator>Michelle Chua</dc:creator>
  <cp:lastModifiedBy>Petra Vincent</cp:lastModifiedBy>
  <cp:revision>6</cp:revision>
  <cp:lastPrinted>2008-09-19T11:06:26Z</cp:lastPrinted>
  <dcterms:created xsi:type="dcterms:W3CDTF">2015-06-19T02:23:47Z</dcterms:created>
  <dcterms:modified xsi:type="dcterms:W3CDTF">2019-03-18T12:57:05Z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