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673" r:id="rId3"/>
  </p:sldMasterIdLst>
  <p:notesMasterIdLst>
    <p:notesMasterId r:id="rId5"/>
  </p:notesMasterIdLst>
  <p:handoutMasterIdLst>
    <p:handoutMasterId r:id="rId6"/>
  </p:handoutMasterIdLst>
  <p:sldIdLst>
    <p:sldId id="381" r:id="rId4"/>
  </p:sldIdLst>
  <p:sldSz cx="11950700" cy="6721475"/>
  <p:notesSz cx="7077075" cy="9363075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8" userDrawn="1">
          <p15:clr>
            <a:srgbClr val="A4A3A4"/>
          </p15:clr>
        </p15:guide>
        <p15:guide id="2" pos="1300" userDrawn="1">
          <p15:clr>
            <a:srgbClr val="A4A3A4"/>
          </p15:clr>
        </p15:guide>
        <p15:guide id="4" pos="3431" userDrawn="1">
          <p15:clr>
            <a:srgbClr val="A4A3A4"/>
          </p15:clr>
        </p15:guide>
        <p15:guide id="5" pos="3913" userDrawn="1">
          <p15:clr>
            <a:srgbClr val="A4A3A4"/>
          </p15:clr>
        </p15:guide>
        <p15:guide id="6" pos="3733" userDrawn="1">
          <p15:clr>
            <a:srgbClr val="A4A3A4"/>
          </p15:clr>
        </p15:guide>
        <p15:guide id="7" pos="181" userDrawn="1">
          <p15:clr>
            <a:srgbClr val="A4A3A4"/>
          </p15:clr>
        </p15:guide>
        <p15:guide id="8" pos="436" userDrawn="1">
          <p15:clr>
            <a:srgbClr val="A4A3A4"/>
          </p15:clr>
        </p15:guide>
        <p15:guide id="9" orient="horz" pos="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y Murphy" initials="SM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8206"/>
    <a:srgbClr val="5B7AA8"/>
    <a:srgbClr val="66C2CA"/>
    <a:srgbClr val="808080"/>
    <a:srgbClr val="2BABE2"/>
    <a:srgbClr val="B5BD33"/>
    <a:srgbClr val="33879C"/>
    <a:srgbClr val="DDC833"/>
    <a:srgbClr val="D4D8D6"/>
    <a:srgbClr val="E9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7" autoAdjust="0"/>
    <p:restoredTop sz="95501" autoAdjust="0"/>
  </p:normalViewPr>
  <p:slideViewPr>
    <p:cSldViewPr snapToGrid="0" snapToObjects="1">
      <p:cViewPr varScale="1">
        <p:scale>
          <a:sx n="75" d="100"/>
          <a:sy n="75" d="100"/>
        </p:scale>
        <p:origin x="570" y="54"/>
      </p:cViewPr>
      <p:guideLst>
        <p:guide orient="horz" pos="2888"/>
        <p:guide pos="1300"/>
        <p:guide pos="3431"/>
        <p:guide pos="3913"/>
        <p:guide pos="3733"/>
        <p:guide pos="181"/>
        <p:guide pos="436"/>
        <p:guide orient="horz" pos="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2" y="108"/>
      </p:cViewPr>
      <p:guideLst>
        <p:guide orient="horz" pos="2949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0650" y="585788"/>
            <a:ext cx="7324725" cy="4121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3097" y="5031153"/>
            <a:ext cx="603084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15724" y="8993849"/>
            <a:ext cx="5614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77094" y="9746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-196850" y="496888"/>
            <a:ext cx="7056438" cy="3970337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>
          <a:xfrm>
            <a:off x="684830" y="4798219"/>
            <a:ext cx="5293079" cy="166199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256028" y="973613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80C829-15E8-4A36-94CE-F16EFAD63C96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7436697"/>
              </p:ext>
            </p:extLst>
          </p:nvPr>
        </p:nvGraphicFramePr>
        <p:xfrm>
          <a:off x="2120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" b="2981"/>
          <a:stretch/>
        </p:blipFill>
        <p:spPr>
          <a:xfrm>
            <a:off x="0" y="0"/>
            <a:ext cx="11950700" cy="6721476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6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 userDrawn="1"/>
        </p:nvSpPr>
        <p:spPr bwMode="auto">
          <a:xfrm>
            <a:off x="674278" y="3071934"/>
            <a:ext cx="25690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aseline="0" noProof="0" dirty="0">
                <a:solidFill>
                  <a:schemeClr val="bg1"/>
                </a:solidFill>
                <a:latin typeface="+mn-lt"/>
              </a:rPr>
              <a:t>Document type</a:t>
            </a:r>
          </a:p>
        </p:txBody>
      </p:sp>
      <p:sp>
        <p:nvSpPr>
          <p:cNvPr id="10" name="Date" hidden="1"/>
          <p:cNvSpPr txBox="1">
            <a:spLocks noChangeArrowheads="1"/>
          </p:cNvSpPr>
          <p:nvPr/>
        </p:nvSpPr>
        <p:spPr bwMode="auto">
          <a:xfrm>
            <a:off x="3749992" y="5940791"/>
            <a:ext cx="25690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aseline="0" noProof="0" dirty="0">
                <a:solidFill>
                  <a:schemeClr val="tx1"/>
                </a:solidFill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1670879" y="254880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6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764338" y="4958778"/>
            <a:ext cx="7490092" cy="338554"/>
          </a:xfrm>
          <a:prstGeom prst="rect">
            <a:avLst/>
          </a:prstGeo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749992" y="5568987"/>
            <a:ext cx="749009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" y="49446"/>
            <a:ext cx="1365766" cy="6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8270769"/>
              </p:ext>
            </p:extLst>
          </p:nvPr>
        </p:nvGraphicFramePr>
        <p:xfrm>
          <a:off x="2120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1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>
                <a:solidFill>
                  <a:schemeClr val="tx2"/>
                </a:solidFill>
              </a:rPr>
              <a:pPr lvl="0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8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solidFill>
                  <a:schemeClr val="tx2"/>
                </a:solidFill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79" y="230188"/>
            <a:ext cx="10744832" cy="2923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147989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de-DE" sz="800" baseline="0" noProof="0">
                <a:solidFill>
                  <a:schemeClr val="bg1"/>
                </a:solidFill>
                <a:latin typeface="+mn-lt"/>
              </a:rPr>
              <a:t>Last Modified 31.05.2019 21:36 Mitteleuropäische Zeit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de-DE" sz="800" baseline="0">
                <a:solidFill>
                  <a:srgbClr val="808080"/>
                </a:solidFill>
                <a:latin typeface="+mn-lt"/>
              </a:rPr>
              <a:t>Last Modified 31.05.2019 21:36 Mitteleuropäische Zeit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4.vml"/><Relationship Id="rId15" Type="http://schemas.openxmlformats.org/officeDocument/2006/relationships/tags" Target="../tags/tag16.xml"/><Relationship Id="rId23" Type="http://schemas.openxmlformats.org/officeDocument/2006/relationships/oleObject" Target="../embeddings/oleObject4.bin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heme" Target="../theme/theme2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image" Target="../media/image1.emf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29" Type="http://schemas.openxmlformats.org/officeDocument/2006/relationships/tags" Target="../tags/tag50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5" Type="http://schemas.openxmlformats.org/officeDocument/2006/relationships/vmlDrawing" Target="../drawings/vmlDrawing6.v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" Type="http://schemas.openxmlformats.org/officeDocument/2006/relationships/theme" Target="../theme/theme3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8" Type="http://schemas.openxmlformats.org/officeDocument/2006/relationships/tags" Target="../tags/tag29.xml"/><Relationship Id="rId3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1695698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 userDrawn="1"/>
        </p:nvGrpSpPr>
        <p:grpSpPr>
          <a:xfrm>
            <a:off x="0" y="906463"/>
            <a:ext cx="11950700" cy="1236662"/>
            <a:chOff x="0" y="906463"/>
            <a:chExt cx="8961438" cy="1236662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V="1">
              <a:off x="0" y="906463"/>
              <a:ext cx="8961438" cy="123666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5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906463"/>
              <a:ext cx="896143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 userDrawn="1"/>
        </p:nvSpPr>
        <p:spPr>
          <a:xfrm>
            <a:off x="0" y="0"/>
            <a:ext cx="11950700" cy="242432"/>
          </a:xfrm>
          <a:prstGeom prst="rect">
            <a:avLst/>
          </a:prstGeom>
          <a:gradFill flip="none" rotWithShape="1">
            <a:gsLst>
              <a:gs pos="0">
                <a:srgbClr val="E9EBEA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83" y="6324599"/>
            <a:ext cx="6255617" cy="396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24602"/>
            <a:ext cx="9452591" cy="396875"/>
          </a:xfrm>
          <a:prstGeom prst="rect">
            <a:avLst/>
          </a:prstGeom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1" y="36516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27008" y="1940592"/>
            <a:ext cx="18610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600" baseline="0" noProof="0">
                <a:latin typeface="+mn-lt"/>
                <a:ea typeface="+mn-ea"/>
              </a:rPr>
              <a:t>Last Modified 31.05.2019 21:36 Mitteleuropäische Zeit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12770" y="4114418"/>
            <a:ext cx="168956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Printed 1/5/2016 3:35 PM Eastern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58779" y="6080125"/>
            <a:ext cx="11400268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solidFill>
                    <a:srgbClr val="2BABE2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855600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solidFill>
                  <a:schemeClr val="tx2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7" y="1951380"/>
            <a:ext cx="5737182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296689"/>
            <a:ext cx="11950700" cy="27432"/>
          </a:xfrm>
          <a:prstGeom prst="rect">
            <a:avLst/>
          </a:prstGeom>
          <a:solidFill>
            <a:srgbClr val="2BABE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rgbClr val="2BABE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72817130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3" name="Slide Elements"/>
          <p:cNvGrpSpPr>
            <a:grpSpLocks/>
          </p:cNvGrpSpPr>
          <p:nvPr userDrawn="1"/>
        </p:nvGrpSpPr>
        <p:grpSpPr bwMode="auto">
          <a:xfrm>
            <a:off x="158779" y="6080125"/>
            <a:ext cx="11400268" cy="508000"/>
            <a:chOff x="75" y="3830"/>
            <a:chExt cx="5385" cy="320"/>
          </a:xfrm>
        </p:grpSpPr>
        <p:sp>
          <p:nvSpPr>
            <p:cNvPr id="64" name="Slide Elements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1 Footnote</a:t>
              </a:r>
            </a:p>
          </p:txBody>
        </p:sp>
        <p:sp>
          <p:nvSpPr>
            <p:cNvPr id="65" name="Slide Elements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09600" indent="-609600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85813" indent="-14287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936625" indent="-14922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073150" indent="-134938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1223963" indent="-14922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16811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1383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25955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0527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oleObject" Target="../embeddings/oleObject8.bin"/><Relationship Id="rId2" Type="http://schemas.openxmlformats.org/officeDocument/2006/relationships/tags" Target="../tags/tag62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538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8723639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0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77548" name="Rectangle 1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255361" y="248573"/>
            <a:ext cx="10268706" cy="738664"/>
          </a:xfrm>
        </p:spPr>
        <p:txBody>
          <a:bodyPr/>
          <a:lstStyle/>
          <a:p>
            <a:r>
              <a:rPr lang="en-US" sz="2400" dirty="0"/>
              <a:t>With new Go-to-Market setup, </a:t>
            </a:r>
            <a:r>
              <a:rPr lang="pl-PL" sz="2400" dirty="0" err="1"/>
              <a:t>client</a:t>
            </a:r>
            <a:r>
              <a:rPr lang="pl-PL" sz="2400" dirty="0"/>
              <a:t> </a:t>
            </a:r>
            <a:r>
              <a:rPr lang="en-US" sz="2400" dirty="0"/>
              <a:t>regained 10 percentage points of market share in a difficult environment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gray">
          <a:xfrm>
            <a:off x="440961" y="1611658"/>
            <a:ext cx="3099049" cy="38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spcBef>
                <a:spcPts val="600"/>
              </a:spcBef>
              <a:buClr>
                <a:srgbClr val="002960"/>
              </a:buClr>
              <a:buFont typeface="Wingdings" panose="05000000000000000000" pitchFamily="2" charset="2"/>
              <a:buChar char="§"/>
              <a:defRPr sz="1800"/>
            </a:pP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nternational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concern in the power industry, electrical engineering and telecommunications</a:t>
            </a:r>
            <a:endParaRPr lang="pl-PL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spcBef>
                <a:spcPts val="600"/>
              </a:spcBef>
              <a:buClr>
                <a:srgbClr val="002960"/>
              </a:buClr>
              <a:defRPr sz="1800"/>
            </a:pPr>
            <a:r>
              <a:rPr lang="pl-PL" sz="12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Challenges</a:t>
            </a:r>
            <a:r>
              <a:rPr lang="pl-PL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spcBef>
                <a:spcPts val="386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Losing market share</a:t>
            </a:r>
          </a:p>
          <a:p>
            <a:pPr lvl="1">
              <a:spcBef>
                <a:spcPts val="386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Competition intensifying 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regions</a:t>
            </a:r>
            <a:r>
              <a:rPr lang="de-DE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de-DE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major</a:t>
            </a:r>
            <a:r>
              <a:rPr lang="de-DE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competitors</a:t>
            </a:r>
            <a:r>
              <a:rPr lang="de-DE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merging</a:t>
            </a:r>
            <a:endParaRPr lang="en-US" sz="12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Bef>
                <a:spcPts val="386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Fragmented sales force 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with lack of coordination between BU sales forces, e.g., different definitions of regional setups</a:t>
            </a:r>
          </a:p>
          <a:p>
            <a:pPr lvl="1">
              <a:spcBef>
                <a:spcPts val="386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Deficiencies in bid optimization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e.g., mega deal pricing</a:t>
            </a:r>
          </a:p>
          <a:p>
            <a:pPr lvl="1">
              <a:spcBef>
                <a:spcPts val="386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ea typeface="Arial Unicode MS"/>
                <a:cs typeface="Arial Unicode MS"/>
              </a:rPr>
              <a:t>Majority of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sales resources in</a:t>
            </a:r>
            <a:r>
              <a:rPr lang="en-US" sz="1200" b="1" dirty="0">
                <a:solidFill>
                  <a:schemeClr val="tx2"/>
                </a:solidFill>
                <a:ea typeface="Arial Unicode MS"/>
                <a:cs typeface="Arial Unicode MS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Europe</a:t>
            </a: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but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75% of order entry in</a:t>
            </a:r>
            <a:r>
              <a:rPr lang="en-US" sz="1200" b="1" dirty="0">
                <a:solidFill>
                  <a:schemeClr val="tx2"/>
                </a:solidFill>
                <a:ea typeface="Arial Unicode MS"/>
                <a:cs typeface="Arial Unicode MS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FY20</a:t>
            </a:r>
            <a:r>
              <a:rPr lang="en-US" sz="1200" b="1" dirty="0">
                <a:solidFill>
                  <a:schemeClr val="tx2"/>
                </a:solidFill>
                <a:ea typeface="Arial Unicode MS"/>
                <a:cs typeface="Arial Unicode MS"/>
              </a:rPr>
              <a:t> </a:t>
            </a:r>
            <a:r>
              <a:rPr lang="en-US" sz="1200" dirty="0">
                <a:ea typeface="Arial Unicode MS"/>
                <a:cs typeface="Arial Unicode MS"/>
              </a:rPr>
              <a:t>come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from</a:t>
            </a:r>
            <a:r>
              <a:rPr lang="en-US" sz="1200" b="1" dirty="0">
                <a:solidFill>
                  <a:schemeClr val="tx2"/>
                </a:solidFill>
                <a:ea typeface="Arial Unicode MS"/>
                <a:cs typeface="Arial Unicode MS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outside</a:t>
            </a:r>
            <a:r>
              <a:rPr lang="en-US" sz="1200" b="1" dirty="0">
                <a:solidFill>
                  <a:schemeClr val="tx2"/>
                </a:solidFill>
                <a:ea typeface="Arial Unicode MS"/>
                <a:cs typeface="Arial Unicode MS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Europe</a:t>
            </a:r>
          </a:p>
          <a:p>
            <a:pPr>
              <a:spcBef>
                <a:spcPts val="600"/>
              </a:spcBef>
              <a:buClr>
                <a:srgbClr val="002960"/>
              </a:buClr>
              <a:defRPr sz="1800"/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pl-P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600"/>
              </a:spcBef>
              <a:buClr>
                <a:srgbClr val="002960"/>
              </a:buClr>
              <a:defRPr sz="1800"/>
            </a:pP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Go-to-Market to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regain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market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gray">
          <a:xfrm>
            <a:off x="3984968" y="1634853"/>
            <a:ext cx="390798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200">
                <a:ea typeface="Arial Unicode MS"/>
                <a:cs typeface="Arial Unicode MS"/>
              </a:rPr>
              <a:t>Set-up </a:t>
            </a:r>
            <a:r>
              <a:rPr lang="en-US" sz="1200" b="1">
                <a:solidFill>
                  <a:schemeClr val="accent3"/>
                </a:solidFill>
                <a:ea typeface="Arial Unicode MS"/>
                <a:cs typeface="Arial Unicode MS"/>
              </a:rPr>
              <a:t>regionalized division sales </a:t>
            </a:r>
            <a:r>
              <a:rPr lang="en-US" sz="1200">
                <a:ea typeface="Arial Unicode MS"/>
                <a:cs typeface="Arial Unicode MS"/>
              </a:rPr>
              <a:t>to maximize value to Siemens and reduce complexity</a:t>
            </a: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endParaRPr lang="pl-PL" sz="1200" dirty="0">
              <a:ea typeface="Arial Unicode MS"/>
              <a:cs typeface="Arial Unicode MS"/>
            </a:endParaRPr>
          </a:p>
          <a:p>
            <a:pPr marL="1587" lvl="1" defTabSz="895350">
              <a:spcBef>
                <a:spcPts val="386"/>
              </a:spcBef>
              <a:buClr>
                <a:schemeClr val="tx2"/>
              </a:buClr>
              <a:buSzPct val="125000"/>
            </a:pPr>
            <a:endParaRPr lang="pl-PL" sz="1200" dirty="0">
              <a:ea typeface="Arial Unicode MS"/>
              <a:cs typeface="Arial Unicode MS"/>
            </a:endParaRPr>
          </a:p>
          <a:p>
            <a:pPr marL="1587" lvl="1" defTabSz="895350">
              <a:spcBef>
                <a:spcPts val="386"/>
              </a:spcBef>
              <a:buClr>
                <a:schemeClr val="tx2"/>
              </a:buClr>
              <a:buSzPct val="125000"/>
            </a:pPr>
            <a:endParaRPr lang="pl-PL" sz="1200" dirty="0">
              <a:ea typeface="Arial Unicode MS"/>
              <a:cs typeface="Arial Unicode MS"/>
            </a:endParaRP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Rebalanced sales footprint </a:t>
            </a:r>
            <a:r>
              <a:rPr lang="en-US" sz="1200" dirty="0">
                <a:ea typeface="Arial Unicode MS"/>
                <a:cs typeface="Arial Unicode MS"/>
              </a:rPr>
              <a:t>to be closer to customer and address growth regions</a:t>
            </a: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Derived granular sales targets </a:t>
            </a:r>
            <a:r>
              <a:rPr lang="en-US" sz="1200" dirty="0">
                <a:ea typeface="Arial Unicode MS"/>
                <a:cs typeface="Arial Unicode MS"/>
              </a:rPr>
              <a:t>and translated into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product and sales requirements</a:t>
            </a: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Created</a:t>
            </a:r>
            <a:r>
              <a:rPr lang="en-US" sz="1200" dirty="0">
                <a:solidFill>
                  <a:schemeClr val="accent3"/>
                </a:solidFill>
                <a:ea typeface="Arial Unicode MS"/>
                <a:cs typeface="Arial Unicode MS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bid toolbox </a:t>
            </a:r>
            <a:r>
              <a:rPr lang="en-US" sz="1200" dirty="0">
                <a:ea typeface="Arial Unicode MS"/>
                <a:cs typeface="Arial Unicode MS"/>
              </a:rPr>
              <a:t>for high-value transactions</a:t>
            </a:r>
          </a:p>
          <a:p>
            <a:pPr marL="193675" lvl="1" indent="-192088" defTabSz="895350">
              <a:spcBef>
                <a:spcPts val="386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Strengthened market</a:t>
            </a:r>
            <a:r>
              <a:rPr lang="pl-PL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 </a:t>
            </a:r>
            <a:r>
              <a:rPr lang="en-US" sz="1200" b="1" dirty="0">
                <a:solidFill>
                  <a:schemeClr val="accent3"/>
                </a:solidFill>
                <a:ea typeface="Arial Unicode MS"/>
                <a:cs typeface="Arial Unicode MS"/>
              </a:rPr>
              <a:t>development </a:t>
            </a:r>
            <a:r>
              <a:rPr lang="en-US" sz="1200" dirty="0">
                <a:ea typeface="Arial Unicode MS"/>
                <a:cs typeface="Arial Unicode MS"/>
              </a:rPr>
              <a:t>to exploit white spot markets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gray">
          <a:xfrm>
            <a:off x="11219180" y="1046"/>
            <a:ext cx="731520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l-PL" sz="1000">
                <a:solidFill>
                  <a:srgbClr val="FFFFFF"/>
                </a:solidFill>
                <a:latin typeface="Arial" pitchFamily="34" charset="0"/>
              </a:rPr>
              <a:t>ADE002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0" y="3"/>
            <a:ext cx="2743200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Advanced Electronics (AI) |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EMEA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gray">
          <a:xfrm>
            <a:off x="8497979" y="1739899"/>
            <a:ext cx="2721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3037" lvl="1" indent="-171450" defTabSz="895350">
              <a:spcBef>
                <a:spcPts val="600"/>
              </a:spcBef>
              <a:buClr>
                <a:srgbClr val="002960"/>
              </a:buClr>
              <a:buSzPct val="125000"/>
              <a:buFont typeface="Wingdings" panose="05000000000000000000" pitchFamily="2" charset="2"/>
              <a:buChar char="§"/>
              <a:defRPr sz="1800"/>
            </a:pP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+10 percentage points of market share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Rectangle 5"/>
          <p:cNvSpPr txBox="1"/>
          <p:nvPr/>
        </p:nvSpPr>
        <p:spPr>
          <a:xfrm>
            <a:off x="5178803" y="2131777"/>
            <a:ext cx="1634326" cy="342622"/>
          </a:xfrm>
          <a:prstGeom prst="rect">
            <a:avLst/>
          </a:prstGeom>
          <a:gradFill rotWithShape="1">
            <a:gsLst>
              <a:gs pos="0">
                <a:srgbClr val="D4E7FC"/>
              </a:gs>
              <a:gs pos="100000">
                <a:srgbClr val="A2CDFC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73152" rIns="73152" bIns="73152" anchor="ctr">
            <a:noAutofit/>
          </a:bodyPr>
          <a:lstStyle>
            <a:defPPr>
              <a:defRPr lang="en-US"/>
            </a:defPPr>
            <a:lvl2pPr marL="0" lvl="1">
              <a:defRPr sz="1400" b="1">
                <a:solidFill>
                  <a:schemeClr val="accent3"/>
                </a:solidFill>
              </a:defRPr>
            </a:lvl2pPr>
          </a:lstStyle>
          <a:p>
            <a:pPr algn="ctr"/>
            <a:r>
              <a:rPr lang="en-US" sz="1000" b="1" dirty="0">
                <a:solidFill>
                  <a:schemeClr val="accent3"/>
                </a:solidFill>
              </a:rPr>
              <a:t>CEO</a:t>
            </a:r>
          </a:p>
        </p:txBody>
      </p:sp>
      <p:sp>
        <p:nvSpPr>
          <p:cNvPr id="45" name="Rectangle 5"/>
          <p:cNvSpPr txBox="1">
            <a:spLocks/>
          </p:cNvSpPr>
          <p:nvPr/>
        </p:nvSpPr>
        <p:spPr>
          <a:xfrm>
            <a:off x="6226074" y="2627242"/>
            <a:ext cx="902588" cy="342622"/>
          </a:xfrm>
          <a:prstGeom prst="rect">
            <a:avLst/>
          </a:prstGeom>
          <a:gradFill rotWithShape="1">
            <a:gsLst>
              <a:gs pos="0">
                <a:srgbClr val="D4E7FC"/>
              </a:gs>
              <a:gs pos="100000">
                <a:srgbClr val="A2CDFC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73152" rIns="73152" bIns="73152" anchor="ctr">
            <a:noAutofit/>
          </a:bodyPr>
          <a:lstStyle>
            <a:defPPr>
              <a:defRPr lang="en-US"/>
            </a:defPPr>
            <a:lvl2pPr marL="0" lvl="1">
              <a:defRPr sz="1400" b="1">
                <a:solidFill>
                  <a:schemeClr val="accent3"/>
                </a:solidFill>
              </a:defRPr>
            </a:lvl2pPr>
          </a:lstStyle>
          <a:p>
            <a:r>
              <a:rPr lang="en-US" sz="1000" dirty="0"/>
              <a:t>BU CEO…</a:t>
            </a:r>
          </a:p>
        </p:txBody>
      </p:sp>
      <p:sp>
        <p:nvSpPr>
          <p:cNvPr id="46" name="Rectangle 5"/>
          <p:cNvSpPr txBox="1">
            <a:spLocks/>
          </p:cNvSpPr>
          <p:nvPr/>
        </p:nvSpPr>
        <p:spPr>
          <a:xfrm>
            <a:off x="4750161" y="2639867"/>
            <a:ext cx="902588" cy="34262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6897" tIns="66897" rIns="66897" bIns="668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93A9B9"/>
              </a:buClr>
            </a:pPr>
            <a:r>
              <a:rPr lang="en-US" sz="1000" dirty="0">
                <a:solidFill>
                  <a:schemeClr val="bg1"/>
                </a:solidFill>
              </a:rPr>
              <a:t>Head of Sales</a:t>
            </a:r>
          </a:p>
        </p:txBody>
      </p:sp>
      <p:sp>
        <p:nvSpPr>
          <p:cNvPr id="47" name="Rectangle 5"/>
          <p:cNvSpPr txBox="1">
            <a:spLocks/>
          </p:cNvSpPr>
          <p:nvPr/>
        </p:nvSpPr>
        <p:spPr>
          <a:xfrm>
            <a:off x="4598648" y="3215689"/>
            <a:ext cx="755476" cy="457264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6897" tIns="66897" rIns="66897" bIns="668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93A9B9"/>
              </a:buClr>
            </a:pPr>
            <a:r>
              <a:rPr lang="en-US" sz="1000" dirty="0">
                <a:solidFill>
                  <a:schemeClr val="bg1"/>
                </a:solidFill>
              </a:rPr>
              <a:t>Sales Operations</a:t>
            </a:r>
          </a:p>
        </p:txBody>
      </p:sp>
      <p:sp>
        <p:nvSpPr>
          <p:cNvPr id="48" name="Rectangle 5"/>
          <p:cNvSpPr txBox="1">
            <a:spLocks/>
          </p:cNvSpPr>
          <p:nvPr/>
        </p:nvSpPr>
        <p:spPr>
          <a:xfrm>
            <a:off x="5392678" y="3197424"/>
            <a:ext cx="701646" cy="457264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6897" tIns="66897" rIns="66897" bIns="6689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93A9B9"/>
              </a:buClr>
            </a:pPr>
            <a:r>
              <a:rPr lang="en-US" sz="1000" dirty="0">
                <a:solidFill>
                  <a:schemeClr val="bg1"/>
                </a:solidFill>
              </a:rPr>
              <a:t>Head of Sales Region…</a:t>
            </a:r>
          </a:p>
        </p:txBody>
      </p:sp>
      <p:sp>
        <p:nvSpPr>
          <p:cNvPr id="49" name="Rectangle 5"/>
          <p:cNvSpPr txBox="1">
            <a:spLocks/>
          </p:cNvSpPr>
          <p:nvPr/>
        </p:nvSpPr>
        <p:spPr>
          <a:xfrm>
            <a:off x="6226074" y="3228789"/>
            <a:ext cx="902588" cy="457264"/>
          </a:xfrm>
          <a:prstGeom prst="rect">
            <a:avLst/>
          </a:prstGeom>
          <a:gradFill rotWithShape="1">
            <a:gsLst>
              <a:gs pos="0">
                <a:srgbClr val="D4E7FC"/>
              </a:gs>
              <a:gs pos="100000">
                <a:srgbClr val="A2CDFC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73152" rIns="73152" bIns="73152" anchor="ctr">
            <a:noAutofit/>
          </a:bodyPr>
          <a:lstStyle>
            <a:defPPr>
              <a:defRPr lang="en-US"/>
            </a:defPPr>
            <a:lvl2pPr marL="0" lvl="1">
              <a:defRPr sz="1400" b="1">
                <a:solidFill>
                  <a:schemeClr val="accent3"/>
                </a:solidFill>
              </a:defRPr>
            </a:lvl2pPr>
          </a:lstStyle>
          <a:p>
            <a:r>
              <a:rPr lang="en-US" sz="1000" dirty="0"/>
              <a:t>Head of proposals BU …</a:t>
            </a:r>
          </a:p>
        </p:txBody>
      </p:sp>
      <p:cxnSp>
        <p:nvCxnSpPr>
          <p:cNvPr id="50" name="Elbow Connector 49"/>
          <p:cNvCxnSpPr>
            <a:stCxn id="44" idx="2"/>
            <a:endCxn id="46" idx="0"/>
          </p:cNvCxnSpPr>
          <p:nvPr/>
        </p:nvCxnSpPr>
        <p:spPr>
          <a:xfrm rot="5400000">
            <a:off x="5515977" y="2159881"/>
            <a:ext cx="165468" cy="7945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2"/>
            <a:endCxn id="45" idx="0"/>
          </p:cNvCxnSpPr>
          <p:nvPr/>
        </p:nvCxnSpPr>
        <p:spPr>
          <a:xfrm rot="16200000" flipH="1">
            <a:off x="6260249" y="2210119"/>
            <a:ext cx="152843" cy="6814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2"/>
            <a:endCxn id="47" idx="0"/>
          </p:cNvCxnSpPr>
          <p:nvPr/>
        </p:nvCxnSpPr>
        <p:spPr>
          <a:xfrm rot="5400000">
            <a:off x="4972321" y="2986558"/>
            <a:ext cx="233200" cy="2250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6" idx="2"/>
            <a:endCxn id="48" idx="0"/>
          </p:cNvCxnSpPr>
          <p:nvPr/>
        </p:nvCxnSpPr>
        <p:spPr>
          <a:xfrm rot="16200000" flipH="1">
            <a:off x="5365014" y="2818933"/>
            <a:ext cx="214935" cy="5420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5"/>
          <p:cNvCxnSpPr>
            <a:stCxn id="45" idx="2"/>
            <a:endCxn id="49" idx="0"/>
          </p:cNvCxnSpPr>
          <p:nvPr/>
        </p:nvCxnSpPr>
        <p:spPr>
          <a:xfrm>
            <a:off x="6677368" y="2969867"/>
            <a:ext cx="0" cy="258925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 bwMode="gray">
          <a:xfrm>
            <a:off x="8501316" y="2190483"/>
            <a:ext cx="1594692" cy="615553"/>
            <a:chOff x="6736494" y="1425575"/>
            <a:chExt cx="1752224" cy="784643"/>
          </a:xfrm>
        </p:grpSpPr>
        <p:sp>
          <p:nvSpPr>
            <p:cNvPr id="56" name="TextBox 55"/>
            <p:cNvSpPr txBox="1">
              <a:spLocks/>
            </p:cNvSpPr>
            <p:nvPr/>
          </p:nvSpPr>
          <p:spPr bwMode="gray">
            <a:xfrm>
              <a:off x="6986280" y="1425575"/>
              <a:ext cx="1502438" cy="784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960" b="1">
                  <a:solidFill>
                    <a:srgbClr val="002D72"/>
                  </a:solidFill>
                </a:defRPr>
              </a:lvl1pPr>
            </a:lstStyle>
            <a:p>
              <a:r>
                <a:rPr lang="en-US" sz="4000" dirty="0">
                  <a:solidFill>
                    <a:schemeClr val="accent2"/>
                  </a:solidFill>
                </a:rPr>
                <a:t>10ppt</a:t>
              </a:r>
            </a:p>
          </p:txBody>
        </p:sp>
        <p:sp>
          <p:nvSpPr>
            <p:cNvPr id="57" name="Plus 56"/>
            <p:cNvSpPr>
              <a:spLocks/>
            </p:cNvSpPr>
            <p:nvPr/>
          </p:nvSpPr>
          <p:spPr bwMode="gray">
            <a:xfrm>
              <a:off x="6736494" y="1590009"/>
              <a:ext cx="316606" cy="318468"/>
            </a:xfrm>
            <a:prstGeom prst="mathPlus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568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237001" y="2352326"/>
            <a:ext cx="1020279" cy="400110"/>
            <a:chOff x="6859973" y="2001862"/>
            <a:chExt cx="1020279" cy="400110"/>
          </a:xfrm>
        </p:grpSpPr>
        <p:sp>
          <p:nvSpPr>
            <p:cNvPr id="59" name="TextBox 58"/>
            <p:cNvSpPr txBox="1">
              <a:spLocks/>
            </p:cNvSpPr>
            <p:nvPr/>
          </p:nvSpPr>
          <p:spPr bwMode="gray">
            <a:xfrm>
              <a:off x="7324009" y="2001862"/>
              <a:ext cx="556243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/>
                <a:t>Market share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859973" y="2016811"/>
              <a:ext cx="342816" cy="324045"/>
              <a:chOff x="7048500" y="3146425"/>
              <a:chExt cx="550863" cy="520700"/>
            </a:xfrm>
            <a:solidFill>
              <a:schemeClr val="accent4"/>
            </a:solidFill>
          </p:grpSpPr>
          <p:sp>
            <p:nvSpPr>
              <p:cNvPr id="61" name="Freeform 248"/>
              <p:cNvSpPr>
                <a:spLocks noEditPoints="1"/>
              </p:cNvSpPr>
              <p:nvPr/>
            </p:nvSpPr>
            <p:spPr bwMode="auto">
              <a:xfrm>
                <a:off x="7048500" y="3146425"/>
                <a:ext cx="550863" cy="520700"/>
              </a:xfrm>
              <a:custGeom>
                <a:avLst/>
                <a:gdLst>
                  <a:gd name="T0" fmla="*/ 1021 w 1021"/>
                  <a:gd name="T1" fmla="*/ 928 h 967"/>
                  <a:gd name="T2" fmla="*/ 989 w 1021"/>
                  <a:gd name="T3" fmla="*/ 967 h 967"/>
                  <a:gd name="T4" fmla="*/ 48 w 1021"/>
                  <a:gd name="T5" fmla="*/ 967 h 967"/>
                  <a:gd name="T6" fmla="*/ 0 w 1021"/>
                  <a:gd name="T7" fmla="*/ 919 h 967"/>
                  <a:gd name="T8" fmla="*/ 0 w 1021"/>
                  <a:gd name="T9" fmla="*/ 32 h 967"/>
                  <a:gd name="T10" fmla="*/ 38 w 1021"/>
                  <a:gd name="T11" fmla="*/ 0 h 967"/>
                  <a:gd name="T12" fmla="*/ 77 w 1021"/>
                  <a:gd name="T13" fmla="*/ 32 h 967"/>
                  <a:gd name="T14" fmla="*/ 77 w 1021"/>
                  <a:gd name="T15" fmla="*/ 842 h 967"/>
                  <a:gd name="T16" fmla="*/ 125 w 1021"/>
                  <a:gd name="T17" fmla="*/ 890 h 967"/>
                  <a:gd name="T18" fmla="*/ 989 w 1021"/>
                  <a:gd name="T19" fmla="*/ 890 h 967"/>
                  <a:gd name="T20" fmla="*/ 1021 w 1021"/>
                  <a:gd name="T21" fmla="*/ 928 h 967"/>
                  <a:gd name="T22" fmla="*/ 1021 w 1021"/>
                  <a:gd name="T23" fmla="*/ 928 h 967"/>
                  <a:gd name="T24" fmla="*/ 1021 w 1021"/>
                  <a:gd name="T25" fmla="*/ 928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1" h="967">
                    <a:moveTo>
                      <a:pt x="1021" y="928"/>
                    </a:moveTo>
                    <a:cubicBezTo>
                      <a:pt x="1021" y="949"/>
                      <a:pt x="1015" y="967"/>
                      <a:pt x="989" y="967"/>
                    </a:cubicBezTo>
                    <a:cubicBezTo>
                      <a:pt x="48" y="967"/>
                      <a:pt x="48" y="967"/>
                      <a:pt x="48" y="967"/>
                    </a:cubicBezTo>
                    <a:cubicBezTo>
                      <a:pt x="22" y="967"/>
                      <a:pt x="0" y="945"/>
                      <a:pt x="0" y="9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6"/>
                      <a:pt x="17" y="0"/>
                      <a:pt x="38" y="0"/>
                    </a:cubicBezTo>
                    <a:cubicBezTo>
                      <a:pt x="60" y="0"/>
                      <a:pt x="77" y="6"/>
                      <a:pt x="77" y="32"/>
                    </a:cubicBezTo>
                    <a:cubicBezTo>
                      <a:pt x="77" y="842"/>
                      <a:pt x="77" y="842"/>
                      <a:pt x="77" y="842"/>
                    </a:cubicBezTo>
                    <a:cubicBezTo>
                      <a:pt x="77" y="868"/>
                      <a:pt x="98" y="890"/>
                      <a:pt x="125" y="890"/>
                    </a:cubicBezTo>
                    <a:cubicBezTo>
                      <a:pt x="989" y="890"/>
                      <a:pt x="989" y="890"/>
                      <a:pt x="989" y="890"/>
                    </a:cubicBezTo>
                    <a:cubicBezTo>
                      <a:pt x="1015" y="890"/>
                      <a:pt x="1021" y="907"/>
                      <a:pt x="1021" y="928"/>
                    </a:cubicBezTo>
                    <a:close/>
                    <a:moveTo>
                      <a:pt x="1021" y="928"/>
                    </a:moveTo>
                    <a:cubicBezTo>
                      <a:pt x="1021" y="928"/>
                      <a:pt x="1021" y="928"/>
                      <a:pt x="1021" y="9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/>
              </a:p>
            </p:txBody>
          </p:sp>
          <p:sp>
            <p:nvSpPr>
              <p:cNvPr id="62" name="Freeform 249"/>
              <p:cNvSpPr>
                <a:spLocks noEditPoints="1"/>
              </p:cNvSpPr>
              <p:nvPr/>
            </p:nvSpPr>
            <p:spPr bwMode="auto">
              <a:xfrm>
                <a:off x="7131050" y="3195638"/>
                <a:ext cx="430213" cy="366713"/>
              </a:xfrm>
              <a:custGeom>
                <a:avLst/>
                <a:gdLst>
                  <a:gd name="T0" fmla="*/ 779 w 798"/>
                  <a:gd name="T1" fmla="*/ 236 h 679"/>
                  <a:gd name="T2" fmla="*/ 797 w 798"/>
                  <a:gd name="T3" fmla="*/ 225 h 679"/>
                  <a:gd name="T4" fmla="*/ 779 w 798"/>
                  <a:gd name="T5" fmla="*/ 20 h 679"/>
                  <a:gd name="T6" fmla="*/ 754 w 798"/>
                  <a:gd name="T7" fmla="*/ 5 h 679"/>
                  <a:gd name="T8" fmla="*/ 562 w 798"/>
                  <a:gd name="T9" fmla="*/ 77 h 679"/>
                  <a:gd name="T10" fmla="*/ 560 w 798"/>
                  <a:gd name="T11" fmla="*/ 98 h 679"/>
                  <a:gd name="T12" fmla="*/ 595 w 798"/>
                  <a:gd name="T13" fmla="*/ 120 h 679"/>
                  <a:gd name="T14" fmla="*/ 602 w 798"/>
                  <a:gd name="T15" fmla="*/ 153 h 679"/>
                  <a:gd name="T16" fmla="*/ 457 w 798"/>
                  <a:gd name="T17" fmla="*/ 373 h 679"/>
                  <a:gd name="T18" fmla="*/ 422 w 798"/>
                  <a:gd name="T19" fmla="*/ 385 h 679"/>
                  <a:gd name="T20" fmla="*/ 196 w 798"/>
                  <a:gd name="T21" fmla="*/ 299 h 679"/>
                  <a:gd name="T22" fmla="*/ 158 w 798"/>
                  <a:gd name="T23" fmla="*/ 309 h 679"/>
                  <a:gd name="T24" fmla="*/ 16 w 798"/>
                  <a:gd name="T25" fmla="*/ 481 h 679"/>
                  <a:gd name="T26" fmla="*/ 1 w 798"/>
                  <a:gd name="T27" fmla="*/ 523 h 679"/>
                  <a:gd name="T28" fmla="*/ 0 w 798"/>
                  <a:gd name="T29" fmla="*/ 663 h 679"/>
                  <a:gd name="T30" fmla="*/ 16 w 798"/>
                  <a:gd name="T31" fmla="*/ 669 h 679"/>
                  <a:gd name="T32" fmla="*/ 198 w 798"/>
                  <a:gd name="T33" fmla="*/ 456 h 679"/>
                  <a:gd name="T34" fmla="*/ 236 w 798"/>
                  <a:gd name="T35" fmla="*/ 447 h 679"/>
                  <a:gd name="T36" fmla="*/ 464 w 798"/>
                  <a:gd name="T37" fmla="*/ 533 h 679"/>
                  <a:gd name="T38" fmla="*/ 499 w 798"/>
                  <a:gd name="T39" fmla="*/ 522 h 679"/>
                  <a:gd name="T40" fmla="*/ 703 w 798"/>
                  <a:gd name="T41" fmla="*/ 216 h 679"/>
                  <a:gd name="T42" fmla="*/ 736 w 798"/>
                  <a:gd name="T43" fmla="*/ 209 h 679"/>
                  <a:gd name="T44" fmla="*/ 779 w 798"/>
                  <a:gd name="T45" fmla="*/ 236 h 679"/>
                  <a:gd name="T46" fmla="*/ 779 w 798"/>
                  <a:gd name="T47" fmla="*/ 236 h 679"/>
                  <a:gd name="T48" fmla="*/ 779 w 798"/>
                  <a:gd name="T49" fmla="*/ 236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8" h="679">
                    <a:moveTo>
                      <a:pt x="779" y="236"/>
                    </a:moveTo>
                    <a:cubicBezTo>
                      <a:pt x="790" y="243"/>
                      <a:pt x="798" y="238"/>
                      <a:pt x="797" y="225"/>
                    </a:cubicBezTo>
                    <a:cubicBezTo>
                      <a:pt x="779" y="20"/>
                      <a:pt x="779" y="20"/>
                      <a:pt x="779" y="20"/>
                    </a:cubicBezTo>
                    <a:cubicBezTo>
                      <a:pt x="777" y="7"/>
                      <a:pt x="766" y="0"/>
                      <a:pt x="754" y="5"/>
                    </a:cubicBezTo>
                    <a:cubicBezTo>
                      <a:pt x="562" y="77"/>
                      <a:pt x="562" y="77"/>
                      <a:pt x="562" y="77"/>
                    </a:cubicBezTo>
                    <a:cubicBezTo>
                      <a:pt x="549" y="81"/>
                      <a:pt x="549" y="91"/>
                      <a:pt x="560" y="98"/>
                    </a:cubicBezTo>
                    <a:cubicBezTo>
                      <a:pt x="595" y="120"/>
                      <a:pt x="595" y="120"/>
                      <a:pt x="595" y="120"/>
                    </a:cubicBezTo>
                    <a:cubicBezTo>
                      <a:pt x="606" y="127"/>
                      <a:pt x="610" y="142"/>
                      <a:pt x="602" y="153"/>
                    </a:cubicBezTo>
                    <a:cubicBezTo>
                      <a:pt x="457" y="373"/>
                      <a:pt x="457" y="373"/>
                      <a:pt x="457" y="373"/>
                    </a:cubicBezTo>
                    <a:cubicBezTo>
                      <a:pt x="450" y="384"/>
                      <a:pt x="434" y="390"/>
                      <a:pt x="422" y="385"/>
                    </a:cubicBezTo>
                    <a:cubicBezTo>
                      <a:pt x="196" y="299"/>
                      <a:pt x="196" y="299"/>
                      <a:pt x="196" y="299"/>
                    </a:cubicBezTo>
                    <a:cubicBezTo>
                      <a:pt x="183" y="295"/>
                      <a:pt x="167" y="299"/>
                      <a:pt x="158" y="309"/>
                    </a:cubicBezTo>
                    <a:cubicBezTo>
                      <a:pt x="16" y="481"/>
                      <a:pt x="16" y="481"/>
                      <a:pt x="16" y="481"/>
                    </a:cubicBezTo>
                    <a:cubicBezTo>
                      <a:pt x="8" y="491"/>
                      <a:pt x="1" y="510"/>
                      <a:pt x="1" y="52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77"/>
                      <a:pt x="7" y="679"/>
                      <a:pt x="16" y="669"/>
                    </a:cubicBezTo>
                    <a:cubicBezTo>
                      <a:pt x="198" y="456"/>
                      <a:pt x="198" y="456"/>
                      <a:pt x="198" y="456"/>
                    </a:cubicBezTo>
                    <a:cubicBezTo>
                      <a:pt x="207" y="447"/>
                      <a:pt x="224" y="442"/>
                      <a:pt x="236" y="447"/>
                    </a:cubicBezTo>
                    <a:cubicBezTo>
                      <a:pt x="464" y="533"/>
                      <a:pt x="464" y="533"/>
                      <a:pt x="464" y="533"/>
                    </a:cubicBezTo>
                    <a:cubicBezTo>
                      <a:pt x="476" y="538"/>
                      <a:pt x="492" y="533"/>
                      <a:pt x="499" y="522"/>
                    </a:cubicBezTo>
                    <a:cubicBezTo>
                      <a:pt x="703" y="216"/>
                      <a:pt x="703" y="216"/>
                      <a:pt x="703" y="216"/>
                    </a:cubicBezTo>
                    <a:cubicBezTo>
                      <a:pt x="710" y="205"/>
                      <a:pt x="725" y="202"/>
                      <a:pt x="736" y="209"/>
                    </a:cubicBezTo>
                    <a:lnTo>
                      <a:pt x="779" y="236"/>
                    </a:lnTo>
                    <a:close/>
                    <a:moveTo>
                      <a:pt x="779" y="236"/>
                    </a:moveTo>
                    <a:cubicBezTo>
                      <a:pt x="779" y="236"/>
                      <a:pt x="779" y="236"/>
                      <a:pt x="779" y="2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/>
              </a:p>
            </p:txBody>
          </p: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4947D3F-259D-42C0-84D1-844A439351E5}"/>
              </a:ext>
            </a:extLst>
          </p:cNvPr>
          <p:cNvSpPr/>
          <p:nvPr/>
        </p:nvSpPr>
        <p:spPr>
          <a:xfrm>
            <a:off x="276225" y="1135955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4" name="AutoShape 250">
            <a:extLst>
              <a:ext uri="{FF2B5EF4-FFF2-40B4-BE49-F238E27FC236}">
                <a16:creationId xmlns:a16="http://schemas.microsoft.com/office/drawing/2014/main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219914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AutoShape 250">
            <a:extLst>
              <a:ext uri="{FF2B5EF4-FFF2-40B4-BE49-F238E27FC236}">
                <a16:creationId xmlns:a16="http://schemas.microsoft.com/office/drawing/2014/main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19914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AutoShape 250">
            <a:extLst>
              <a:ext uri="{FF2B5EF4-FFF2-40B4-BE49-F238E27FC236}">
                <a16:creationId xmlns:a16="http://schemas.microsoft.com/office/drawing/2014/main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219914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67" name="Chevron 29">
            <a:extLst>
              <a:ext uri="{FF2B5EF4-FFF2-40B4-BE49-F238E27FC236}">
                <a16:creationId xmlns:a16="http://schemas.microsoft.com/office/drawing/2014/main" id="{760B9098-0A71-4339-80DE-92FC49808609}"/>
              </a:ext>
            </a:extLst>
          </p:cNvPr>
          <p:cNvSpPr/>
          <p:nvPr/>
        </p:nvSpPr>
        <p:spPr>
          <a:xfrm>
            <a:off x="3670858" y="119209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8" name="Chevron 31">
            <a:extLst>
              <a:ext uri="{FF2B5EF4-FFF2-40B4-BE49-F238E27FC236}">
                <a16:creationId xmlns:a16="http://schemas.microsoft.com/office/drawing/2014/main" id="{9C85239B-BE4A-4380-BA4F-409B662C565B}"/>
              </a:ext>
            </a:extLst>
          </p:cNvPr>
          <p:cNvSpPr/>
          <p:nvPr/>
        </p:nvSpPr>
        <p:spPr>
          <a:xfrm>
            <a:off x="8044060" y="119209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4553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7781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E8274F-3066-4F6B-AED0-39C56F789B25}"/>
              </a:ext>
            </a:extLst>
          </p:cNvPr>
          <p:cNvSpPr/>
          <p:nvPr/>
        </p:nvSpPr>
        <p:spPr>
          <a:xfrm>
            <a:off x="360050" y="5804980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3281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ISNEWSLIDENUMBER" val="False"/>
  <p:tag name="NEWNAMES" val="True"/>
  <p:tag name="PREVIOUSNAME" val="C:\Users\Anuradha Sarin\Documents\13 Sales Compass\13 B_ S&amp;C Case Library\Cases 2017-18\201813_Siemens_S&amp;C002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qSCAA.lESFQ4VP6wZLo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English (US)">
  <a:themeElements>
    <a:clrScheme name="Z_Op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4D8D6"/>
      </a:accent1>
      <a:accent2>
        <a:srgbClr val="2BABE2"/>
      </a:accent2>
      <a:accent3>
        <a:srgbClr val="0066CC"/>
      </a:accent3>
      <a:accent4>
        <a:srgbClr val="002960"/>
      </a:accent4>
      <a:accent5>
        <a:srgbClr val="B5BD33"/>
      </a:accent5>
      <a:accent6>
        <a:srgbClr val="808080"/>
      </a:accent6>
      <a:hlink>
        <a:srgbClr val="0066CC"/>
      </a:hlink>
      <a:folHlink>
        <a:srgbClr val="33879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s_Op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2BABE2"/>
        </a:accent1>
        <a:accent2>
          <a:srgbClr val="66C4CA"/>
        </a:accent2>
        <a:accent3>
          <a:srgbClr val="33879C"/>
        </a:accent3>
        <a:accent4>
          <a:srgbClr val="0066CC"/>
        </a:accent4>
        <a:accent5>
          <a:srgbClr val="002960"/>
        </a:accent5>
        <a:accent6>
          <a:srgbClr val="808080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_Op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D4D8D6"/>
        </a:accent1>
        <a:accent2>
          <a:srgbClr val="2BABE2"/>
        </a:accent2>
        <a:accent3>
          <a:srgbClr val="0066CC"/>
        </a:accent3>
        <a:accent4>
          <a:srgbClr val="002960"/>
        </a:accent4>
        <a:accent5>
          <a:srgbClr val="B5BD33"/>
        </a:accent5>
        <a:accent6>
          <a:srgbClr val="808080"/>
        </a:accent6>
        <a:hlink>
          <a:srgbClr val="0066CC"/>
        </a:hlink>
        <a:folHlink>
          <a:srgbClr val="3387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701372A6-34CA-6541-BEB6-FA034DA15666}" vid="{600D2C4A-F9CF-A34F-9E95-95FB6459292F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0</TotalTime>
  <Words>207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Arial</vt:lpstr>
      <vt:lpstr>Georgia</vt:lpstr>
      <vt:lpstr>Times New Roman</vt:lpstr>
      <vt:lpstr>Wingdings</vt:lpstr>
      <vt:lpstr>Firm Format - English (US)</vt:lpstr>
      <vt:lpstr>M&amp;S Theme</vt:lpstr>
      <vt:lpstr>Firm Format - template_Grey</vt:lpstr>
      <vt:lpstr>think-cell Slide</vt:lpstr>
      <vt:lpstr>With new Go-to-Market setup, client regained 10 percentage points of market share in a difficult environment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Shelly Murphy</dc:creator>
  <cp:lastModifiedBy>Daniel Birke</cp:lastModifiedBy>
  <cp:revision>1097</cp:revision>
  <cp:lastPrinted>2016-01-05T20:35:26Z</cp:lastPrinted>
  <dcterms:created xsi:type="dcterms:W3CDTF">2015-10-09T14:49:38Z</dcterms:created>
  <dcterms:modified xsi:type="dcterms:W3CDTF">2019-05-31T19:36:32Z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