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1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312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191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12/20/2017 5:58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4171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6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12/20/2017 5:58 PM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342614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9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12/20/2017 5:58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12/20/2017 5:58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9" Type="http://schemas.openxmlformats.org/officeDocument/2006/relationships/tags" Target="../tags/tag104.xml"/><Relationship Id="rId21" Type="http://schemas.openxmlformats.org/officeDocument/2006/relationships/tags" Target="../tags/tag86.xml"/><Relationship Id="rId34" Type="http://schemas.openxmlformats.org/officeDocument/2006/relationships/tags" Target="../tags/tag99.xml"/><Relationship Id="rId42" Type="http://schemas.openxmlformats.org/officeDocument/2006/relationships/oleObject" Target="../embeddings/oleObject6.bin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9" Type="http://schemas.openxmlformats.org/officeDocument/2006/relationships/tags" Target="../tags/tag94.xml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tags" Target="../tags/tag97.xml"/><Relationship Id="rId37" Type="http://schemas.openxmlformats.org/officeDocument/2006/relationships/tags" Target="../tags/tag102.xml"/><Relationship Id="rId40" Type="http://schemas.openxmlformats.org/officeDocument/2006/relationships/slideLayout" Target="../slideLayouts/slideLayout2.xml"/><Relationship Id="rId45" Type="http://schemas.openxmlformats.org/officeDocument/2006/relationships/oleObject" Target="../embeddings/oleObject7.bin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tags" Target="../tags/tag101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4" Type="http://schemas.openxmlformats.org/officeDocument/2006/relationships/image" Target="../media/image7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tags" Target="../tags/tag100.xml"/><Relationship Id="rId43" Type="http://schemas.openxmlformats.org/officeDocument/2006/relationships/image" Target="../media/image2.emf"/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tags" Target="../tags/tag98.xml"/><Relationship Id="rId38" Type="http://schemas.openxmlformats.org/officeDocument/2006/relationships/tags" Target="../tags/tag103.xml"/><Relationship Id="rId46" Type="http://schemas.openxmlformats.org/officeDocument/2006/relationships/image" Target="../media/image6.emf"/><Relationship Id="rId20" Type="http://schemas.openxmlformats.org/officeDocument/2006/relationships/tags" Target="../tags/tag85.xml"/><Relationship Id="rId41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896007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0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200" dirty="0">
              <a:latin typeface="+mn-lt"/>
              <a:cs typeface="Arial" panose="020B0604020202020204" pitchFamily="34" charset="0"/>
              <a:sym typeface="+mn-lt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615553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World 3</a:t>
            </a:r>
            <a:r>
              <a:rPr lang="en-US" altLang="ja-JP" baseline="30000" dirty="0">
                <a:ea typeface="MS PGothic" pitchFamily="34" charset="-128"/>
              </a:rPr>
              <a:t>rd</a:t>
            </a:r>
            <a:r>
              <a:rPr lang="en-US" altLang="ja-JP" dirty="0">
                <a:ea typeface="MS PGothic" pitchFamily="34" charset="-128"/>
              </a:rPr>
              <a:t> Largest construction machinery company – Increase parts and service sales in Asia by building monitoring scheme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5830887" y="3692397"/>
            <a:ext cx="2674938" cy="249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Expect significant national impact for one mailing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Incremental $8 million in revenues, $3 million in profit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Action </a:t>
            </a:r>
            <a:r>
              <a:rPr lang="en-US" altLang="ja-JP" sz="1400" dirty="0" err="1">
                <a:ea typeface="MS PGothic" pitchFamily="34" charset="-128"/>
              </a:rPr>
              <a:t>KPI</a:t>
            </a:r>
            <a:r>
              <a:rPr lang="en-US" altLang="ja-JP" sz="1400" dirty="0">
                <a:ea typeface="MS PGothic" pitchFamily="34" charset="-128"/>
              </a:rPr>
              <a:t>(# of target inquiry, etc.,) results overachieve 2x of </a:t>
            </a:r>
            <a:r>
              <a:rPr lang="en-US" altLang="ja-JP" sz="1400" dirty="0" err="1">
                <a:ea typeface="MS PGothic" pitchFamily="34" charset="-128"/>
              </a:rPr>
              <a:t>taget</a:t>
            </a: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Complete rollout to other regions will translate to ~$80 million incremental profit in 2019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353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World 3</a:t>
            </a:r>
            <a:r>
              <a:rPr lang="en-US" altLang="ja-JP" sz="1400" b="1" baseline="30000" dirty="0">
                <a:solidFill>
                  <a:schemeClr val="tx2"/>
                </a:solidFill>
                <a:ea typeface="MS PGothic" pitchFamily="34" charset="-128"/>
              </a:rPr>
              <a:t>rd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largest construction machinery company(</a:t>
            </a: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BtoB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business) </a:t>
            </a:r>
            <a:r>
              <a:rPr lang="en-US" altLang="ja-JP" sz="1400" dirty="0">
                <a:ea typeface="MS PGothic" pitchFamily="34" charset="-128"/>
              </a:rPr>
              <a:t>with over $7 Billion in sales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Declining parts and service sales in Indonesia</a:t>
            </a:r>
            <a:endParaRPr lang="en-US" altLang="ja-JP" sz="1400" b="1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McKinsey support for HQ service and parts department in Asia and</a:t>
            </a: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 needed to manage dealer in Asia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379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Align with local management by 4 steps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1: Set </a:t>
            </a:r>
            <a:r>
              <a:rPr lang="en-US" altLang="ja-JP" sz="1400" dirty="0" err="1">
                <a:ea typeface="MS PGothic" pitchFamily="34" charset="-128"/>
              </a:rPr>
              <a:t>KPIs</a:t>
            </a:r>
            <a:r>
              <a:rPr lang="en-US" altLang="ja-JP" sz="1400" dirty="0">
                <a:ea typeface="MS PGothic" pitchFamily="34" charset="-128"/>
              </a:rPr>
              <a:t> and target impact estimation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2: Build </a:t>
            </a: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KPIs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monitoring scheme</a:t>
            </a:r>
          </a:p>
          <a:p>
            <a:pPr lvl="3">
              <a:spcBef>
                <a:spcPct val="20000"/>
              </a:spcBef>
            </a:pP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Monitorinig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tool</a:t>
            </a:r>
          </a:p>
          <a:p>
            <a:pPr lvl="3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Regular forums to solve problems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3: Set incentives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4: Define roles and responsibilities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Simplify monitoring tool as possible by visualized only “# of visit by sales” and “top 10 sales ranking”, </a:t>
            </a:r>
            <a:r>
              <a:rPr lang="en-US" altLang="ja-JP" sz="1400" dirty="0">
                <a:ea typeface="MS PGothic" pitchFamily="34" charset="-128"/>
              </a:rPr>
              <a:t>considering the stage of sales force structure in Indonesia, </a:t>
            </a:r>
            <a:endParaRPr lang="en-US" altLang="ja-JP" sz="1400" b="1" dirty="0">
              <a:solidFill>
                <a:schemeClr val="folHlink"/>
              </a:solidFill>
              <a:ea typeface="MS PGothic" pitchFamily="34" charset="-128"/>
            </a:endParaRPr>
          </a:p>
          <a:p>
            <a:pPr lvl="2">
              <a:spcBef>
                <a:spcPct val="20000"/>
              </a:spcBef>
            </a:pPr>
            <a:endParaRPr lang="en-US" altLang="ja-JP" sz="1400" b="1" dirty="0">
              <a:solidFill>
                <a:schemeClr val="folHlink"/>
              </a:solidFill>
              <a:ea typeface="MS PGothic" pitchFamily="34" charset="-128"/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506881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5294238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3109886" y="5337558"/>
            <a:ext cx="13184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 err="1">
                <a:ea typeface="MS PGothic" pitchFamily="34" charset="-128"/>
              </a:rPr>
              <a:t>Yutaro</a:t>
            </a:r>
            <a:endParaRPr lang="en-US" altLang="ja-JP" sz="1400" dirty="0">
              <a:ea typeface="MS PGothic" pitchFamily="34" charset="-128"/>
            </a:endParaRPr>
          </a:p>
          <a:p>
            <a:r>
              <a:rPr lang="en-US" altLang="ja-JP" sz="1400" dirty="0" err="1">
                <a:ea typeface="MS PGothic" pitchFamily="34" charset="-128"/>
              </a:rPr>
              <a:t>Kakimoto</a:t>
            </a:r>
            <a:endParaRPr lang="en-US" altLang="ja-JP" sz="1400" dirty="0"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251075" y="5312402"/>
            <a:ext cx="684062" cy="912085"/>
          </a:xfrm>
          <a:prstGeom prst="rect">
            <a:avLst/>
          </a:prstGeom>
        </p:spPr>
      </p:pic>
      <p:cxnSp>
        <p:nvCxnSpPr>
          <p:cNvPr id="46" name="Straight Connector 45"/>
          <p:cNvCxnSpPr/>
          <p:nvPr>
            <p:custDataLst>
              <p:tags r:id="rId4"/>
            </p:custDataLst>
          </p:nvPr>
        </p:nvCxnSpPr>
        <p:spPr bwMode="gray">
          <a:xfrm>
            <a:off x="6311900" y="3175000"/>
            <a:ext cx="50800" cy="0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>
            <p:custDataLst>
              <p:tags r:id="rId5"/>
            </p:custDataLst>
          </p:nvPr>
        </p:nvCxnSpPr>
        <p:spPr bwMode="gray">
          <a:xfrm>
            <a:off x="6311900" y="2882900"/>
            <a:ext cx="50800" cy="0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"/>
            </p:custDataLst>
          </p:nvPr>
        </p:nvCxnSpPr>
        <p:spPr bwMode="gray">
          <a:xfrm>
            <a:off x="6311900" y="1943100"/>
            <a:ext cx="50800" cy="0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7"/>
            </p:custDataLst>
          </p:nvPr>
        </p:nvCxnSpPr>
        <p:spPr bwMode="gray">
          <a:xfrm>
            <a:off x="6311900" y="2254250"/>
            <a:ext cx="50800" cy="0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8"/>
            </p:custDataLst>
          </p:nvPr>
        </p:nvCxnSpPr>
        <p:spPr bwMode="gray">
          <a:xfrm>
            <a:off x="6311900" y="2565400"/>
            <a:ext cx="50800" cy="0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506122517"/>
              </p:ext>
            </p:extLst>
          </p:nvPr>
        </p:nvGraphicFramePr>
        <p:xfrm>
          <a:off x="6210300" y="1841500"/>
          <a:ext cx="2203240" cy="14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1" name="Chart" r:id="rId45" imgW="2203240" imgH="1435188" progId="MSGraph.Chart.8">
                  <p:embed followColorScheme="full"/>
                </p:oleObj>
              </mc:Choice>
              <mc:Fallback>
                <p:oleObj name="Chart" r:id="rId45" imgW="2203240" imgH="143518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210300" y="1841500"/>
                        <a:ext cx="2203240" cy="143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6146800" y="3092450"/>
            <a:ext cx="9525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8D53A91F-E0FA-44AC-93A9-AE73E7DEEF5B}" type="datetime'''''''''''''''''''''''''''''0'''''''"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pPr/>
              <a:t>0</a:t>
            </a:fld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5862638" y="2800350"/>
            <a:ext cx="379413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93614" indent="-192027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7053" indent="-26185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14168" indent="-155526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6pPr>
            <a:lvl7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7pPr>
            <a:lvl8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8pPr>
            <a:lvl9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fld id="{EADA90C3-D9DE-4AD4-9064-43F29466A55B}" type="datetime'''''''''''''''1'''',''''8''''0''0'''''''''''''''''''''">
              <a:rPr lang="en-US" altLang="en-US" sz="1200"/>
              <a:pPr/>
              <a:t>1,800</a:t>
            </a:fld>
            <a:endParaRPr kumimoji="0" lang="en-US" altLang="ja-JP" sz="1200" noProof="0" dirty="0"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5862638" y="2171700"/>
            <a:ext cx="379413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93614" indent="-192027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7053" indent="-26185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14168" indent="-155526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6pPr>
            <a:lvl7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7pPr>
            <a:lvl8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8pPr>
            <a:lvl9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fld id="{D55F7E40-EEB3-4BA4-A8DE-AAA2D0E1E4B5}" type="datetime'''2'',''2''''''''''''0''''''''0'''''''''''''''''''''''''''''''">
              <a:rPr lang="en-US" altLang="en-US" sz="1200"/>
              <a:pPr/>
              <a:t>2,200</a:t>
            </a:fld>
            <a:endParaRPr kumimoji="0" lang="en-US" altLang="ja-JP" sz="1200" noProof="0" dirty="0"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5862638" y="2482850"/>
            <a:ext cx="379413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2CDEE920-8E95-4E4A-AF1C-E62CE5BED050}" type="datetime'''''''''2'''''',''''''''''''0''''''''''''''''''0''''''''0'''''">
              <a:rPr lang="ja-JP" altLang="en-US" sz="1200">
                <a:cs typeface="Arial" panose="020B0604020202020204" pitchFamily="34" charset="0"/>
              </a:rPr>
              <a:pPr/>
              <a:t>2,000</a:t>
            </a:fld>
            <a:endParaRPr lang="ja-JP" altLang="en-US" sz="1200" dirty="0">
              <a:cs typeface="Arial" panose="020B0604020202020204" pitchFamily="34" charset="0"/>
              <a:sym typeface="+mn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5862638" y="1860550"/>
            <a:ext cx="379413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93614" indent="-192027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7053" indent="-26185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14168" indent="-155526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6pPr>
            <a:lvl7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7pPr>
            <a:lvl8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8pPr>
            <a:lvl9pPr marL="749569" indent="-130134" algn="l" defTabSz="89506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fld id="{8AAD593C-FDDB-43AE-9B52-A5EB353DCA70}" type="datetime'2,4''''''''''''''0''''''''''''''''''0'''''''''''''''''''''''''">
              <a:rPr lang="en-US" altLang="en-US" sz="1200"/>
              <a:pPr/>
              <a:t>2,400</a:t>
            </a:fld>
            <a:endParaRPr kumimoji="0" lang="en-US" altLang="ja-JP" sz="1200" noProof="0" dirty="0">
              <a:sym typeface="+mn-lt"/>
            </a:endParaRPr>
          </a:p>
        </p:txBody>
      </p:sp>
      <p:sp useBgFill="1">
        <p:nvSpPr>
          <p:cNvPr id="57" name="Freeform 56"/>
          <p:cNvSpPr/>
          <p:nvPr>
            <p:custDataLst>
              <p:tags r:id="rId15"/>
            </p:custDataLst>
          </p:nvPr>
        </p:nvSpPr>
        <p:spPr bwMode="auto">
          <a:xfrm>
            <a:off x="6240463" y="3017838"/>
            <a:ext cx="146051" cy="96838"/>
          </a:xfrm>
          <a:custGeom>
            <a:avLst/>
            <a:gdLst/>
            <a:ahLst/>
            <a:cxnLst/>
            <a:rect l="0" t="0" r="0" b="0"/>
            <a:pathLst>
              <a:path w="146051" h="96838">
                <a:moveTo>
                  <a:pt x="0" y="39687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7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58" name="Freeform 57"/>
          <p:cNvSpPr/>
          <p:nvPr>
            <p:custDataLst>
              <p:tags r:id="rId16"/>
            </p:custDataLst>
          </p:nvPr>
        </p:nvSpPr>
        <p:spPr bwMode="auto">
          <a:xfrm>
            <a:off x="6240463" y="3017838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Freeform 58"/>
          <p:cNvSpPr/>
          <p:nvPr>
            <p:custDataLst>
              <p:tags r:id="rId17"/>
            </p:custDataLst>
          </p:nvPr>
        </p:nvSpPr>
        <p:spPr bwMode="auto">
          <a:xfrm>
            <a:off x="6240463" y="3074988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8215313" y="3263900"/>
            <a:ext cx="1825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003A347C-8102-4BA2-9842-E15EF7A8FF46}" type="datetime'M''''''''''''a''''''''''''''''''''''''r'''''''''''''''''">
              <a:rPr lang="ja-JP" altLang="en-US" sz="1200">
                <a:ea typeface="Meiryo UI" panose="020B0604030504040204" pitchFamily="50" charset="-128"/>
              </a:rPr>
              <a:pPr/>
              <a:t>Mar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7129463" y="3263900"/>
            <a:ext cx="1825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11A73124-C0E2-4ACA-A8D8-CCE1452FBC78}" type="datetime'''''''''''''''''''''''''''''''''''S''''''''e''''''''''''p'">
              <a:rPr lang="ja-JP" altLang="en-US" sz="1200">
                <a:ea typeface="Meiryo UI" panose="020B0604030504040204" pitchFamily="50" charset="-128"/>
              </a:rPr>
              <a:pPr/>
              <a:t>Sep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6767513" y="3263900"/>
            <a:ext cx="1825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A995DB6-6564-4378-9A8D-840A5FFBEC4D}" type="datetime'''''''''''J''''''''''''''''''''''ul'''">
              <a:rPr lang="ja-JP" altLang="en-US" sz="1200">
                <a:ea typeface="Meiryo UI" panose="020B0604030504040204" pitchFamily="50" charset="-128"/>
              </a:rPr>
              <a:pPr/>
              <a:t>Jul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7491413" y="3263900"/>
            <a:ext cx="1825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1F68ABAA-7DB9-40EE-A878-3C6A1FB72379}" type="datetime'''''''''N''''''''''''o''''v'">
              <a:rPr lang="ja-JP" altLang="en-US" sz="1200">
                <a:ea typeface="Meiryo UI" panose="020B0604030504040204" pitchFamily="50" charset="-128"/>
              </a:rPr>
              <a:pPr/>
              <a:t>Nov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6221413" y="3263900"/>
            <a:ext cx="182563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F25BE291-E29B-4E5F-B922-9EE4F5E1E1A7}" type="datetime'''''''''''A''''''''''''''''''p''''''''''''''''r'''''">
              <a:rPr lang="ja-JP" altLang="en-US" sz="1200">
                <a:ea typeface="Meiryo UI" panose="020B0604030504040204" pitchFamily="50" charset="-128"/>
              </a:rPr>
              <a:pPr/>
              <a:t>Apr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8031163" y="3263900"/>
            <a:ext cx="18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FED3C0C-8068-4397-93F9-E4FACA0BEDD8}" type="datetime'''''''F''''''''''''e''''''''b'''''''''''''''' '''''''''''">
              <a:rPr lang="ja-JP" altLang="en-US" sz="1200">
                <a:ea typeface="Meiryo UI" panose="020B0604030504040204" pitchFamily="50" charset="-128"/>
              </a:rPr>
              <a:pPr/>
              <a:t>Feb 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7853363" y="3263900"/>
            <a:ext cx="182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0CECCDD9-F4DD-43CF-A7B5-DFD9AD436E90}" type="datetime'''''''''''''''''''''J''''''''a''n'''''''''''''''''''''''''''''">
              <a:rPr lang="ja-JP" altLang="en-US" sz="1200">
                <a:ea typeface="Meiryo UI" panose="020B0604030504040204" pitchFamily="50" charset="-128"/>
              </a:rPr>
              <a:pPr/>
              <a:t>Jan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6405563" y="3263900"/>
            <a:ext cx="1825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06F30E98-610A-467A-A3F4-029ED8EC76F4}" type="datetime'''''''''''''''''''''M''a''y'''''''''''''''''''''''">
              <a:rPr lang="ja-JP" altLang="en-US" sz="1200">
                <a:ea typeface="Meiryo UI" panose="020B0604030504040204" pitchFamily="50" charset="-128"/>
              </a:rPr>
              <a:pPr/>
              <a:t>May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7669213" y="3263900"/>
            <a:ext cx="1825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EED1C39A-6902-4A65-92F7-A353F4BE7FCB}" type="datetime'''''''''''''''De''''''''''''''''''''''''''''''''''c'''''''">
              <a:rPr lang="ja-JP" altLang="en-US" sz="1200">
                <a:ea typeface="Meiryo UI" panose="020B0604030504040204" pitchFamily="50" charset="-128"/>
              </a:rPr>
              <a:pPr/>
              <a:t>Dec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6945313" y="3263900"/>
            <a:ext cx="1825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F539A928-BCFA-41D7-B808-B69D220CED65}" type="datetime'''A''''''''''''''u''g'''''''''''''''''''''''">
              <a:rPr lang="ja-JP" altLang="en-US" sz="1200">
                <a:ea typeface="Meiryo UI" panose="020B0604030504040204" pitchFamily="50" charset="-128"/>
              </a:rPr>
              <a:pPr/>
              <a:t>Aug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7307263" y="3263900"/>
            <a:ext cx="1825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1FC61381-BBD1-40CA-8B94-98188501D632}" type="datetime'''''''''''''O''''''''''''''c''t'''''''''''">
              <a:rPr lang="ja-JP" altLang="en-US" sz="1200">
                <a:ea typeface="Meiryo UI" panose="020B0604030504040204" pitchFamily="50" charset="-128"/>
              </a:rPr>
              <a:pPr/>
              <a:t>Oct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6583363" y="3263900"/>
            <a:ext cx="182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368A3047-1392-466B-B407-520E3DB1B9D7}" type="datetime'''''''''''''''''''''J''''''''''''''u''n'''''''''''''''">
              <a:rPr lang="ja-JP" altLang="en-US" sz="1200">
                <a:ea typeface="Meiryo UI" panose="020B0604030504040204" pitchFamily="50" charset="-128"/>
              </a:rPr>
              <a:pPr/>
              <a:t>Jun</a:t>
            </a:fld>
            <a:endParaRPr lang="ja-JP" altLang="en-US" sz="1200" dirty="0">
              <a:latin typeface="+mj-lt"/>
              <a:ea typeface="Meiryo UI" panose="020B0604030504040204" pitchFamily="50" charset="-128"/>
              <a:cs typeface="Meiryo UI" panose="020B0604030504040204" pitchFamily="50" charset="-128"/>
              <a:sym typeface="+mn-lt"/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30"/>
            </p:custDataLst>
          </p:nvPr>
        </p:nvCxnSpPr>
        <p:spPr bwMode="gray">
          <a:xfrm>
            <a:off x="7343775" y="2622550"/>
            <a:ext cx="428625" cy="0"/>
          </a:xfrm>
          <a:prstGeom prst="line">
            <a:avLst/>
          </a:prstGeom>
          <a:ln w="28575">
            <a:solidFill>
              <a:schemeClr val="accent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>
            <p:custDataLst>
              <p:tags r:id="rId31"/>
            </p:custDataLst>
          </p:nvPr>
        </p:nvCxnSpPr>
        <p:spPr bwMode="gray">
          <a:xfrm>
            <a:off x="7343775" y="2894013"/>
            <a:ext cx="428625" cy="0"/>
          </a:xfrm>
          <a:prstGeom prst="line">
            <a:avLst/>
          </a:prstGeom>
          <a:ln w="28575">
            <a:solidFill>
              <a:schemeClr val="accent4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>
            <p:custDataLst>
              <p:tags r:id="rId32"/>
            </p:custDataLst>
          </p:nvPr>
        </p:nvSpPr>
        <p:spPr bwMode="auto">
          <a:xfrm>
            <a:off x="7529513" y="2865438"/>
            <a:ext cx="57150" cy="5715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8" name="Diamond 77"/>
          <p:cNvSpPr/>
          <p:nvPr>
            <p:custDataLst>
              <p:tags r:id="rId33"/>
            </p:custDataLst>
          </p:nvPr>
        </p:nvSpPr>
        <p:spPr bwMode="auto">
          <a:xfrm>
            <a:off x="7515225" y="2579688"/>
            <a:ext cx="85725" cy="85725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7874000" y="2538413"/>
            <a:ext cx="4302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sz="1200" dirty="0">
                <a:cs typeface="Arial" panose="020B0604020202020204" pitchFamily="34" charset="0"/>
                <a:sym typeface="+mn-lt"/>
              </a:rPr>
              <a:t>Result</a:t>
            </a:r>
            <a:endParaRPr lang="ja-JP" altLang="en-US" sz="1200" dirty="0">
              <a:cs typeface="Arial" panose="020B0604020202020204" pitchFamily="34" charset="0"/>
              <a:sym typeface="+mn-lt"/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7874000" y="2809875"/>
            <a:ext cx="371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sz="1200" dirty="0" err="1">
                <a:cs typeface="Arial" panose="020B0604020202020204" pitchFamily="34" charset="0"/>
              </a:rPr>
              <a:t>Taget</a:t>
            </a:r>
            <a:endParaRPr lang="ja-JP" altLang="en-US" sz="1200" dirty="0"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81" name="ACET"/>
          <p:cNvGrpSpPr>
            <a:grpSpLocks/>
          </p:cNvGrpSpPr>
          <p:nvPr/>
        </p:nvGrpSpPr>
        <p:grpSpPr bwMode="auto">
          <a:xfrm>
            <a:off x="6240789" y="1491953"/>
            <a:ext cx="2210851" cy="387647"/>
            <a:chOff x="915" y="747"/>
            <a:chExt cx="2686" cy="283"/>
          </a:xfrm>
        </p:grpSpPr>
        <p:cxnSp>
          <p:nvCxnSpPr>
            <p:cNvPr id="82" name="AutoShape 249"/>
            <p:cNvCxnSpPr>
              <a:cxnSpLocks noChangeShapeType="1"/>
              <a:stCxn id="83" idx="4"/>
              <a:endCxn id="8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ACET"/>
            <p:cNvSpPr>
              <a:spLocks noChangeArrowheads="1"/>
            </p:cNvSpPr>
            <p:nvPr/>
          </p:nvSpPr>
          <p:spPr bwMode="auto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7923" anchor="b">
              <a:spAutoFit/>
            </a:bodyPr>
            <a:lstStyle/>
            <a:p>
              <a:r>
                <a:rPr kumimoji="1" lang="en-US" altLang="ja-JP" sz="1200" b="1" dirty="0" err="1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Taget</a:t>
              </a:r>
              <a:r>
                <a:rPr kumimoji="1" lang="en-US" altLang="ja-JP" sz="1200" b="1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sales in Asia</a:t>
              </a:r>
            </a:p>
            <a:p>
              <a:r>
                <a:rPr kumimoji="1" lang="en-US" altLang="ja-JP" sz="1200" dirty="0" err="1">
                  <a:solidFill>
                    <a:srgbClr val="80808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KUSD</a:t>
              </a:r>
              <a:endParaRPr kumimoji="1" lang="en-US" altLang="ja-JP" sz="1200" dirty="0">
                <a:solidFill>
                  <a:srgbClr val="80808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0" name="Rectangle 13">
            <a:extLst>
              <a:ext uri="{FF2B5EF4-FFF2-40B4-BE49-F238E27FC236}">
                <a16:creationId xmlns:a16="http://schemas.microsoft.com/office/drawing/2014/main" id="{05AA6B32-230E-A049-A70D-CEE3641F43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2757"/>
            <a:ext cx="2804554" cy="15225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Advanced Electronics (AI) | Asia - 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6AEE8AA0-F5AA-264C-8E84-4A34336216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-1407"/>
            <a:ext cx="667512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ADE008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97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Michelle Chua\Documents\01 MICHELLE CHUA\EVENTS - 2017\00_M&amp;S ITP\06_MCK GOT KNOWLEDGE\2017 McK Got Knowledge Template(Yusuke Matsuda)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2at8z7TZuJe.SIDU8kv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vTX5BtSymdZNCmZxFm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b0odi0S_2.vG_SDBzQh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ccTukCS6iNZOKmnyEiv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_tfKzpET7y34t5K8y9rf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SYSuksQGOb7xiRl8ASF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8eHXAOSDOkdC9NRieK7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9hgcHRTagzzpu1Q6T5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GwW9xRTK.dLc4azGCRN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ArIt1RQkizfC1bDCkf8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756tN4TPqGqD6iTgfZ4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BTbXt3Rm2cpJ1hLog6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ei.FjRTQ6RXo8tShTFG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H_xqmmThOXvLvHGCms1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Pu10rwR3CL1WBCtWVSM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O95CxFQCeLmdG3arjtf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8FUYlsbQq2nYvAu7bB74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Iuz0hVS4mXcf5C6THzH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oUQEtdSAahEHfd320fv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dfyeCASW2Lh9rUBwFMq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eX87ufTL.XBVlV9NLzc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GUEdH.SQq.lOrj2a9x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5t65nsT6WjgKHncw3On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ypGdB7S.GNSHKihOue6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57mBN6TJGGdi9JjeKVA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kWdfBoS4KcMyJBAx_0d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..yLbdSG25SJ.VWuETt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OwkQA0QVyH8eP4C2PrA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BKzaHRQO.GpXW0ivAXz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sMJBsGSnq2WItZgYEVM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ewABERRo2Snc0QtNINh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pJ0M8FTVOcxu_jfP0MNA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222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Meiryo UI</vt:lpstr>
      <vt:lpstr>Arial</vt:lpstr>
      <vt:lpstr>Firm Format - template_Blue</vt:lpstr>
      <vt:lpstr>Firm Format - template_Grey</vt:lpstr>
      <vt:lpstr>think-cell Slide</vt:lpstr>
      <vt:lpstr>Chart</vt:lpstr>
      <vt:lpstr>World 3rd Largest construction machinery company – Increase parts and service sales in Asia by building monitoring scheme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2019-03-18T12:56:18Z</dcterms:modified>
  <cp:category/>
  <cp:contentStatus/>
  <dc:language/>
  <cp:version/>
</cp:coreProperties>
</file>