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1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832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1:39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1:39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1:39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1795529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1:39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1:39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1:39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image" Target="../media/image10.png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image" Target="../media/image8.emf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oleObject" Target="../embeddings/oleObject5.bin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notesSlide" Target="../notesSlides/notesSlide1.xml"/><Relationship Id="rId28" Type="http://schemas.openxmlformats.org/officeDocument/2006/relationships/oleObject" Target="../embeddings/oleObject6.bin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051795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ja-JP" altLang="en-US" sz="1400">
              <a:latin typeface="+mn-lt"/>
              <a:sym typeface="+mn-lt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solidFill>
                  <a:schemeClr val="accent4"/>
                </a:solidFill>
                <a:ea typeface="MS PGothic" pitchFamily="34" charset="-128"/>
              </a:rPr>
              <a:t>We built a M&amp;S strategy to double an Asian printer manufacturer revenue from targeted segment in 5 years with granular segmentation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754688" y="1008063"/>
            <a:ext cx="2911475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499" y="1056614"/>
            <a:ext cx="19248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bg1"/>
                </a:solidFill>
                <a:ea typeface="MS PGothic" pitchFamily="34" charset="-128"/>
              </a:rPr>
              <a:t>Estimated impact 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08063"/>
            <a:ext cx="3581399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05797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127000" y="1008063"/>
            <a:ext cx="1974850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05797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0026" y="1449363"/>
            <a:ext cx="1843087" cy="465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An Asian printer manufacturer struggled to expand its revenue from SMB (Small- and Mid- Business) customers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-2% decrease in revenue from SMB focused dealers (-6% for Hardware) in Europe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-4% decrease in # of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SMB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focused dealers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Communication break down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between Asia HQ and European local company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Developed granular market sizing in Europe by the combination of end-user needs-based segmentation and dealer segmentation</a:t>
            </a:r>
            <a:endParaRPr lang="en-US" altLang="ja-JP" sz="1400" dirty="0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60271" y="2388949"/>
            <a:ext cx="3128032" cy="1583708"/>
          </a:xfrm>
          <a:prstGeom prst="rect">
            <a:avLst/>
          </a:prstGeom>
        </p:spPr>
      </p:pic>
      <p:sp>
        <p:nvSpPr>
          <p:cNvPr id="29" name="Rectangle 96"/>
          <p:cNvSpPr>
            <a:spLocks noChangeArrowheads="1"/>
          </p:cNvSpPr>
          <p:nvPr/>
        </p:nvSpPr>
        <p:spPr bwMode="gray">
          <a:xfrm>
            <a:off x="2147887" y="4280705"/>
            <a:ext cx="150327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Built tailored strategies and initiatives for targeted segment areas</a:t>
            </a:r>
            <a:endParaRPr lang="en-US" altLang="ja-JP" sz="1400" dirty="0">
              <a:ea typeface="MS PGothic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01910" y="4280705"/>
            <a:ext cx="2074991" cy="175120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4154112"/>
              </p:ext>
            </p:extLst>
          </p:nvPr>
        </p:nvGraphicFramePr>
        <p:xfrm>
          <a:off x="5930901" y="2476500"/>
          <a:ext cx="2559009" cy="19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Chart" r:id="rId28" imgW="2559009" imgH="1993812" progId="MSGraph.Chart.8">
                  <p:embed followColorScheme="full"/>
                </p:oleObj>
              </mc:Choice>
              <mc:Fallback>
                <p:oleObj name="Chart" r:id="rId28" imgW="2559009" imgH="199381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30901" y="2476500"/>
                        <a:ext cx="2559009" cy="1993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Freeform 10"/>
          <p:cNvSpPr/>
          <p:nvPr>
            <p:custDataLst>
              <p:tags r:id="rId5"/>
            </p:custDataLst>
          </p:nvPr>
        </p:nvSpPr>
        <p:spPr bwMode="auto">
          <a:xfrm>
            <a:off x="7162800" y="4295775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 useBgFill="1">
        <p:nvSpPr>
          <p:cNvPr id="8" name="Freeform 7"/>
          <p:cNvSpPr/>
          <p:nvPr>
            <p:custDataLst>
              <p:tags r:id="rId6"/>
            </p:custDataLst>
          </p:nvPr>
        </p:nvSpPr>
        <p:spPr bwMode="auto">
          <a:xfrm>
            <a:off x="6572250" y="4295775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 useBgFill="1">
        <p:nvSpPr>
          <p:cNvPr id="14" name="Freeform 13"/>
          <p:cNvSpPr/>
          <p:nvPr>
            <p:custDataLst>
              <p:tags r:id="rId7"/>
            </p:custDataLst>
          </p:nvPr>
        </p:nvSpPr>
        <p:spPr bwMode="auto">
          <a:xfrm>
            <a:off x="7753350" y="4295775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>
            <p:custDataLst>
              <p:tags r:id="rId8"/>
            </p:custDataLst>
          </p:nvPr>
        </p:nvSpPr>
        <p:spPr bwMode="auto">
          <a:xfrm>
            <a:off x="7219950" y="429577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Freeform 8"/>
          <p:cNvSpPr/>
          <p:nvPr>
            <p:custDataLst>
              <p:tags r:id="rId9"/>
            </p:custDataLst>
          </p:nvPr>
        </p:nvSpPr>
        <p:spPr bwMode="auto">
          <a:xfrm>
            <a:off x="7162800" y="429577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Freeform 6"/>
          <p:cNvSpPr/>
          <p:nvPr>
            <p:custDataLst>
              <p:tags r:id="rId10"/>
            </p:custDataLst>
          </p:nvPr>
        </p:nvSpPr>
        <p:spPr bwMode="auto">
          <a:xfrm>
            <a:off x="6629400" y="429577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Freeform 5"/>
          <p:cNvSpPr/>
          <p:nvPr>
            <p:custDataLst>
              <p:tags r:id="rId11"/>
            </p:custDataLst>
          </p:nvPr>
        </p:nvSpPr>
        <p:spPr bwMode="auto">
          <a:xfrm>
            <a:off x="6572250" y="429577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Freeform 12"/>
          <p:cNvSpPr/>
          <p:nvPr>
            <p:custDataLst>
              <p:tags r:id="rId12"/>
            </p:custDataLst>
          </p:nvPr>
        </p:nvSpPr>
        <p:spPr bwMode="auto">
          <a:xfrm>
            <a:off x="7810500" y="429577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Freeform 11"/>
          <p:cNvSpPr/>
          <p:nvPr>
            <p:custDataLst>
              <p:tags r:id="rId13"/>
            </p:custDataLst>
          </p:nvPr>
        </p:nvSpPr>
        <p:spPr bwMode="auto">
          <a:xfrm>
            <a:off x="7753350" y="429577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991475" y="4530725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9E2C61D-828E-4747-ADBE-E4C25E662AF5}" type="datetime'''''''''2''''''''''''''''3'''''''''''''''''">
              <a:rPr lang="en-US" altLang="ja-JP" sz="1400">
                <a:sym typeface="+mn-lt"/>
              </a:rPr>
              <a:pPr/>
              <a:t>23</a:t>
            </a:fld>
            <a:endParaRPr lang="ja-JP" altLang="en-US" sz="1400" dirty="0">
              <a:sym typeface="+mn-lt"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121400" y="4530725"/>
            <a:ext cx="406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285BCE8-E131-4E06-9D80-F93E7D0D828C}" type="datetime'''''2''''''''''''''01''''''''''''''4'''''''''''">
              <a:rPr lang="en-US" altLang="ja-JP" sz="1400">
                <a:sym typeface="+mn-lt"/>
              </a:rPr>
              <a:pPr/>
              <a:t>2014</a:t>
            </a:fld>
            <a:endParaRPr lang="ja-JP" altLang="en-US" sz="1400" dirty="0">
              <a:sym typeface="+mn-lt"/>
            </a:endParaRPr>
          </a:p>
        </p:txBody>
      </p:sp>
      <p:sp>
        <p:nvSpPr>
          <p:cNvPr id="33" name="Text Placeholder 4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810375" y="4530725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BE8EA61-93AB-4804-8261-2B6153519BC0}" type="datetime'''''18'''''''''''''''''''''''''''''''">
              <a:rPr lang="en-US" altLang="ja-JP" sz="1400">
                <a:sym typeface="+mn-lt"/>
              </a:rPr>
              <a:pPr/>
              <a:t>18</a:t>
            </a:fld>
            <a:endParaRPr lang="ja-JP" altLang="en-US" sz="1400" dirty="0">
              <a:sym typeface="+mn-lt"/>
            </a:endParaRPr>
          </a:p>
        </p:txBody>
      </p:sp>
      <p:sp>
        <p:nvSpPr>
          <p:cNvPr id="34" name="Text Placeholder 5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400925" y="4530725"/>
            <a:ext cx="209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2EB0BDD3-2199-4207-94A8-54120AC1D83B}" type="datetime'''''''''''''''2''''''''''0'''''''''''''''''''''''''''''''''''">
              <a:rPr lang="en-US" altLang="ja-JP" sz="1400">
                <a:sym typeface="+mn-lt"/>
              </a:rPr>
              <a:pPr/>
              <a:t>20</a:t>
            </a:fld>
            <a:endParaRPr lang="ja-JP" altLang="en-US" sz="1400" dirty="0">
              <a:sym typeface="+mn-lt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gray">
          <a:xfrm>
            <a:off x="5876131" y="1637942"/>
            <a:ext cx="26137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Agreed to achieve revenue increase by ~50% in 3 years and ~100% in 5 years with Asia HQ and European local sales company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52" name="Rectangle 96"/>
          <p:cNvSpPr>
            <a:spLocks noChangeArrowheads="1"/>
          </p:cNvSpPr>
          <p:nvPr/>
        </p:nvSpPr>
        <p:spPr bwMode="gray">
          <a:xfrm>
            <a:off x="5830489" y="1356563"/>
            <a:ext cx="17799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20000"/>
              </a:spcBef>
              <a:buNone/>
            </a:pPr>
            <a:r>
              <a:rPr lang="en-US" altLang="ja-JP" sz="1400" b="1" dirty="0">
                <a:solidFill>
                  <a:schemeClr val="tx2">
                    <a:lumMod val="50000"/>
                    <a:lumOff val="50000"/>
                  </a:schemeClr>
                </a:solidFill>
                <a:ea typeface="MS PGothic" pitchFamily="34" charset="-128"/>
              </a:rPr>
              <a:t>Mil Local Currency</a:t>
            </a:r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gray">
          <a:xfrm>
            <a:off x="5876131" y="4945223"/>
            <a:ext cx="26137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Agreed to build new meeting mechanism to capture end-customer and dealer unmet needs in a timely manner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F6DE37DE-860C-5F40-A4BE-57FE4E0BE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0"/>
            <a:ext cx="667512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ADE010</a:t>
            </a: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B0E1C42C-9918-F041-8D6F-E6F939230D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3474"/>
            <a:ext cx="2652254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Advanced Electronics (AI) | Asia - 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Najah Mushatt\Downloads\Single Page\Single Page\ADE010_Built M&amp;S strategy to double the printer manufacturer revenue from targeted segment in 5 years with granular segmenta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SSc9g6j0OwyBk7.ikWi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KiF8Ev0Uay0U14uWMPe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zzU.7iFEiJcvpox0nMa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TJ4JEqK0qSmbvHS5Wq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NwqdAfIE6EUlXk3B5ol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A7TtM4bUu6dS8sCJS4k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e8PYoAEUyZKt4ug6xvs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EE5Fa88U2bIQBW.esSa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zppew8oE61PVYiaNJk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9j_VXsbk6wm2tBLhk3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DP.CoInk65lnQmQg2Q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7Ayr0qEWV1FQLzKGuY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b2e8gUjEWeRTwXRgA1F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E9vcNXa0uAsxFYyoSV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147</TotalTime>
  <Words>172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AW2014</vt:lpstr>
      <vt:lpstr>Blank</vt:lpstr>
      <vt:lpstr>Firm Format - English (US)</vt:lpstr>
      <vt:lpstr>think-cell Slide</vt:lpstr>
      <vt:lpstr>Chart</vt:lpstr>
      <vt:lpstr>We built a M&amp;S strategy to double an Asian printer manufacturer revenue from targeted segment in 5 years with granular 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42</cp:revision>
  <cp:lastPrinted>2008-09-19T11:06:26Z</cp:lastPrinted>
  <dcterms:created xsi:type="dcterms:W3CDTF">2014-02-06T06:04:59Z</dcterms:created>
  <dcterms:modified xsi:type="dcterms:W3CDTF">2019-03-18T12:55:06Z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