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 autoAdjust="0"/>
    <p:restoredTop sz="94452" autoAdjust="0"/>
  </p:normalViewPr>
  <p:slideViewPr>
    <p:cSldViewPr snapToGrid="0" snapToObjects="1">
      <p:cViewPr varScale="1">
        <p:scale>
          <a:sx n="119" d="100"/>
          <a:sy n="119" d="100"/>
        </p:scale>
        <p:origin x="2408" y="192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6:05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6:05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6:05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6:05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jp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ja-JP" sz="1900" dirty="0">
                <a:ea typeface="MS PGothic" pitchFamily="34" charset="-128"/>
              </a:rPr>
              <a:t>Large public sector bank in Asia – we implemented a app based lead management and workflow solution for corporate banking relationship managers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One </a:t>
            </a:r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of Asia’s largest public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sector bank </a:t>
            </a:r>
            <a:r>
              <a:rPr lang="en-US" altLang="ja-JP" sz="1400" dirty="0">
                <a:ea typeface="MS PGothic" pitchFamily="34" charset="-128"/>
              </a:rPr>
              <a:t>with a global loan book of ~$59 billion present in 25 countries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Domestic corporate loan book was de-growing </a:t>
            </a:r>
            <a:r>
              <a:rPr lang="en-US" altLang="ja-JP" sz="1400" dirty="0">
                <a:ea typeface="MS PGothic" pitchFamily="34" charset="-128"/>
              </a:rPr>
              <a:t>10% in H1 (y-o-y) while the market (including private players) was growing ~5%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No central lead management system </a:t>
            </a:r>
            <a:r>
              <a:rPr lang="en-US" altLang="ja-JP" sz="1400" dirty="0">
                <a:ea typeface="MS PGothic" pitchFamily="34" charset="-128"/>
              </a:rPr>
              <a:t>in place; each RM had a different method of tracking their pipeline.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Developed a mobile based lead management app </a:t>
            </a:r>
            <a:r>
              <a:rPr lang="en-US" altLang="ja-JP" sz="1400" dirty="0">
                <a:ea typeface="MS PGothic" pitchFamily="34" charset="-128"/>
              </a:rPr>
              <a:t>for corporate banking relationship managers to record and progress leads in a standardized way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Deployed the tool with 150 relationship managers nation wide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Developed a corresponding workflow solution </a:t>
            </a:r>
            <a:r>
              <a:rPr lang="en-US" altLang="ja-JP" sz="1400" dirty="0">
                <a:ea typeface="MS PGothic" pitchFamily="34" charset="-128"/>
              </a:rPr>
              <a:t>to track lead closure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Implemented cascaded performance dialogues </a:t>
            </a:r>
            <a:r>
              <a:rPr lang="en-US" altLang="ja-JP" sz="1400" dirty="0">
                <a:ea typeface="MS PGothic" pitchFamily="34" charset="-128"/>
              </a:rPr>
              <a:t>to review lead funnel progress across regions</a:t>
            </a: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gray">
          <a:xfrm>
            <a:off x="2251075" y="4191986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28" name="Line 101"/>
          <p:cNvSpPr>
            <a:spLocks noChangeShapeType="1"/>
          </p:cNvSpPr>
          <p:nvPr/>
        </p:nvSpPr>
        <p:spPr bwMode="auto">
          <a:xfrm>
            <a:off x="2251075" y="4417411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03"/>
          <p:cNvSpPr>
            <a:spLocks noChangeArrowheads="1"/>
          </p:cNvSpPr>
          <p:nvPr/>
        </p:nvSpPr>
        <p:spPr bwMode="gray">
          <a:xfrm>
            <a:off x="2994503" y="4454025"/>
            <a:ext cx="665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>
                <a:ea typeface="MS PGothic" pitchFamily="34" charset="-128"/>
              </a:rPr>
              <a:t>Avinash Lobo</a:t>
            </a:r>
          </a:p>
        </p:txBody>
      </p:sp>
      <p:sp>
        <p:nvSpPr>
          <p:cNvPr id="31" name="Rectangle 106"/>
          <p:cNvSpPr>
            <a:spLocks noChangeArrowheads="1"/>
          </p:cNvSpPr>
          <p:nvPr/>
        </p:nvSpPr>
        <p:spPr bwMode="gray">
          <a:xfrm>
            <a:off x="4638528" y="4449281"/>
            <a:ext cx="8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Jalaj</a:t>
            </a:r>
            <a:r>
              <a:rPr lang="en-US" altLang="ja-JP" sz="1400" dirty="0">
                <a:ea typeface="MS PGothic" pitchFamily="34" charset="-128"/>
              </a:rPr>
              <a:t> </a:t>
            </a:r>
          </a:p>
          <a:p>
            <a:r>
              <a:rPr lang="en-US" altLang="ja-JP" sz="1400" dirty="0">
                <a:ea typeface="MS PGothic" pitchFamily="34" charset="-128"/>
              </a:rPr>
              <a:t>Jain</a:t>
            </a:r>
          </a:p>
        </p:txBody>
      </p:sp>
      <p:sp>
        <p:nvSpPr>
          <p:cNvPr id="34" name="Rectangle 103"/>
          <p:cNvSpPr>
            <a:spLocks noChangeArrowheads="1"/>
          </p:cNvSpPr>
          <p:nvPr/>
        </p:nvSpPr>
        <p:spPr bwMode="gray">
          <a:xfrm>
            <a:off x="2994503" y="5342925"/>
            <a:ext cx="665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dirty="0" err="1">
                <a:ea typeface="MS PGothic" pitchFamily="34" charset="-128"/>
              </a:rPr>
              <a:t>Dhruv</a:t>
            </a:r>
            <a:r>
              <a:rPr lang="en-US" altLang="ja-JP" sz="1400" dirty="0">
                <a:ea typeface="MS PGothic" pitchFamily="34" charset="-128"/>
              </a:rPr>
              <a:t> Shah</a:t>
            </a:r>
          </a:p>
        </p:txBody>
      </p:sp>
      <p:pic>
        <p:nvPicPr>
          <p:cNvPr id="118798" name="Picture 14" descr="http://webassets.intranet.mckinsey.com/person/10046125937/images/medium.jpg?1509342092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45" y="4460092"/>
            <a:ext cx="667244" cy="8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18" y="4460092"/>
            <a:ext cx="667244" cy="803783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45" y="5335073"/>
            <a:ext cx="667244" cy="803783"/>
          </a:xfrm>
          <a:prstGeom prst="rect">
            <a:avLst/>
          </a:prstGeom>
        </p:spPr>
      </p:pic>
      <p:sp>
        <p:nvSpPr>
          <p:cNvPr id="38" name="Rectangle 94"/>
          <p:cNvSpPr>
            <a:spLocks noChangeArrowheads="1"/>
          </p:cNvSpPr>
          <p:nvPr/>
        </p:nvSpPr>
        <p:spPr bwMode="gray">
          <a:xfrm>
            <a:off x="5886158" y="1404600"/>
            <a:ext cx="2695866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u="sng" dirty="0">
                <a:ea typeface="MS PGothic" pitchFamily="34" charset="-128"/>
              </a:rPr>
              <a:t>Direct: In H2 compared to H1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Domestic loan book eventually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grew by 7% </a:t>
            </a:r>
            <a:endParaRPr lang="en-US" altLang="ja-JP" sz="1400" dirty="0"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RM warm lead generation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increased from 3 to 7 warm leads/month 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Quarterly lead conversation ratio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improved from 15% to 37%</a:t>
            </a:r>
          </a:p>
          <a:p>
            <a:pPr lvl="2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u="sng" dirty="0">
                <a:ea typeface="MS PGothic" pitchFamily="34" charset="-128"/>
              </a:rPr>
              <a:t>Indirect: Change of focus and customer orientation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Focus of media interactions changed </a:t>
            </a:r>
            <a:r>
              <a:rPr lang="en-US" altLang="ja-JP" sz="1400" dirty="0">
                <a:ea typeface="MS PGothic" pitchFamily="34" charset="-128"/>
              </a:rPr>
              <a:t>from monitoring of bad loans to growing corporate franchise</a:t>
            </a:r>
            <a:endParaRPr lang="en-US" altLang="ja-JP" sz="1400" b="1" dirty="0">
              <a:solidFill>
                <a:schemeClr val="accent4"/>
              </a:solidFill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Customer feedback helped Bank develop differentiated products and services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4527C0D9-6633-7144-B83D-5D150B3014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12804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59FDD606-F3DF-B641-9B64-4296203EE8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08049" y="12804"/>
            <a:ext cx="667512" cy="13285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BAN022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Avinash_Lobo_MnS-ITP_1page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232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Large public sector bank in Asia – we implemented a app based lead management and workflow solution for corporate banking relationship managers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2019-03-18T12:51:25Z</dcterms:modified>
  <cp:category/>
  <cp:contentStatus/>
  <dc:language/>
  <cp:version/>
</cp:coreProperties>
</file>