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62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693" autoAdjust="0"/>
    <p:restoredTop sz="94426" autoAdjust="0"/>
  </p:normalViewPr>
  <p:slideViewPr>
    <p:cSldViewPr snapToGrid="0" snapToObjects="1">
      <p:cViewPr varScale="1">
        <p:scale>
          <a:sx n="127" d="100"/>
          <a:sy n="127" d="100"/>
        </p:scale>
        <p:origin x="2168" y="176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29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11:54 AM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5/21/2018 11:54 AM Malay Peninsula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49.xml"/><Relationship Id="rId34" Type="http://schemas.openxmlformats.org/officeDocument/2006/relationships/tags" Target="../tags/tag62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33" Type="http://schemas.openxmlformats.org/officeDocument/2006/relationships/tags" Target="../tags/tag61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32" Type="http://schemas.openxmlformats.org/officeDocument/2006/relationships/tags" Target="../tags/tag60.xml"/><Relationship Id="rId5" Type="http://schemas.openxmlformats.org/officeDocument/2006/relationships/vmlDrawing" Target="../drawings/vmlDrawing3.v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31" Type="http://schemas.openxmlformats.org/officeDocument/2006/relationships/tags" Target="../tags/tag59.xml"/><Relationship Id="rId4" Type="http://schemas.openxmlformats.org/officeDocument/2006/relationships/theme" Target="../theme/theme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tags" Target="../tags/tag58.xml"/><Relationship Id="rId35" Type="http://schemas.openxmlformats.org/officeDocument/2006/relationships/oleObject" Target="../embeddings/oleObject3.bin"/><Relationship Id="rId8" Type="http://schemas.openxmlformats.org/officeDocument/2006/relationships/tags" Target="../tags/tag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6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11:54 AM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19063" y="6305945"/>
            <a:ext cx="861853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8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11:54 AM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19063" y="6305945"/>
            <a:ext cx="8548687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vmlDrawing" Target="../drawings/vmlDrawing5.vml"/><Relationship Id="rId6" Type="http://schemas.openxmlformats.org/officeDocument/2006/relationships/tags" Target="../tags/tag70.xml"/><Relationship Id="rId11" Type="http://schemas.openxmlformats.org/officeDocument/2006/relationships/image" Target="../media/image2.emf"/><Relationship Id="rId5" Type="http://schemas.openxmlformats.org/officeDocument/2006/relationships/tags" Target="../tags/tag69.xml"/><Relationship Id="rId10" Type="http://schemas.openxmlformats.org/officeDocument/2006/relationships/oleObject" Target="../embeddings/oleObject5.bin"/><Relationship Id="rId4" Type="http://schemas.openxmlformats.org/officeDocument/2006/relationships/tags" Target="../tags/tag68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7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677108"/>
          </a:xfrm>
        </p:spPr>
        <p:txBody>
          <a:bodyPr/>
          <a:lstStyle/>
          <a:p>
            <a:r>
              <a:rPr lang="en-US" altLang="ja-JP" sz="2200" dirty="0">
                <a:ea typeface="MS PGothic" pitchFamily="34" charset="-128"/>
              </a:rPr>
              <a:t>Large bank in APAC – we launched new wave of CX improvement to break away from competition 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353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AU" altLang="ja-JP" sz="1400" dirty="0">
                <a:ea typeface="MS PGothic" pitchFamily="34" charset="-128"/>
              </a:rPr>
              <a:t>Major retail bank, among the most profitable globally</a:t>
            </a:r>
          </a:p>
          <a:p>
            <a:pPr lvl="1">
              <a:spcBef>
                <a:spcPct val="20000"/>
              </a:spcBef>
            </a:pPr>
            <a:r>
              <a:rPr lang="en-AU" altLang="ja-JP" sz="1400" dirty="0">
                <a:ea typeface="MS PGothic" pitchFamily="34" charset="-128"/>
              </a:rPr>
              <a:t>Long history of customer experience as the source of differentiation</a:t>
            </a:r>
          </a:p>
          <a:p>
            <a:pPr lvl="1">
              <a:spcBef>
                <a:spcPct val="20000"/>
              </a:spcBef>
            </a:pPr>
            <a:r>
              <a:rPr lang="en-AU" altLang="ja-JP" sz="1400" dirty="0">
                <a:ea typeface="MS PGothic" pitchFamily="34" charset="-128"/>
              </a:rPr>
              <a:t>Local competition recently closed the gap on CX, driving the bank to spring to action and completely refresh their approach to leading in CX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382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5000"/>
              </a:spcBef>
            </a:pPr>
            <a:r>
              <a:rPr lang="en-US" sz="1400" b="1" dirty="0">
                <a:solidFill>
                  <a:schemeClr val="accent3"/>
                </a:solidFill>
              </a:rPr>
              <a:t>Set an unprecedented NPS aspiration </a:t>
            </a:r>
            <a:r>
              <a:rPr lang="en-US" sz="1400" dirty="0"/>
              <a:t>and supported it through </a:t>
            </a:r>
            <a:r>
              <a:rPr lang="en-US" sz="1400" dirty="0" err="1"/>
              <a:t>KPIs</a:t>
            </a:r>
            <a:endParaRPr lang="en-US" sz="1400" b="1" dirty="0">
              <a:solidFill>
                <a:schemeClr val="accent3"/>
              </a:solidFill>
            </a:endParaRPr>
          </a:p>
          <a:p>
            <a:pPr lvl="1">
              <a:spcBef>
                <a:spcPct val="25000"/>
              </a:spcBef>
            </a:pPr>
            <a:r>
              <a:rPr lang="en-US" sz="1400" b="1" dirty="0">
                <a:solidFill>
                  <a:schemeClr val="accent3"/>
                </a:solidFill>
              </a:rPr>
              <a:t>Performed a diagnostic of journey NPS</a:t>
            </a:r>
            <a:r>
              <a:rPr lang="en-US" sz="1400" dirty="0"/>
              <a:t>, identifying which journeys matter and why, gathering customer experience feedback by surveying thousands of customers and linking results to operational and financial data</a:t>
            </a:r>
          </a:p>
          <a:p>
            <a:pPr lvl="1">
              <a:spcBef>
                <a:spcPct val="25000"/>
              </a:spcBef>
            </a:pPr>
            <a:r>
              <a:rPr lang="en-US" sz="1400" b="1" dirty="0">
                <a:solidFill>
                  <a:schemeClr val="accent3"/>
                </a:solidFill>
              </a:rPr>
              <a:t>Building a playbook and infrastructure to drive journey NPS</a:t>
            </a:r>
            <a:r>
              <a:rPr lang="en-US" sz="1400" dirty="0"/>
              <a:t>, using an ‘RTS-inspired’ approach to driving journeys through a stage gated maturity model</a:t>
            </a:r>
            <a:endParaRPr lang="en-US" sz="1400" b="1" dirty="0">
              <a:solidFill>
                <a:schemeClr val="accent3"/>
              </a:solidFill>
            </a:endParaRPr>
          </a:p>
          <a:p>
            <a:pPr lvl="1">
              <a:spcBef>
                <a:spcPct val="25000"/>
              </a:spcBef>
            </a:pPr>
            <a:r>
              <a:rPr lang="en-US" sz="1400" b="1" dirty="0">
                <a:solidFill>
                  <a:schemeClr val="accent3"/>
                </a:solidFill>
              </a:rPr>
              <a:t>Conducting detailed journey redesign</a:t>
            </a:r>
            <a:r>
              <a:rPr lang="en-US" sz="1400" dirty="0"/>
              <a:t> for </a:t>
            </a:r>
            <a:r>
              <a:rPr lang="en-US" sz="1400" dirty="0" err="1"/>
              <a:t>prioritised</a:t>
            </a:r>
            <a:r>
              <a:rPr lang="en-US" sz="1400" dirty="0"/>
              <a:t> journeys and </a:t>
            </a:r>
            <a:r>
              <a:rPr lang="en-US" sz="1400" b="1" dirty="0">
                <a:solidFill>
                  <a:schemeClr val="accent3"/>
                </a:solidFill>
              </a:rPr>
              <a:t>identifying improvement initiatives </a:t>
            </a:r>
            <a:r>
              <a:rPr lang="en-US" sz="1400" dirty="0"/>
              <a:t>for each journey with a road-map to achieve aspiration</a:t>
            </a:r>
          </a:p>
        </p:txBody>
      </p:sp>
      <p:sp>
        <p:nvSpPr>
          <p:cNvPr id="27" name="Rectangle 94"/>
          <p:cNvSpPr>
            <a:spLocks noChangeArrowheads="1"/>
          </p:cNvSpPr>
          <p:nvPr/>
        </p:nvSpPr>
        <p:spPr bwMode="gray">
          <a:xfrm>
            <a:off x="5905499" y="1479550"/>
            <a:ext cx="2600325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5000"/>
              </a:spcBef>
            </a:pPr>
            <a:r>
              <a:rPr lang="en-US" sz="1400" dirty="0"/>
              <a:t>Successfully transitioned the </a:t>
            </a:r>
            <a:r>
              <a:rPr lang="en-US" sz="1400" dirty="0" err="1"/>
              <a:t>organisation</a:t>
            </a:r>
            <a:r>
              <a:rPr lang="en-US" sz="1400" dirty="0"/>
              <a:t> from </a:t>
            </a:r>
            <a:r>
              <a:rPr lang="en-US" sz="1400" dirty="0" err="1"/>
              <a:t>CSAT</a:t>
            </a:r>
            <a:r>
              <a:rPr lang="en-US" sz="1400" dirty="0"/>
              <a:t> to NPS</a:t>
            </a:r>
          </a:p>
          <a:p>
            <a:pPr lvl="1">
              <a:spcBef>
                <a:spcPct val="25000"/>
              </a:spcBef>
            </a:pPr>
            <a:r>
              <a:rPr lang="en-US" sz="1400" dirty="0"/>
              <a:t>Re-designed 3 of the most critical experiences, systematically addressing pain points and find opportunities to delight</a:t>
            </a:r>
          </a:p>
          <a:p>
            <a:pPr lvl="1">
              <a:spcBef>
                <a:spcPct val="25000"/>
              </a:spcBef>
            </a:pPr>
            <a:r>
              <a:rPr lang="en-US" sz="1400" dirty="0"/>
              <a:t>Uncovered other major issues in customer base around trust, loyalty and price perception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9C951D06-0589-A54E-B4E9-2AFDFF80DE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8074" y="0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Banking and Securities (FIG)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BF71FB68-2FBA-0443-9E55-3B4BB85705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76793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BAN026</a:t>
            </a:r>
          </a:p>
        </p:txBody>
      </p:sp>
    </p:spTree>
    <p:extLst>
      <p:ext uri="{BB962C8B-B14F-4D97-AF65-F5344CB8AC3E}">
        <p14:creationId xmlns:p14="http://schemas.microsoft.com/office/powerpoint/2010/main" val="396250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THINKCELLUNDODONOTDELETE" val="0"/>
  <p:tag name="NEWNAMES" val="True"/>
  <p:tag name="ISNEWSLIDENUMBER" val="True"/>
  <p:tag name="PREVIOUSNAME" val="C:\Users\Michelle Chua\Documents\01 MICHELLE CHUA\EVENTS - PAST\EVENTS 2017\00_M&amp;S ITP\06_MCK GOT KNOWLEDGE\2017 McK Got Knowledge_Regis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201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template_Blue</vt:lpstr>
      <vt:lpstr>Firm Format - template_Grey</vt:lpstr>
      <vt:lpstr>think-cell Slide</vt:lpstr>
      <vt:lpstr>Large bank in APAC – we launched new wave of CX improvement to break away from competition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2019-03-18T12:46:56Z</dcterms:modified>
  <cp:category/>
  <cp:contentStatus/>
  <dc:language/>
  <cp:version/>
</cp:coreProperties>
</file>