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3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7628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4.emf"/><Relationship Id="rId2" Type="http://schemas.openxmlformats.org/officeDocument/2006/relationships/tags" Target="../tags/tag14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.emf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1:43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3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9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1:43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9.jpeg"/><Relationship Id="rId2" Type="http://schemas.openxmlformats.org/officeDocument/2006/relationships/tags" Target="../tags/tag33.xml"/><Relationship Id="rId1" Type="http://schemas.openxmlformats.org/officeDocument/2006/relationships/vmlDrawing" Target="../drawings/vmlDrawing5.vml"/><Relationship Id="rId6" Type="http://schemas.openxmlformats.org/officeDocument/2006/relationships/tags" Target="../tags/tag37.xml"/><Relationship Id="rId11" Type="http://schemas.openxmlformats.org/officeDocument/2006/relationships/image" Target="../media/image8.emf"/><Relationship Id="rId5" Type="http://schemas.openxmlformats.org/officeDocument/2006/relationships/tags" Target="../tags/tag36.xml"/><Relationship Id="rId15" Type="http://schemas.openxmlformats.org/officeDocument/2006/relationships/image" Target="../media/image12.jpeg"/><Relationship Id="rId10" Type="http://schemas.openxmlformats.org/officeDocument/2006/relationships/oleObject" Target="../embeddings/oleObject5.bin"/><Relationship Id="rId4" Type="http://schemas.openxmlformats.org/officeDocument/2006/relationships/tags" Target="../tags/tag35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dirty="0">
                <a:solidFill>
                  <a:schemeClr val="accent4"/>
                </a:solidFill>
                <a:ea typeface="MS PGothic" pitchFamily="34" charset="-128"/>
              </a:rPr>
              <a:t>Asia’s leading commercial bank – we developed the first digital bank with wealth management functions in Asia through Digital Labs service line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38910"/>
            <a:ext cx="1798638" cy="48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One of the top 5 commercial banks in Asia </a:t>
            </a:r>
            <a:r>
              <a:rPr lang="en-US" altLang="ja-JP" sz="1400" dirty="0">
                <a:ea typeface="MS PGothic" pitchFamily="34" charset="-128"/>
              </a:rPr>
              <a:t>with over $975 million operating income, known for affluent banking services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Shrinking market share </a:t>
            </a:r>
            <a:r>
              <a:rPr lang="en-US" altLang="ja-JP" sz="1400" dirty="0">
                <a:ea typeface="MS PGothic" pitchFamily="34" charset="-128"/>
              </a:rPr>
              <a:t>of upper mass and mass affluent (the next generate of affluent segment), given an increasing competition of digital banking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Recognized the need to offer digital wealth management </a:t>
            </a:r>
            <a:r>
              <a:rPr lang="en-US" altLang="ja-JP" sz="1400" dirty="0">
                <a:ea typeface="MS PGothic" pitchFamily="34" charset="-128"/>
              </a:rPr>
              <a:t>to differentiate from other leading banks</a:t>
            </a: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gray">
          <a:xfrm>
            <a:off x="2147887" y="1438910"/>
            <a:ext cx="3468688" cy="284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Co-create customer journey and key product attributes to turn to UI/</a:t>
            </a:r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UX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designs with customers and clients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through surveys with 300+ sample size, 3 focus groups and 40+ individual interviews </a:t>
            </a:r>
            <a:endParaRPr lang="en-US" altLang="ja-JP" sz="1400" b="1" dirty="0">
              <a:solidFill>
                <a:schemeClr val="tx2"/>
              </a:solidFill>
              <a:ea typeface="MS PGothic" pitchFamily="34" charset="-128"/>
            </a:endParaRPr>
          </a:p>
          <a:p>
            <a:pPr marL="285750" indent="-285750"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Introduce Agile approach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in both IT &amp; marketing to client through a series of workshops conducted our firm experts</a:t>
            </a:r>
          </a:p>
          <a:p>
            <a:pPr marL="285750" indent="-285750"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Co-develop the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first year persona-based brand building and marketing plan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with the most iconic viral marketing and O2O events </a:t>
            </a:r>
          </a:p>
        </p:txBody>
      </p:sp>
      <p:sp>
        <p:nvSpPr>
          <p:cNvPr id="28" name="Rectangle 100"/>
          <p:cNvSpPr>
            <a:spLocks noChangeArrowheads="1"/>
          </p:cNvSpPr>
          <p:nvPr/>
        </p:nvSpPr>
        <p:spPr bwMode="gray">
          <a:xfrm>
            <a:off x="2251075" y="4288066"/>
            <a:ext cx="20907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M&amp;S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/Digital Expertise</a:t>
            </a:r>
          </a:p>
        </p:txBody>
      </p:sp>
      <p:sp>
        <p:nvSpPr>
          <p:cNvPr id="29" name="Line 101"/>
          <p:cNvSpPr>
            <a:spLocks noChangeShapeType="1"/>
          </p:cNvSpPr>
          <p:nvPr/>
        </p:nvSpPr>
        <p:spPr bwMode="auto">
          <a:xfrm>
            <a:off x="2251075" y="4514850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103"/>
          <p:cNvSpPr>
            <a:spLocks noChangeArrowheads="1"/>
          </p:cNvSpPr>
          <p:nvPr/>
        </p:nvSpPr>
        <p:spPr bwMode="gray">
          <a:xfrm>
            <a:off x="2909888" y="4598810"/>
            <a:ext cx="6064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Violet Chung</a:t>
            </a:r>
          </a:p>
        </p:txBody>
      </p:sp>
      <p:sp>
        <p:nvSpPr>
          <p:cNvPr id="32" name="Rectangle 106"/>
          <p:cNvSpPr>
            <a:spLocks noChangeArrowheads="1"/>
          </p:cNvSpPr>
          <p:nvPr/>
        </p:nvSpPr>
        <p:spPr bwMode="gray">
          <a:xfrm>
            <a:off x="4595813" y="4598810"/>
            <a:ext cx="8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Sonia </a:t>
            </a:r>
            <a:r>
              <a:rPr lang="en-US" altLang="ja-JP" sz="1400" dirty="0" err="1">
                <a:ea typeface="MS PGothic" pitchFamily="34" charset="-128"/>
              </a:rPr>
              <a:t>Barquin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34" name="Rectangle 111"/>
          <p:cNvSpPr>
            <a:spLocks noChangeArrowheads="1"/>
          </p:cNvSpPr>
          <p:nvPr/>
        </p:nvSpPr>
        <p:spPr bwMode="gray">
          <a:xfrm>
            <a:off x="2909887" y="5496382"/>
            <a:ext cx="979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/>
              <a:t>Lloyd Colling</a:t>
            </a:r>
            <a:endParaRPr lang="en-US" sz="1400" i="1" dirty="0"/>
          </a:p>
        </p:txBody>
      </p:sp>
      <p:sp>
        <p:nvSpPr>
          <p:cNvPr id="36" name="Rectangle 114"/>
          <p:cNvSpPr>
            <a:spLocks noChangeArrowheads="1"/>
          </p:cNvSpPr>
          <p:nvPr/>
        </p:nvSpPr>
        <p:spPr bwMode="gray">
          <a:xfrm>
            <a:off x="4638675" y="5496382"/>
            <a:ext cx="8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cs typeface="DFKai-SB"/>
              </a:rPr>
              <a:t>Raphael Bick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gray">
          <a:xfrm>
            <a:off x="5830886" y="1438910"/>
            <a:ext cx="2674937" cy="131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Successfully launched in April 2016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, with target of 250k new customer acquisition</a:t>
            </a:r>
          </a:p>
          <a:p>
            <a:pPr marL="285750" indent="-285750"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Designed the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most critical 50 UI/</a:t>
            </a:r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UX</a:t>
            </a:r>
            <a:endParaRPr lang="en-US" altLang="ja-JP" sz="140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pic>
        <p:nvPicPr>
          <p:cNvPr id="41" name="Picture 5" descr="http://webassets.intranet.mckinsey.com/person/10022495204/images/medium.jpg?1410719352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0600" y="4622495"/>
            <a:ext cx="489902" cy="63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85" y="5486222"/>
            <a:ext cx="460215" cy="63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2"/>
          <p:cNvPicPr>
            <a:picLocks/>
          </p:cNvPicPr>
          <p:nvPr/>
        </p:nvPicPr>
        <p:blipFill rotWithShape="1"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60600" y="5488215"/>
            <a:ext cx="515938" cy="67890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tangle 93"/>
          <p:cNvSpPr>
            <a:spLocks noChangeArrowheads="1"/>
          </p:cNvSpPr>
          <p:nvPr/>
        </p:nvSpPr>
        <p:spPr bwMode="gray">
          <a:xfrm>
            <a:off x="5862059" y="3864163"/>
            <a:ext cx="264376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</a:pPr>
            <a:r>
              <a:rPr lang="zh-TW" altLang="en-US" sz="10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Small-amount investment on your finger tips</a:t>
            </a:r>
            <a:endParaRPr lang="en-US" altLang="zh-TW" sz="1000" b="1" dirty="0">
              <a:solidFill>
                <a:schemeClr val="accent6">
                  <a:lumMod val="75000"/>
                  <a:lumOff val="25000"/>
                </a:schemeClr>
              </a:solidFill>
              <a:ea typeface="楷体" panose="02010609060101010101" pitchFamily="49" charset="-122"/>
            </a:endParaRPr>
          </a:p>
          <a:p>
            <a:pPr marL="177800" lvl="1" indent="-177800">
              <a:spcBef>
                <a:spcPts val="0"/>
              </a:spcBef>
              <a:buFont typeface="Arial" pitchFamily="34" charset="0"/>
              <a:buChar char="•"/>
            </a:pPr>
            <a:r>
              <a:rPr lang="zh-TW" altLang="en-US" sz="1000" b="1" dirty="0"/>
              <a:t>Portfolio set up in 1 minute; order placed with 1 click</a:t>
            </a:r>
            <a:endParaRPr lang="en-US" altLang="zh-TW" sz="1000" b="1" dirty="0">
              <a:ea typeface="楷体" panose="02010609060101010101" pitchFamily="49" charset="-122"/>
            </a:endParaRPr>
          </a:p>
          <a:p>
            <a:pPr marL="177800" lvl="1" indent="-177800">
              <a:spcBef>
                <a:spcPts val="0"/>
              </a:spcBef>
              <a:buFont typeface="Arial" pitchFamily="34" charset="0"/>
              <a:buChar char="•"/>
            </a:pPr>
            <a:r>
              <a:rPr lang="zh-TW" altLang="en-US" sz="1000" b="1" dirty="0"/>
              <a:t>Single-digit investment value; auto transfer of small money to investment account</a:t>
            </a:r>
            <a:endParaRPr lang="en-US" altLang="zh-TW" sz="1000" b="1" dirty="0">
              <a:ea typeface="楷体" panose="02010609060101010101" pitchFamily="49" charset="-122"/>
            </a:endParaRPr>
          </a:p>
        </p:txBody>
      </p:sp>
      <p:sp>
        <p:nvSpPr>
          <p:cNvPr id="53" name="Rectangle 93"/>
          <p:cNvSpPr>
            <a:spLocks noChangeArrowheads="1"/>
          </p:cNvSpPr>
          <p:nvPr/>
        </p:nvSpPr>
        <p:spPr bwMode="gray">
          <a:xfrm>
            <a:off x="5940168" y="5274525"/>
            <a:ext cx="267493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</a:pPr>
            <a:r>
              <a:rPr lang="zh-TW" altLang="en-US" sz="10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Simplest ever fund transfer</a:t>
            </a:r>
            <a:endParaRPr lang="en-US" altLang="zh-TW" sz="1000" b="1" dirty="0">
              <a:solidFill>
                <a:schemeClr val="accent6">
                  <a:lumMod val="75000"/>
                  <a:lumOff val="25000"/>
                </a:schemeClr>
              </a:solidFill>
              <a:ea typeface="楷体" panose="02010609060101010101" pitchFamily="49" charset="-122"/>
            </a:endParaRPr>
          </a:p>
          <a:p>
            <a:pPr marL="185738" lvl="1" indent="-185738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TW" sz="1000" b="1" dirty="0"/>
              <a:t>P2P</a:t>
            </a:r>
            <a:r>
              <a:rPr lang="zh-TW" altLang="en-US" sz="1000" b="1" dirty="0"/>
              <a:t> fund transfer with just one click </a:t>
            </a:r>
            <a:r>
              <a:rPr lang="en-US" altLang="zh-TW" sz="1000" b="1" dirty="0"/>
              <a:t>(</a:t>
            </a:r>
            <a:r>
              <a:rPr lang="zh-TW" altLang="en-US" sz="1000" b="1" dirty="0"/>
              <a:t>phone number, social media</a:t>
            </a:r>
            <a:r>
              <a:rPr lang="en-US" altLang="zh-TW" sz="1000" b="1" dirty="0"/>
              <a:t>)</a:t>
            </a:r>
          </a:p>
          <a:p>
            <a:pPr marL="185738" lvl="1" indent="-185738">
              <a:spcBef>
                <a:spcPts val="0"/>
              </a:spcBef>
              <a:buFont typeface="Arial" pitchFamily="34" charset="0"/>
              <a:buChar char="•"/>
            </a:pPr>
            <a:r>
              <a:rPr lang="zh-TW" altLang="en-US" sz="1000" b="1" dirty="0"/>
              <a:t>Hongbao grabbing</a:t>
            </a:r>
            <a:endParaRPr lang="en-US" altLang="zh-TW" sz="1000" b="1" dirty="0">
              <a:ea typeface="楷体" panose="02010609060101010101" pitchFamily="49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gray">
          <a:xfrm>
            <a:off x="5830887" y="2906964"/>
            <a:ext cx="267493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Changed client way of doing things to become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more agile on IT and marketing</a:t>
            </a:r>
          </a:p>
        </p:txBody>
      </p:sp>
      <p:pic>
        <p:nvPicPr>
          <p:cNvPr id="58" name="Picture 57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93" y="4635818"/>
            <a:ext cx="461947" cy="648589"/>
          </a:xfrm>
          <a:prstGeom prst="rect">
            <a:avLst/>
          </a:prstGeom>
        </p:spPr>
      </p:pic>
      <p:sp>
        <p:nvSpPr>
          <p:cNvPr id="44" name="Rectangle 13">
            <a:extLst>
              <a:ext uri="{FF2B5EF4-FFF2-40B4-BE49-F238E27FC236}">
                <a16:creationId xmlns:a16="http://schemas.microsoft.com/office/drawing/2014/main" id="{A2208BDB-12E9-704F-BEDE-9F496F93AA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8074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</a:t>
            </a:r>
            <a:r>
              <a:rPr lang="pl-PL" sz="1000" b="1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77AF2DAB-F53E-3F4E-8833-2C84A62594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4764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BAN029</a:t>
            </a:r>
          </a:p>
        </p:txBody>
      </p:sp>
    </p:spTree>
    <p:extLst>
      <p:ext uri="{BB962C8B-B14F-4D97-AF65-F5344CB8AC3E}">
        <p14:creationId xmlns:p14="http://schemas.microsoft.com/office/powerpoint/2010/main" val="3213230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Najah Mushatt\Downloads\Single Page\Single Page\BAN029_Developed the first digital bank with wealth management functions through Digital Labs service lin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150</TotalTime>
  <Words>465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Wingdings</vt:lpstr>
      <vt:lpstr>AW2014</vt:lpstr>
      <vt:lpstr>Blank</vt:lpstr>
      <vt:lpstr>Firm Format - English (US)</vt:lpstr>
      <vt:lpstr>think-cell Slide</vt:lpstr>
      <vt:lpstr>Asia’s leading commercial bank – we developed the first digital bank with wealth management functions in Asia through Digital Labs service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67</cp:revision>
  <cp:lastPrinted>2008-09-19T11:06:26Z</cp:lastPrinted>
  <dcterms:created xsi:type="dcterms:W3CDTF">2014-02-06T06:04:59Z</dcterms:created>
  <dcterms:modified xsi:type="dcterms:W3CDTF">2019-03-18T12:43:06Z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