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emf"/><Relationship Id="rId2" Type="http://schemas.openxmlformats.org/officeDocument/2006/relationships/tags" Target="../tags/tag18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4.emf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2:07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20485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2:07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948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2:07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8561256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2:07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081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9.jpe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8.jpeg"/><Relationship Id="rId2" Type="http://schemas.openxmlformats.org/officeDocument/2006/relationships/tags" Target="../tags/tag29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2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54317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anchor="ctr" anchorCtr="0">
            <a:noAutofit/>
          </a:bodyPr>
          <a:lstStyle/>
          <a:p>
            <a:pPr algn="ctr"/>
            <a:endParaRPr lang="ja-JP" altLang="en-US" sz="140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dirty="0">
                <a:solidFill>
                  <a:schemeClr val="accent4"/>
                </a:solidFill>
                <a:ea typeface="MS PGothic" pitchFamily="34" charset="-128"/>
              </a:rPr>
              <a:t>Retail bank in Asia– defining required roles and activities and designing training system improved sales reps  and resulted sales increase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3651250"/>
            <a:ext cx="2674938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Increase of the # of sales rep with adequate capabilities improved business performance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Improved customer satisfaction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Increase the # of fan of the bank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Increase top line sales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graphicFrame>
        <p:nvGraphicFramePr>
          <p:cNvPr id="84043" name="Object 7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90836546"/>
              </p:ext>
            </p:extLst>
          </p:nvPr>
        </p:nvGraphicFramePr>
        <p:xfrm>
          <a:off x="5829299" y="2400300"/>
          <a:ext cx="2619506" cy="91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Chart" r:id="rId15" imgW="2619506" imgH="914535" progId="MSGraph.Chart.8">
                  <p:embed followColorScheme="full"/>
                </p:oleObj>
              </mc:Choice>
              <mc:Fallback>
                <p:oleObj name="Chart" r:id="rId15" imgW="2619506" imgH="914535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299" y="2400300"/>
                        <a:ext cx="2619506" cy="914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4" name="Rectangle 7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11888" y="3286125"/>
            <a:ext cx="673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fld id="{A25FE222-C494-4F56-95E2-D7F1A1498E03}" type="datetime'''''''''''Pr''''e''''''-p''''il''o''''t'''''''">
              <a:rPr lang="ja-JP" altLang="en-US" sz="1400">
                <a:solidFill>
                  <a:srgbClr val="000000"/>
                </a:solidFill>
                <a:cs typeface="Arial" charset="0"/>
              </a:rPr>
              <a:pPr>
                <a:buClr>
                  <a:srgbClr val="000000"/>
                </a:buClr>
              </a:pPr>
              <a:t>Pre-pilot</a:t>
            </a:fld>
            <a:endParaRPr lang="en-US" altLang="ja-JP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55" name="Rectangle 8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7113" y="3286125"/>
            <a:ext cx="752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fld id="{EC01FB19-88BE-45E2-BD6C-7C14E0E2F44C}" type="datetime'''''P''''''''o''''s''t-''''''p''''''''''''''''i''l''''''''ot'">
              <a:rPr lang="ja-JP" altLang="en-US" sz="1400">
                <a:solidFill>
                  <a:srgbClr val="000000"/>
                </a:solidFill>
                <a:cs typeface="Arial" charset="0"/>
              </a:rPr>
              <a:pPr>
                <a:buClr>
                  <a:srgbClr val="000000"/>
                </a:buClr>
              </a:pPr>
              <a:t>Post-pilot</a:t>
            </a:fld>
            <a:endParaRPr lang="en-US" altLang="ja-JP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66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Sales rep realized required roles and activities</a:t>
            </a:r>
          </a:p>
          <a:p>
            <a:pPr>
              <a:spcBef>
                <a:spcPct val="1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Percent; after 3 months pilot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Large retail bank in Asia with over $800 Billion in saving amount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Long-term business risk due to customer portfolio weighted on elderly with weak middle-aged customer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Identified root cause of the lack of sales rep’s capability, which was the lack of clear common roles/ activity definition and training program in the organization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251075" y="1479550"/>
            <a:ext cx="33655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Defined sales reps’ required roles and activities that should achieve client’s long-term business goals of robust and stable sales and contribution to the local society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Design training program/system to achieve the roles/activities (including customer segmentation, visit planning, sales pitch, etc.)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Conducted a pilot at 8 branches and rolled out to all branches next year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2909888" y="4558170"/>
            <a:ext cx="7096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Mary </a:t>
            </a:r>
            <a:r>
              <a:rPr lang="en-US" altLang="ja-JP" sz="1400" dirty="0" err="1">
                <a:solidFill>
                  <a:srgbClr val="000000"/>
                </a:solidFill>
              </a:rPr>
              <a:t>Meaney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4595813" y="4558170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Tomoharu</a:t>
            </a:r>
            <a:r>
              <a:rPr lang="en-US" altLang="ja-JP" sz="1400" dirty="0">
                <a:solidFill>
                  <a:srgbClr val="000000"/>
                </a:solidFill>
              </a:rPr>
              <a:t> Hirayama</a:t>
            </a:r>
          </a:p>
        </p:txBody>
      </p:sp>
      <p:pic>
        <p:nvPicPr>
          <p:cNvPr id="18438" name="Picture 6" descr="http://cs.intranet.mckinsey.com/objectaccess/object/km/person/85000342207?view=phot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565650"/>
            <a:ext cx="569913" cy="7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3" name="Picture 19" descr="http://webassets.intranet.mckinsey.com/person/640000026975/images/medium.jpg?1433143981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565122"/>
            <a:ext cx="569913" cy="7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0A43FCF-3102-6747-98F6-086077560E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45936-7AAD-1B4F-B0F2-7C655D4AD7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08731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BAN032</a:t>
            </a:r>
          </a:p>
        </p:txBody>
      </p:sp>
    </p:spTree>
    <p:extLst>
      <p:ext uri="{BB962C8B-B14F-4D97-AF65-F5344CB8AC3E}">
        <p14:creationId xmlns:p14="http://schemas.microsoft.com/office/powerpoint/2010/main" val="4257387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BAN032_Defined required roles and activities and designing training system improved sales reps  and resulted sales increas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umDj5zOUuzwZCZnDoRs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IpOqcemEeh8EyO8aRQg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dcX9ipHk2Y3IM.a5L2_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41</TotalTime>
  <Words>206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English (US)</vt:lpstr>
      <vt:lpstr>15_AW2014</vt:lpstr>
      <vt:lpstr>think-cell Slide</vt:lpstr>
      <vt:lpstr>Chart</vt:lpstr>
      <vt:lpstr>Retail bank in Asia– defining required roles and activities and designing training system improved sales reps  and resulted sales increase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 in Japan – defining required roles and activities and designing training system improved sales reps  and resulted sales increase</dc:title>
  <dc:creator>Michelle Chua</dc:creator>
  <cp:lastModifiedBy>Petra Vincent</cp:lastModifiedBy>
  <cp:revision>6</cp:revision>
  <cp:lastPrinted>2008-09-19T11:06:26Z</cp:lastPrinted>
  <dcterms:created xsi:type="dcterms:W3CDTF">2015-06-24T02:45:47Z</dcterms:created>
  <dcterms:modified xsi:type="dcterms:W3CDTF">2019-03-18T12:40:41Z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