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4"/>
  </p:notesMasterIdLst>
  <p:handoutMasterIdLst>
    <p:handoutMasterId r:id="rId25"/>
  </p:handoutMasterIdLst>
  <p:sldIdLst>
    <p:sldId id="674" r:id="rId20"/>
    <p:sldId id="671" r:id="rId21"/>
    <p:sldId id="673" r:id="rId22"/>
    <p:sldId id="672" r:id="rId23"/>
  </p:sldIdLst>
  <p:sldSz cx="11949113" cy="6721475"/>
  <p:notesSz cx="9236075" cy="6954838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9" autoAdjust="0"/>
    <p:restoredTop sz="96699" autoAdjust="0"/>
  </p:normalViewPr>
  <p:slideViewPr>
    <p:cSldViewPr snapToGrid="0" snapToObjects="1">
      <p:cViewPr varScale="1">
        <p:scale>
          <a:sx n="120" d="100"/>
          <a:sy n="120" d="100"/>
        </p:scale>
        <p:origin x="184" y="1768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486901535682E-2"/>
          <c:y val="0.16648764769065499"/>
          <c:w val="0.95302619692863599"/>
          <c:h val="0.7776584317937700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219119226638024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3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240-5E48-8BF2-B28F72D82DD3}"/>
                </c:ext>
              </c:extLst>
            </c:dLbl>
            <c:dLbl>
              <c:idx val="1"/>
              <c:layout>
                <c:manualLayout>
                  <c:x val="0"/>
                  <c:y val="-0.47368421052631599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3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240-5E48-8BF2-B28F72D82DD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250</c:v>
                </c:pt>
                <c:pt idx="1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0-5E48-8BF2-B28F72D82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53682592"/>
        <c:axId val="-1153742032"/>
      </c:barChart>
      <c:catAx>
        <c:axId val="-11536825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153742032"/>
        <c:crosses val="min"/>
        <c:auto val="0"/>
        <c:lblAlgn val="ctr"/>
        <c:lblOffset val="100"/>
        <c:noMultiLvlLbl val="0"/>
      </c:catAx>
      <c:valAx>
        <c:axId val="-1153742032"/>
        <c:scaling>
          <c:orientation val="minMax"/>
          <c:max val="72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15368259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486901535682E-2"/>
          <c:y val="0.16648764769065499"/>
          <c:w val="0.95302619692863599"/>
          <c:h val="0.7776584317937700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219119226638024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3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B86-024B-9EDF-D011535A5872}"/>
                </c:ext>
              </c:extLst>
            </c:dLbl>
            <c:dLbl>
              <c:idx val="1"/>
              <c:layout>
                <c:manualLayout>
                  <c:x val="0"/>
                  <c:y val="-0.47368421052631599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3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B86-024B-9EDF-D011535A58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250</c:v>
                </c:pt>
                <c:pt idx="1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86-024B-9EDF-D011535A5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21917392"/>
        <c:axId val="-1454858272"/>
      </c:barChart>
      <c:catAx>
        <c:axId val="-11219173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454858272"/>
        <c:crosses val="min"/>
        <c:auto val="0"/>
        <c:lblAlgn val="ctr"/>
        <c:lblOffset val="100"/>
        <c:noMultiLvlLbl val="0"/>
      </c:catAx>
      <c:valAx>
        <c:axId val="-1454858272"/>
        <c:scaling>
          <c:orientation val="minMax"/>
          <c:max val="72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12191739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2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02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3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49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5.jpg"/><Relationship Id="rId2" Type="http://schemas.openxmlformats.org/officeDocument/2006/relationships/tags" Target="../tags/tag10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8.png"/><Relationship Id="rId2" Type="http://schemas.openxmlformats.org/officeDocument/2006/relationships/tags" Target="../tags/tag14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5.jpg"/><Relationship Id="rId2" Type="http://schemas.openxmlformats.org/officeDocument/2006/relationships/tags" Target="../tags/tag15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4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0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1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1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jpg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5:18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slideLayout" Target="../slideLayouts/slideLayout34.xml"/><Relationship Id="rId6" Type="http://schemas.openxmlformats.org/officeDocument/2006/relationships/vmlDrawing" Target="../drawings/vmlDrawing43.vml"/><Relationship Id="rId11" Type="http://schemas.openxmlformats.org/officeDocument/2006/relationships/tags" Target="../tags/tag200.xml"/><Relationship Id="rId24" Type="http://schemas.openxmlformats.org/officeDocument/2006/relationships/oleObject" Target="../embeddings/oleObject43.bin"/><Relationship Id="rId5" Type="http://schemas.openxmlformats.org/officeDocument/2006/relationships/theme" Target="../theme/theme10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231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1" Type="http://schemas.openxmlformats.org/officeDocument/2006/relationships/slideLayout" Target="../slideLayouts/slideLayout38.xml"/><Relationship Id="rId6" Type="http://schemas.openxmlformats.org/officeDocument/2006/relationships/vmlDrawing" Target="../drawings/vmlDrawing48.vml"/><Relationship Id="rId11" Type="http://schemas.openxmlformats.org/officeDocument/2006/relationships/tags" Target="../tags/tag221.xml"/><Relationship Id="rId24" Type="http://schemas.openxmlformats.org/officeDocument/2006/relationships/oleObject" Target="../embeddings/oleObject48.bin"/><Relationship Id="rId5" Type="http://schemas.openxmlformats.org/officeDocument/2006/relationships/theme" Target="../theme/theme11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4" Type="http://schemas.openxmlformats.org/officeDocument/2006/relationships/slideLayout" Target="../slideLayouts/slideLayout41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slideLayout" Target="../slideLayouts/slideLayout4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slideLayout" Target="../slideLayouts/slideLayout42.xml"/><Relationship Id="rId6" Type="http://schemas.openxmlformats.org/officeDocument/2006/relationships/vmlDrawing" Target="../drawings/vmlDrawing53.vml"/><Relationship Id="rId11" Type="http://schemas.openxmlformats.org/officeDocument/2006/relationships/tags" Target="../tags/tag242.xml"/><Relationship Id="rId24" Type="http://schemas.openxmlformats.org/officeDocument/2006/relationships/oleObject" Target="../embeddings/oleObject53.bin"/><Relationship Id="rId5" Type="http://schemas.openxmlformats.org/officeDocument/2006/relationships/theme" Target="../theme/theme12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slideLayout" Target="../slideLayouts/slideLayout4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3" Type="http://schemas.openxmlformats.org/officeDocument/2006/relationships/slideLayout" Target="../slideLayouts/slideLayout48.xml"/><Relationship Id="rId21" Type="http://schemas.openxmlformats.org/officeDocument/2006/relationships/tags" Target="../tags/tag273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7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1" Type="http://schemas.openxmlformats.org/officeDocument/2006/relationships/slideLayout" Target="../slideLayouts/slideLayout46.xml"/><Relationship Id="rId6" Type="http://schemas.openxmlformats.org/officeDocument/2006/relationships/vmlDrawing" Target="../drawings/vmlDrawing58.vml"/><Relationship Id="rId11" Type="http://schemas.openxmlformats.org/officeDocument/2006/relationships/tags" Target="../tags/tag263.xml"/><Relationship Id="rId24" Type="http://schemas.openxmlformats.org/officeDocument/2006/relationships/oleObject" Target="../embeddings/oleObject58.bin"/><Relationship Id="rId5" Type="http://schemas.openxmlformats.org/officeDocument/2006/relationships/theme" Target="../theme/theme13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4" Type="http://schemas.openxmlformats.org/officeDocument/2006/relationships/slideLayout" Target="../slideLayouts/slideLayout49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tags" Target="../tags/tag27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3" Type="http://schemas.openxmlformats.org/officeDocument/2006/relationships/slideLayout" Target="../slideLayouts/slideLayout52.xml"/><Relationship Id="rId21" Type="http://schemas.openxmlformats.org/officeDocument/2006/relationships/tags" Target="../tags/tag294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1.xml"/><Relationship Id="rId16" Type="http://schemas.openxmlformats.org/officeDocument/2006/relationships/tags" Target="../tags/tag289.xml"/><Relationship Id="rId20" Type="http://schemas.openxmlformats.org/officeDocument/2006/relationships/tags" Target="../tags/tag293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3.vml"/><Relationship Id="rId11" Type="http://schemas.openxmlformats.org/officeDocument/2006/relationships/tags" Target="../tags/tag284.xml"/><Relationship Id="rId24" Type="http://schemas.openxmlformats.org/officeDocument/2006/relationships/oleObject" Target="../embeddings/oleObject63.bin"/><Relationship Id="rId5" Type="http://schemas.openxmlformats.org/officeDocument/2006/relationships/theme" Target="../theme/theme14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4" Type="http://schemas.openxmlformats.org/officeDocument/2006/relationships/slideLayout" Target="../slideLayouts/slideLayout53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tags" Target="../tags/tag307.xml"/><Relationship Id="rId18" Type="http://schemas.openxmlformats.org/officeDocument/2006/relationships/tags" Target="../tags/tag312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15.xml"/><Relationship Id="rId7" Type="http://schemas.openxmlformats.org/officeDocument/2006/relationships/tags" Target="../tags/tag301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10.xml"/><Relationship Id="rId20" Type="http://schemas.openxmlformats.org/officeDocument/2006/relationships/tags" Target="../tags/tag314.xml"/><Relationship Id="rId1" Type="http://schemas.openxmlformats.org/officeDocument/2006/relationships/slideLayout" Target="../slideLayouts/slideLayout54.xml"/><Relationship Id="rId6" Type="http://schemas.openxmlformats.org/officeDocument/2006/relationships/vmlDrawing" Target="../drawings/vmlDrawing68.vml"/><Relationship Id="rId11" Type="http://schemas.openxmlformats.org/officeDocument/2006/relationships/tags" Target="../tags/tag305.xml"/><Relationship Id="rId24" Type="http://schemas.openxmlformats.org/officeDocument/2006/relationships/oleObject" Target="../embeddings/oleObject68.bin"/><Relationship Id="rId5" Type="http://schemas.openxmlformats.org/officeDocument/2006/relationships/theme" Target="../theme/theme15.xml"/><Relationship Id="rId15" Type="http://schemas.openxmlformats.org/officeDocument/2006/relationships/tags" Target="../tags/tag309.xml"/><Relationship Id="rId23" Type="http://schemas.openxmlformats.org/officeDocument/2006/relationships/tags" Target="../tags/tag317.xml"/><Relationship Id="rId10" Type="http://schemas.openxmlformats.org/officeDocument/2006/relationships/tags" Target="../tags/tag304.xml"/><Relationship Id="rId19" Type="http://schemas.openxmlformats.org/officeDocument/2006/relationships/tags" Target="../tags/tag313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303.xml"/><Relationship Id="rId14" Type="http://schemas.openxmlformats.org/officeDocument/2006/relationships/tags" Target="../tags/tag308.xml"/><Relationship Id="rId22" Type="http://schemas.openxmlformats.org/officeDocument/2006/relationships/tags" Target="../tags/tag31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slideLayout" Target="../slideLayouts/slideLayout60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9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slideLayout" Target="../slideLayouts/slideLayout58.xml"/><Relationship Id="rId6" Type="http://schemas.openxmlformats.org/officeDocument/2006/relationships/vmlDrawing" Target="../drawings/vmlDrawing73.vml"/><Relationship Id="rId11" Type="http://schemas.openxmlformats.org/officeDocument/2006/relationships/tags" Target="../tags/tag326.xml"/><Relationship Id="rId24" Type="http://schemas.openxmlformats.org/officeDocument/2006/relationships/oleObject" Target="../embeddings/oleObject73.bin"/><Relationship Id="rId5" Type="http://schemas.openxmlformats.org/officeDocument/2006/relationships/theme" Target="../theme/theme16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slideLayout" Target="../slideLayouts/slideLayout61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57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1" Type="http://schemas.openxmlformats.org/officeDocument/2006/relationships/slideLayout" Target="../slideLayouts/slideLayout62.xml"/><Relationship Id="rId6" Type="http://schemas.openxmlformats.org/officeDocument/2006/relationships/vmlDrawing" Target="../drawings/vmlDrawing78.vml"/><Relationship Id="rId11" Type="http://schemas.openxmlformats.org/officeDocument/2006/relationships/tags" Target="../tags/tag347.xml"/><Relationship Id="rId24" Type="http://schemas.openxmlformats.org/officeDocument/2006/relationships/oleObject" Target="../embeddings/oleObject78.bin"/><Relationship Id="rId5" Type="http://schemas.openxmlformats.org/officeDocument/2006/relationships/theme" Target="../theme/theme17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6.xml"/><Relationship Id="rId13" Type="http://schemas.openxmlformats.org/officeDocument/2006/relationships/tags" Target="../tags/tag371.xml"/><Relationship Id="rId18" Type="http://schemas.openxmlformats.org/officeDocument/2006/relationships/tags" Target="../tags/tag376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79.xml"/><Relationship Id="rId7" Type="http://schemas.openxmlformats.org/officeDocument/2006/relationships/tags" Target="../tags/tag365.xml"/><Relationship Id="rId12" Type="http://schemas.openxmlformats.org/officeDocument/2006/relationships/tags" Target="../tags/tag370.xml"/><Relationship Id="rId17" Type="http://schemas.openxmlformats.org/officeDocument/2006/relationships/tags" Target="../tags/tag375.xml"/><Relationship Id="rId2" Type="http://schemas.openxmlformats.org/officeDocument/2006/relationships/slideLayout" Target="../slideLayouts/slideLayout67.xml"/><Relationship Id="rId16" Type="http://schemas.openxmlformats.org/officeDocument/2006/relationships/tags" Target="../tags/tag374.xml"/><Relationship Id="rId20" Type="http://schemas.openxmlformats.org/officeDocument/2006/relationships/tags" Target="../tags/tag378.xml"/><Relationship Id="rId1" Type="http://schemas.openxmlformats.org/officeDocument/2006/relationships/slideLayout" Target="../slideLayouts/slideLayout66.xml"/><Relationship Id="rId6" Type="http://schemas.openxmlformats.org/officeDocument/2006/relationships/tags" Target="../tags/tag364.xml"/><Relationship Id="rId11" Type="http://schemas.openxmlformats.org/officeDocument/2006/relationships/tags" Target="../tags/tag36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3.vml"/><Relationship Id="rId15" Type="http://schemas.openxmlformats.org/officeDocument/2006/relationships/tags" Target="../tags/tag373.xml"/><Relationship Id="rId23" Type="http://schemas.openxmlformats.org/officeDocument/2006/relationships/oleObject" Target="../embeddings/oleObject83.bin"/><Relationship Id="rId10" Type="http://schemas.openxmlformats.org/officeDocument/2006/relationships/tags" Target="../tags/tag368.xml"/><Relationship Id="rId19" Type="http://schemas.openxmlformats.org/officeDocument/2006/relationships/tags" Target="../tags/tag377.xml"/><Relationship Id="rId4" Type="http://schemas.openxmlformats.org/officeDocument/2006/relationships/theme" Target="../theme/theme18.xml"/><Relationship Id="rId9" Type="http://schemas.openxmlformats.org/officeDocument/2006/relationships/tags" Target="../tags/tag367.xml"/><Relationship Id="rId14" Type="http://schemas.openxmlformats.org/officeDocument/2006/relationships/tags" Target="../tags/tag372.xml"/><Relationship Id="rId22" Type="http://schemas.openxmlformats.org/officeDocument/2006/relationships/tags" Target="../tags/tag38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" Type="http://schemas.openxmlformats.org/officeDocument/2006/relationships/slideLayout" Target="../slideLayouts/slideLayout71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0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69.xml"/><Relationship Id="rId6" Type="http://schemas.openxmlformats.org/officeDocument/2006/relationships/vmlDrawing" Target="../drawings/vmlDrawing87.vml"/><Relationship Id="rId11" Type="http://schemas.openxmlformats.org/officeDocument/2006/relationships/tags" Target="../tags/tag388.xml"/><Relationship Id="rId24" Type="http://schemas.openxmlformats.org/officeDocument/2006/relationships/oleObject" Target="../embeddings/oleObject87.bin"/><Relationship Id="rId5" Type="http://schemas.openxmlformats.org/officeDocument/2006/relationships/theme" Target="../theme/theme19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72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6.vml"/><Relationship Id="rId15" Type="http://schemas.openxmlformats.org/officeDocument/2006/relationships/tags" Target="../tags/tag32.xml"/><Relationship Id="rId23" Type="http://schemas.openxmlformats.org/officeDocument/2006/relationships/oleObject" Target="../embeddings/oleObject6.bin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slideLayout" Target="../slideLayouts/slideLayout8.xml"/><Relationship Id="rId6" Type="http://schemas.openxmlformats.org/officeDocument/2006/relationships/vmlDrawing" Target="../drawings/vmlDrawing10.vml"/><Relationship Id="rId11" Type="http://schemas.openxmlformats.org/officeDocument/2006/relationships/tags" Target="../tags/tag49.xml"/><Relationship Id="rId24" Type="http://schemas.openxmlformats.org/officeDocument/2006/relationships/oleObject" Target="../embeddings/oleObject10.bin"/><Relationship Id="rId5" Type="http://schemas.openxmlformats.org/officeDocument/2006/relationships/theme" Target="../theme/theme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5.vml"/><Relationship Id="rId11" Type="http://schemas.openxmlformats.org/officeDocument/2006/relationships/tags" Target="../tags/tag72.xml"/><Relationship Id="rId24" Type="http://schemas.openxmlformats.org/officeDocument/2006/relationships/oleObject" Target="../embeddings/oleObject15.bin"/><Relationship Id="rId5" Type="http://schemas.openxmlformats.org/officeDocument/2006/relationships/theme" Target="../theme/theme4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0.vml"/><Relationship Id="rId15" Type="http://schemas.openxmlformats.org/officeDocument/2006/relationships/tags" Target="../tags/tag98.xml"/><Relationship Id="rId23" Type="http://schemas.openxmlformats.org/officeDocument/2006/relationships/oleObject" Target="../embeddings/oleObject20.bin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heme" Target="../theme/theme5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slideLayout" Target="../slideLayouts/slideLayout19.xml"/><Relationship Id="rId6" Type="http://schemas.openxmlformats.org/officeDocument/2006/relationships/vmlDrawing" Target="../drawings/vmlDrawing24.vml"/><Relationship Id="rId11" Type="http://schemas.openxmlformats.org/officeDocument/2006/relationships/tags" Target="../tags/tag115.xml"/><Relationship Id="rId24" Type="http://schemas.openxmlformats.org/officeDocument/2006/relationships/oleObject" Target="../embeddings/oleObject24.bin"/><Relationship Id="rId5" Type="http://schemas.openxmlformats.org/officeDocument/2006/relationships/theme" Target="../theme/theme6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slideLayout" Target="../slideLayouts/slideLayout22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9.vml"/><Relationship Id="rId15" Type="http://schemas.openxmlformats.org/officeDocument/2006/relationships/tags" Target="../tags/tag141.xml"/><Relationship Id="rId23" Type="http://schemas.openxmlformats.org/officeDocument/2006/relationships/oleObject" Target="../embeddings/oleObject29.bin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heme" Target="../theme/theme7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3" Type="http://schemas.openxmlformats.org/officeDocument/2006/relationships/slideLayout" Target="../slideLayouts/slideLayout28.xml"/><Relationship Id="rId21" Type="http://schemas.openxmlformats.org/officeDocument/2006/relationships/tags" Target="../tags/tag168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1" Type="http://schemas.openxmlformats.org/officeDocument/2006/relationships/slideLayout" Target="../slideLayouts/slideLayout26.xml"/><Relationship Id="rId6" Type="http://schemas.openxmlformats.org/officeDocument/2006/relationships/vmlDrawing" Target="../drawings/vmlDrawing33.vml"/><Relationship Id="rId11" Type="http://schemas.openxmlformats.org/officeDocument/2006/relationships/tags" Target="../tags/tag158.xml"/><Relationship Id="rId24" Type="http://schemas.openxmlformats.org/officeDocument/2006/relationships/oleObject" Target="../embeddings/oleObject33.bin"/><Relationship Id="rId5" Type="http://schemas.openxmlformats.org/officeDocument/2006/relationships/theme" Target="../theme/theme8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4" Type="http://schemas.openxmlformats.org/officeDocument/2006/relationships/slideLayout" Target="../slideLayouts/slideLayout29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38.vml"/><Relationship Id="rId11" Type="http://schemas.openxmlformats.org/officeDocument/2006/relationships/tags" Target="../tags/tag179.xml"/><Relationship Id="rId24" Type="http://schemas.openxmlformats.org/officeDocument/2006/relationships/oleObject" Target="../embeddings/oleObject38.bin"/><Relationship Id="rId5" Type="http://schemas.openxmlformats.org/officeDocument/2006/relationships/theme" Target="../theme/theme9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slideLayout" Target="../slideLayouts/slideLayout33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1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7.jpeg"/><Relationship Id="rId3" Type="http://schemas.openxmlformats.org/officeDocument/2006/relationships/tags" Target="../tags/tag406.xml"/><Relationship Id="rId21" Type="http://schemas.openxmlformats.org/officeDocument/2006/relationships/chart" Target="../charts/chart1.xml"/><Relationship Id="rId7" Type="http://schemas.openxmlformats.org/officeDocument/2006/relationships/tags" Target="../tags/tag410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6.jpeg"/><Relationship Id="rId2" Type="http://schemas.openxmlformats.org/officeDocument/2006/relationships/tags" Target="../tags/tag405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vmlDrawing" Target="../drawings/vmlDrawing92.v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5" Type="http://schemas.openxmlformats.org/officeDocument/2006/relationships/tags" Target="../tags/tag408.xml"/><Relationship Id="rId15" Type="http://schemas.openxmlformats.org/officeDocument/2006/relationships/image" Target="../media/image2.emf"/><Relationship Id="rId10" Type="http://schemas.openxmlformats.org/officeDocument/2006/relationships/tags" Target="../tags/tag413.xml"/><Relationship Id="rId19" Type="http://schemas.openxmlformats.org/officeDocument/2006/relationships/image" Target="../media/image18.jpeg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17.jpeg"/><Relationship Id="rId3" Type="http://schemas.openxmlformats.org/officeDocument/2006/relationships/tags" Target="../tags/tag416.xml"/><Relationship Id="rId21" Type="http://schemas.openxmlformats.org/officeDocument/2006/relationships/chart" Target="../charts/chart2.xml"/><Relationship Id="rId7" Type="http://schemas.openxmlformats.org/officeDocument/2006/relationships/tags" Target="../tags/tag420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6.jpeg"/><Relationship Id="rId2" Type="http://schemas.openxmlformats.org/officeDocument/2006/relationships/tags" Target="../tags/tag415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vmlDrawing" Target="../drawings/vmlDrawing93.v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5" Type="http://schemas.openxmlformats.org/officeDocument/2006/relationships/tags" Target="../tags/tag418.xml"/><Relationship Id="rId15" Type="http://schemas.openxmlformats.org/officeDocument/2006/relationships/image" Target="../media/image2.emf"/><Relationship Id="rId10" Type="http://schemas.openxmlformats.org/officeDocument/2006/relationships/tags" Target="../tags/tag423.xml"/><Relationship Id="rId19" Type="http://schemas.openxmlformats.org/officeDocument/2006/relationships/image" Target="../media/image18.jpeg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36.xml"/><Relationship Id="rId18" Type="http://schemas.openxmlformats.org/officeDocument/2006/relationships/tags" Target="../tags/tag441.xml"/><Relationship Id="rId26" Type="http://schemas.openxmlformats.org/officeDocument/2006/relationships/tags" Target="../tags/tag449.xml"/><Relationship Id="rId39" Type="http://schemas.openxmlformats.org/officeDocument/2006/relationships/tags" Target="../tags/tag462.xml"/><Relationship Id="rId21" Type="http://schemas.openxmlformats.org/officeDocument/2006/relationships/tags" Target="../tags/tag444.xml"/><Relationship Id="rId34" Type="http://schemas.openxmlformats.org/officeDocument/2006/relationships/tags" Target="../tags/tag457.xml"/><Relationship Id="rId42" Type="http://schemas.openxmlformats.org/officeDocument/2006/relationships/tags" Target="../tags/tag465.xml"/><Relationship Id="rId47" Type="http://schemas.openxmlformats.org/officeDocument/2006/relationships/tags" Target="../tags/tag470.xml"/><Relationship Id="rId50" Type="http://schemas.openxmlformats.org/officeDocument/2006/relationships/image" Target="../media/image20.emf"/><Relationship Id="rId55" Type="http://schemas.openxmlformats.org/officeDocument/2006/relationships/image" Target="../media/image25.jpeg"/><Relationship Id="rId7" Type="http://schemas.openxmlformats.org/officeDocument/2006/relationships/tags" Target="../tags/tag430.xml"/><Relationship Id="rId2" Type="http://schemas.openxmlformats.org/officeDocument/2006/relationships/tags" Target="../tags/tag425.xml"/><Relationship Id="rId16" Type="http://schemas.openxmlformats.org/officeDocument/2006/relationships/tags" Target="../tags/tag439.xml"/><Relationship Id="rId29" Type="http://schemas.openxmlformats.org/officeDocument/2006/relationships/tags" Target="../tags/tag452.xml"/><Relationship Id="rId11" Type="http://schemas.openxmlformats.org/officeDocument/2006/relationships/tags" Target="../tags/tag434.xml"/><Relationship Id="rId24" Type="http://schemas.openxmlformats.org/officeDocument/2006/relationships/tags" Target="../tags/tag447.xml"/><Relationship Id="rId32" Type="http://schemas.openxmlformats.org/officeDocument/2006/relationships/tags" Target="../tags/tag455.xml"/><Relationship Id="rId37" Type="http://schemas.openxmlformats.org/officeDocument/2006/relationships/tags" Target="../tags/tag460.xml"/><Relationship Id="rId40" Type="http://schemas.openxmlformats.org/officeDocument/2006/relationships/tags" Target="../tags/tag463.xml"/><Relationship Id="rId45" Type="http://schemas.openxmlformats.org/officeDocument/2006/relationships/tags" Target="../tags/tag468.xml"/><Relationship Id="rId53" Type="http://schemas.openxmlformats.org/officeDocument/2006/relationships/image" Target="../media/image23.jpeg"/><Relationship Id="rId58" Type="http://schemas.openxmlformats.org/officeDocument/2006/relationships/image" Target="../media/image28.jpeg"/><Relationship Id="rId5" Type="http://schemas.openxmlformats.org/officeDocument/2006/relationships/tags" Target="../tags/tag428.xml"/><Relationship Id="rId19" Type="http://schemas.openxmlformats.org/officeDocument/2006/relationships/tags" Target="../tags/tag442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tags" Target="../tags/tag437.xml"/><Relationship Id="rId22" Type="http://schemas.openxmlformats.org/officeDocument/2006/relationships/tags" Target="../tags/tag445.xml"/><Relationship Id="rId27" Type="http://schemas.openxmlformats.org/officeDocument/2006/relationships/tags" Target="../tags/tag450.xml"/><Relationship Id="rId30" Type="http://schemas.openxmlformats.org/officeDocument/2006/relationships/tags" Target="../tags/tag453.xml"/><Relationship Id="rId35" Type="http://schemas.openxmlformats.org/officeDocument/2006/relationships/tags" Target="../tags/tag458.xml"/><Relationship Id="rId43" Type="http://schemas.openxmlformats.org/officeDocument/2006/relationships/tags" Target="../tags/tag466.xml"/><Relationship Id="rId48" Type="http://schemas.openxmlformats.org/officeDocument/2006/relationships/slideLayout" Target="../slideLayouts/slideLayout18.xml"/><Relationship Id="rId56" Type="http://schemas.openxmlformats.org/officeDocument/2006/relationships/image" Target="../media/image26.jpeg"/><Relationship Id="rId8" Type="http://schemas.openxmlformats.org/officeDocument/2006/relationships/tags" Target="../tags/tag431.xml"/><Relationship Id="rId51" Type="http://schemas.openxmlformats.org/officeDocument/2006/relationships/image" Target="../media/image21.png"/><Relationship Id="rId3" Type="http://schemas.openxmlformats.org/officeDocument/2006/relationships/tags" Target="../tags/tag426.xml"/><Relationship Id="rId12" Type="http://schemas.openxmlformats.org/officeDocument/2006/relationships/tags" Target="../tags/tag435.xml"/><Relationship Id="rId17" Type="http://schemas.openxmlformats.org/officeDocument/2006/relationships/tags" Target="../tags/tag440.xml"/><Relationship Id="rId25" Type="http://schemas.openxmlformats.org/officeDocument/2006/relationships/tags" Target="../tags/tag448.xml"/><Relationship Id="rId33" Type="http://schemas.openxmlformats.org/officeDocument/2006/relationships/tags" Target="../tags/tag456.xml"/><Relationship Id="rId38" Type="http://schemas.openxmlformats.org/officeDocument/2006/relationships/tags" Target="../tags/tag461.xml"/><Relationship Id="rId46" Type="http://schemas.openxmlformats.org/officeDocument/2006/relationships/tags" Target="../tags/tag469.xml"/><Relationship Id="rId20" Type="http://schemas.openxmlformats.org/officeDocument/2006/relationships/tags" Target="../tags/tag443.xml"/><Relationship Id="rId41" Type="http://schemas.openxmlformats.org/officeDocument/2006/relationships/tags" Target="../tags/tag464.xml"/><Relationship Id="rId54" Type="http://schemas.openxmlformats.org/officeDocument/2006/relationships/image" Target="../media/image24.jpeg"/><Relationship Id="rId1" Type="http://schemas.openxmlformats.org/officeDocument/2006/relationships/vmlDrawing" Target="../drawings/vmlDrawing94.vml"/><Relationship Id="rId6" Type="http://schemas.openxmlformats.org/officeDocument/2006/relationships/tags" Target="../tags/tag429.xml"/><Relationship Id="rId15" Type="http://schemas.openxmlformats.org/officeDocument/2006/relationships/tags" Target="../tags/tag438.xml"/><Relationship Id="rId23" Type="http://schemas.openxmlformats.org/officeDocument/2006/relationships/tags" Target="../tags/tag446.xml"/><Relationship Id="rId28" Type="http://schemas.openxmlformats.org/officeDocument/2006/relationships/tags" Target="../tags/tag451.xml"/><Relationship Id="rId36" Type="http://schemas.openxmlformats.org/officeDocument/2006/relationships/tags" Target="../tags/tag459.xml"/><Relationship Id="rId49" Type="http://schemas.openxmlformats.org/officeDocument/2006/relationships/oleObject" Target="../embeddings/oleObject94.bin"/><Relationship Id="rId57" Type="http://schemas.openxmlformats.org/officeDocument/2006/relationships/image" Target="../media/image27.jpeg"/><Relationship Id="rId10" Type="http://schemas.openxmlformats.org/officeDocument/2006/relationships/tags" Target="../tags/tag433.xml"/><Relationship Id="rId31" Type="http://schemas.openxmlformats.org/officeDocument/2006/relationships/tags" Target="../tags/tag454.xml"/><Relationship Id="rId44" Type="http://schemas.openxmlformats.org/officeDocument/2006/relationships/tags" Target="../tags/tag467.xml"/><Relationship Id="rId52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5948"/>
          <a:stretch/>
        </p:blipFill>
        <p:spPr>
          <a:xfrm>
            <a:off x="-26204" y="0"/>
            <a:ext cx="12001520" cy="6720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6204" y="0"/>
            <a:ext cx="12001520" cy="6720840"/>
          </a:xfrm>
          <a:prstGeom prst="rect">
            <a:avLst/>
          </a:prstGeom>
          <a:solidFill>
            <a:schemeClr val="tx2">
              <a:alpha val="6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-26204" y="4545819"/>
            <a:ext cx="12001520" cy="1526678"/>
          </a:xfrm>
          <a:prstGeom prst="rect">
            <a:avLst/>
          </a:prstGeom>
          <a:solidFill>
            <a:schemeClr val="tx1">
              <a:alpha val="43137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ja-JP" sz="3600" dirty="0">
                <a:solidFill>
                  <a:schemeClr val="bg1"/>
                </a:solidFill>
                <a:ea typeface="MS PGothic" pitchFamily="34" charset="-128"/>
              </a:rPr>
              <a:t>Implemented a Holistic SME Sales Approach for 2</a:t>
            </a:r>
            <a:r>
              <a:rPr lang="en-US" altLang="ja-JP" sz="3600" baseline="30000" dirty="0">
                <a:solidFill>
                  <a:schemeClr val="bg1"/>
                </a:solidFill>
                <a:ea typeface="MS PGothic" pitchFamily="34" charset="-128"/>
              </a:rPr>
              <a:t>nd</a:t>
            </a:r>
            <a:r>
              <a:rPr lang="en-US" altLang="ja-JP" sz="3600" dirty="0">
                <a:solidFill>
                  <a:schemeClr val="bg1"/>
                </a:solidFill>
                <a:ea typeface="MS PGothic" pitchFamily="34" charset="-128"/>
              </a:rPr>
              <a:t> Largest Bank in Asia</a:t>
            </a:r>
            <a:endParaRPr lang="en-US" sz="3600" kern="0" dirty="0">
              <a:solidFill>
                <a:schemeClr val="bg1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i-FI" sz="1000" b="1">
                <a:solidFill>
                  <a:srgbClr val="FFFFFF"/>
                </a:solidFill>
                <a:latin typeface="Arial" pitchFamily="34" charset="0"/>
              </a:rPr>
              <a:t>BAN033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Financial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505812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2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altLang="ja-JP" sz="24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6" name="Group 54"/>
          <p:cNvGrpSpPr>
            <a:grpSpLocks/>
          </p:cNvGrpSpPr>
          <p:nvPr/>
        </p:nvGrpSpPr>
        <p:grpSpPr bwMode="auto">
          <a:xfrm>
            <a:off x="158759" y="1022787"/>
            <a:ext cx="2609841" cy="155575"/>
            <a:chOff x="360" y="743"/>
            <a:chExt cx="1228" cy="98"/>
          </a:xfrm>
        </p:grpSpPr>
        <p:sp>
          <p:nvSpPr>
            <p:cNvPr id="141" name="Rectangle 5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142" name="AutoShape 5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7" name="Rectangle 58"/>
          <p:cNvSpPr>
            <a:spLocks noChangeArrowheads="1"/>
          </p:cNvSpPr>
          <p:nvPr/>
        </p:nvSpPr>
        <p:spPr bwMode="gray">
          <a:xfrm>
            <a:off x="158759" y="1213287"/>
            <a:ext cx="2634226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0" name="Rectangle 94"/>
          <p:cNvSpPr>
            <a:spLocks noChangeArrowheads="1"/>
          </p:cNvSpPr>
          <p:nvPr/>
        </p:nvSpPr>
        <p:spPr bwMode="gray">
          <a:xfrm>
            <a:off x="261308" y="1640053"/>
            <a:ext cx="2318034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2</a:t>
            </a:r>
            <a:r>
              <a:rPr lang="en-US" altLang="ja-JP" sz="1300" baseline="30000" dirty="0">
                <a:solidFill>
                  <a:srgbClr val="000000"/>
                </a:solidFill>
              </a:rPr>
              <a:t>nd</a:t>
            </a:r>
            <a:r>
              <a:rPr lang="en-US" altLang="ja-JP" sz="1300" dirty="0">
                <a:solidFill>
                  <a:srgbClr val="000000"/>
                </a:solidFill>
              </a:rPr>
              <a:t> largest bank in Asia, but </a:t>
            </a:r>
            <a:r>
              <a:rPr lang="en-US" altLang="ja-JP" sz="1300" b="1" dirty="0">
                <a:solidFill>
                  <a:schemeClr val="tx2"/>
                </a:solidFill>
              </a:rPr>
              <a:t>SME loans growing at 11%</a:t>
            </a:r>
            <a:r>
              <a:rPr lang="en-US" altLang="ja-JP" sz="1300" dirty="0">
                <a:solidFill>
                  <a:srgbClr val="000000"/>
                </a:solidFill>
              </a:rPr>
              <a:t>, while market leader grew at ~30%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Share of SME in loan portfolio stood at ~20% </a:t>
            </a:r>
            <a:r>
              <a:rPr lang="en-US" altLang="ja-JP" sz="1300" dirty="0">
                <a:solidFill>
                  <a:srgbClr val="000000"/>
                </a:solidFill>
              </a:rPr>
              <a:t>vis-à-vis a peer average of ~30%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Broken coverage model </a:t>
            </a:r>
            <a:r>
              <a:rPr lang="en-US" altLang="ja-JP" sz="1300" dirty="0">
                <a:solidFill>
                  <a:srgbClr val="000000"/>
                </a:solidFill>
              </a:rPr>
              <a:t>with RM being able to spend only ~30% time on sales due to handling of operations, collections and administrative tasks</a:t>
            </a:r>
          </a:p>
        </p:txBody>
      </p:sp>
      <p:sp>
        <p:nvSpPr>
          <p:cNvPr id="116" name="Rectangle 44"/>
          <p:cNvSpPr>
            <a:spLocks noChangeArrowheads="1"/>
          </p:cNvSpPr>
          <p:nvPr/>
        </p:nvSpPr>
        <p:spPr bwMode="gray">
          <a:xfrm>
            <a:off x="2851737" y="1213287"/>
            <a:ext cx="4821936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grpSp>
        <p:nvGrpSpPr>
          <p:cNvPr id="117" name="Group 45"/>
          <p:cNvGrpSpPr>
            <a:grpSpLocks/>
          </p:cNvGrpSpPr>
          <p:nvPr/>
        </p:nvGrpSpPr>
        <p:grpSpPr bwMode="auto">
          <a:xfrm>
            <a:off x="2851737" y="1022787"/>
            <a:ext cx="4785088" cy="142875"/>
            <a:chOff x="1642" y="743"/>
            <a:chExt cx="2608" cy="98"/>
          </a:xfrm>
          <a:solidFill>
            <a:schemeClr val="accent3"/>
          </a:solidFill>
        </p:grpSpPr>
        <p:sp>
          <p:nvSpPr>
            <p:cNvPr id="134" name="Rectangle 4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135" name="AutoShape 4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grpFill/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9" name="Rectangle 52"/>
          <p:cNvSpPr>
            <a:spLocks noChangeArrowheads="1"/>
          </p:cNvSpPr>
          <p:nvPr/>
        </p:nvSpPr>
        <p:spPr bwMode="gray">
          <a:xfrm>
            <a:off x="2851737" y="1213287"/>
            <a:ext cx="4821936" cy="3460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Rectangle 96"/>
          <p:cNvSpPr>
            <a:spLocks noChangeArrowheads="1"/>
          </p:cNvSpPr>
          <p:nvPr/>
        </p:nvSpPr>
        <p:spPr bwMode="gray">
          <a:xfrm>
            <a:off x="2993859" y="1640053"/>
            <a:ext cx="4441550" cy="3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Implemented pan-bank a </a:t>
            </a:r>
            <a:r>
              <a:rPr lang="en-US" altLang="ja-JP" sz="1300" b="1" dirty="0">
                <a:solidFill>
                  <a:schemeClr val="tx2"/>
                </a:solidFill>
              </a:rPr>
              <a:t>holistic sales strategy 6T </a:t>
            </a:r>
            <a:r>
              <a:rPr lang="en-US" altLang="ja-JP" sz="1300" dirty="0">
                <a:solidFill>
                  <a:srgbClr val="000000"/>
                </a:solidFill>
              </a:rPr>
              <a:t>to boost sales performance: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Transition</a:t>
            </a:r>
            <a:r>
              <a:rPr lang="en-US" altLang="ja-JP" sz="1300" dirty="0">
                <a:solidFill>
                  <a:srgbClr val="000000"/>
                </a:solidFill>
              </a:rPr>
              <a:t> into revised coverage model (allowing RM to spend 60% time on sales)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Think</a:t>
            </a:r>
            <a:r>
              <a:rPr lang="en-US" altLang="ja-JP" sz="1300" dirty="0">
                <a:solidFill>
                  <a:srgbClr val="000000"/>
                </a:solidFill>
              </a:rPr>
              <a:t>: Efficient sales planning to ‘deepen’, ‘broaden’, ‘reclaim’ &amp; ‘hunt’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Timetable</a:t>
            </a:r>
            <a:r>
              <a:rPr lang="en-US" altLang="ja-JP" sz="1300" dirty="0">
                <a:solidFill>
                  <a:srgbClr val="000000"/>
                </a:solidFill>
              </a:rPr>
              <a:t>: Sales choreography (huddles, reviews, sales meetings)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Tools</a:t>
            </a:r>
            <a:r>
              <a:rPr lang="en-US" altLang="ja-JP" sz="1300" dirty="0">
                <a:solidFill>
                  <a:srgbClr val="000000"/>
                </a:solidFill>
              </a:rPr>
              <a:t>: Sales tools (e.g., Bank fact sheet, sales pitchbook, need identification guide, customer log, automated LMS)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Track</a:t>
            </a:r>
            <a:r>
              <a:rPr lang="en-US" altLang="ja-JP" sz="1300" dirty="0">
                <a:solidFill>
                  <a:srgbClr val="000000"/>
                </a:solidFill>
              </a:rPr>
              <a:t>: Automated dashboards, periodic ‘surprise’ audits, SME sales competition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Train</a:t>
            </a:r>
            <a:r>
              <a:rPr lang="en-US" altLang="ja-JP" sz="1300" dirty="0">
                <a:solidFill>
                  <a:srgbClr val="000000"/>
                </a:solidFill>
              </a:rPr>
              <a:t>: Periodic capability building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34686" y="4819980"/>
            <a:ext cx="4529245" cy="219089"/>
            <a:chOff x="3019446" y="4849361"/>
            <a:chExt cx="4529245" cy="219089"/>
          </a:xfrm>
        </p:grpSpPr>
        <p:sp>
          <p:nvSpPr>
            <p:cNvPr id="122" name="Rectangle 100"/>
            <p:cNvSpPr>
              <a:spLocks noChangeArrowheads="1"/>
            </p:cNvSpPr>
            <p:nvPr/>
          </p:nvSpPr>
          <p:spPr bwMode="gray">
            <a:xfrm>
              <a:off x="3019446" y="4849361"/>
              <a:ext cx="452924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altLang="ja-JP" sz="1300" b="1" dirty="0">
                  <a:solidFill>
                    <a:schemeClr val="tx2"/>
                  </a:solidFill>
                </a:rPr>
                <a:t>Core Team</a:t>
              </a:r>
            </a:p>
          </p:txBody>
        </p:sp>
        <p:sp>
          <p:nvSpPr>
            <p:cNvPr id="123" name="Line 101"/>
            <p:cNvSpPr>
              <a:spLocks noChangeShapeType="1"/>
            </p:cNvSpPr>
            <p:nvPr/>
          </p:nvSpPr>
          <p:spPr bwMode="auto">
            <a:xfrm>
              <a:off x="3019447" y="5068450"/>
              <a:ext cx="4529244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4687" y="5144591"/>
            <a:ext cx="4401825" cy="478946"/>
            <a:chOff x="3019447" y="5143492"/>
            <a:chExt cx="4401825" cy="478946"/>
          </a:xfrm>
        </p:grpSpPr>
        <p:pic>
          <p:nvPicPr>
            <p:cNvPr id="124" name="Picture 4"/>
            <p:cNvPicPr>
              <a:picLocks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9" b="20109"/>
            <a:stretch/>
          </p:blipFill>
          <p:spPr bwMode="auto">
            <a:xfrm>
              <a:off x="4553357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Rectangle 6"/>
            <p:cNvSpPr txBox="1"/>
            <p:nvPr/>
          </p:nvSpPr>
          <p:spPr>
            <a:xfrm>
              <a:off x="5122185" y="5166927"/>
              <a:ext cx="851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Sameer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Kumar</a:t>
              </a:r>
            </a:p>
          </p:txBody>
        </p:sp>
        <p:sp>
          <p:nvSpPr>
            <p:cNvPr id="126" name="Rectangle 6"/>
            <p:cNvSpPr txBox="1">
              <a:spLocks/>
            </p:cNvSpPr>
            <p:nvPr/>
          </p:nvSpPr>
          <p:spPr>
            <a:xfrm>
              <a:off x="3600311" y="5166928"/>
              <a:ext cx="6059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Jatin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Pant</a:t>
              </a:r>
            </a:p>
          </p:txBody>
        </p:sp>
        <p:pic>
          <p:nvPicPr>
            <p:cNvPr id="127" name="Picture 2"/>
            <p:cNvPicPr>
              <a:picLocks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9" b="12689"/>
            <a:stretch/>
          </p:blipFill>
          <p:spPr bwMode="auto">
            <a:xfrm>
              <a:off x="3019447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Rectangle 6"/>
            <p:cNvSpPr txBox="1"/>
            <p:nvPr/>
          </p:nvSpPr>
          <p:spPr>
            <a:xfrm>
              <a:off x="6707638" y="5166926"/>
              <a:ext cx="7136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Wajid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Ahmed</a:t>
              </a:r>
            </a:p>
          </p:txBody>
        </p:sp>
        <p:pic>
          <p:nvPicPr>
            <p:cNvPr id="129" name="Picture 9"/>
            <p:cNvPicPr>
              <a:picLocks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" b="23819"/>
            <a:stretch/>
          </p:blipFill>
          <p:spPr bwMode="auto">
            <a:xfrm>
              <a:off x="6136060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034687" y="5758434"/>
            <a:ext cx="3092998" cy="478946"/>
            <a:chOff x="3019447" y="5757335"/>
            <a:chExt cx="3092998" cy="478946"/>
          </a:xfrm>
        </p:grpSpPr>
        <p:sp>
          <p:nvSpPr>
            <p:cNvPr id="130" name="Rectangle 6"/>
            <p:cNvSpPr txBox="1">
              <a:spLocks/>
            </p:cNvSpPr>
            <p:nvPr/>
          </p:nvSpPr>
          <p:spPr>
            <a:xfrm>
              <a:off x="3600311" y="5757335"/>
              <a:ext cx="6059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Aditya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Sharma</a:t>
              </a:r>
            </a:p>
          </p:txBody>
        </p:sp>
        <p:pic>
          <p:nvPicPr>
            <p:cNvPr id="131" name="Picture 18" descr="C:\Users\Wajid Ahmed\Desktop\aditya.jpg"/>
            <p:cNvPicPr>
              <a:picLocks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8" b="23820"/>
            <a:stretch/>
          </p:blipFill>
          <p:spPr bwMode="auto">
            <a:xfrm>
              <a:off x="3019447" y="5757335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32" name="Rectangle 6"/>
            <p:cNvSpPr txBox="1"/>
            <p:nvPr/>
          </p:nvSpPr>
          <p:spPr>
            <a:xfrm>
              <a:off x="5148563" y="5757335"/>
              <a:ext cx="9638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Prateek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Bhargava</a:t>
              </a:r>
            </a:p>
          </p:txBody>
        </p:sp>
        <p:pic>
          <p:nvPicPr>
            <p:cNvPr id="133" name="Picture 12" descr="C:\Users\WAJIDA~1\AppData\Local\Temp\notes12894B\medium.jpg"/>
            <p:cNvPicPr>
              <a:picLocks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15731" r="12511" b="26135"/>
            <a:stretch/>
          </p:blipFill>
          <p:spPr bwMode="auto">
            <a:xfrm>
              <a:off x="4545585" y="5757335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sp>
        <p:nvSpPr>
          <p:cNvPr id="108" name="Rectangle 41"/>
          <p:cNvSpPr>
            <a:spLocks noChangeArrowheads="1"/>
          </p:cNvSpPr>
          <p:nvPr/>
        </p:nvSpPr>
        <p:spPr bwMode="gray">
          <a:xfrm>
            <a:off x="7732426" y="1124387"/>
            <a:ext cx="3918224" cy="5397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9" name="Rectangle 42"/>
          <p:cNvSpPr>
            <a:spLocks noChangeArrowheads="1"/>
          </p:cNvSpPr>
          <p:nvPr/>
        </p:nvSpPr>
        <p:spPr bwMode="gray">
          <a:xfrm>
            <a:off x="7732426" y="1213287"/>
            <a:ext cx="3918224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38" name="Rectangle 61"/>
          <p:cNvSpPr>
            <a:spLocks noChangeArrowheads="1"/>
          </p:cNvSpPr>
          <p:nvPr/>
        </p:nvSpPr>
        <p:spPr bwMode="gray">
          <a:xfrm>
            <a:off x="158759" y="1213287"/>
            <a:ext cx="2634226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9" name="Rectangle 62"/>
          <p:cNvSpPr>
            <a:spLocks noChangeArrowheads="1"/>
          </p:cNvSpPr>
          <p:nvPr/>
        </p:nvSpPr>
        <p:spPr bwMode="gray">
          <a:xfrm>
            <a:off x="261308" y="1286297"/>
            <a:ext cx="71654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Situation</a:t>
            </a:r>
          </a:p>
        </p:txBody>
      </p:sp>
      <p:sp>
        <p:nvSpPr>
          <p:cNvPr id="120" name="Rectangle 53"/>
          <p:cNvSpPr>
            <a:spLocks noChangeArrowheads="1"/>
          </p:cNvSpPr>
          <p:nvPr/>
        </p:nvSpPr>
        <p:spPr bwMode="gray">
          <a:xfrm>
            <a:off x="3019447" y="1286297"/>
            <a:ext cx="281368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300" b="1" dirty="0">
                <a:solidFill>
                  <a:schemeClr val="bg1"/>
                </a:solidFill>
              </a:rPr>
              <a:t>What we did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gray">
          <a:xfrm>
            <a:off x="7732426" y="1213287"/>
            <a:ext cx="3918224" cy="346075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1" name="Rectangle 50"/>
          <p:cNvSpPr>
            <a:spLocks noChangeArrowheads="1"/>
          </p:cNvSpPr>
          <p:nvPr/>
        </p:nvSpPr>
        <p:spPr bwMode="gray">
          <a:xfrm>
            <a:off x="7834975" y="1286297"/>
            <a:ext cx="72485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112" name="Rectangle 94"/>
          <p:cNvSpPr>
            <a:spLocks noChangeArrowheads="1"/>
          </p:cNvSpPr>
          <p:nvPr/>
        </p:nvSpPr>
        <p:spPr bwMode="gray">
          <a:xfrm>
            <a:off x="7834975" y="4158917"/>
            <a:ext cx="359989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Roll-out to entire network of 63 Business Centers within 4 months, after a 2 month pilot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Increase in customer satisfaction driven 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>
                <a:solidFill>
                  <a:srgbClr val="000000"/>
                </a:solidFill>
              </a:rPr>
              <a:t>by quality of RM interactions and reduced 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>
                <a:solidFill>
                  <a:srgbClr val="000000"/>
                </a:solidFill>
              </a:rPr>
              <a:t>loan TAT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834975" y="1640053"/>
            <a:ext cx="3599896" cy="417956"/>
            <a:chOff x="5830887" y="1441335"/>
            <a:chExt cx="4451638" cy="417956"/>
          </a:xfrm>
        </p:grpSpPr>
        <p:sp>
          <p:nvSpPr>
            <p:cNvPr id="114" name="!RnmA-00434"/>
            <p:cNvSpPr txBox="1"/>
            <p:nvPr/>
          </p:nvSpPr>
          <p:spPr>
            <a:xfrm>
              <a:off x="5830887" y="1441335"/>
              <a:ext cx="4451637" cy="41795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7674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877443" fontAlgn="auto"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defRPr/>
              </a:pPr>
              <a:r>
                <a:rPr lang="en-US" sz="1300" b="1" kern="0" dirty="0">
                  <a:solidFill>
                    <a:schemeClr val="tx2"/>
                  </a:solidFill>
                </a:rPr>
                <a:t>Growth in SME loan outstanding per annum</a:t>
              </a:r>
            </a:p>
            <a:p>
              <a:pPr defTabSz="877443" fontAlgn="auto"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defRPr/>
              </a:pPr>
              <a:r>
                <a:rPr lang="en-US" sz="1300" kern="0" dirty="0">
                  <a:solidFill>
                    <a:srgbClr val="FFFFFF">
                      <a:lumMod val="50000"/>
                    </a:srgbClr>
                  </a:solidFill>
                </a:rPr>
                <a:t>USD million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830888" y="1858963"/>
              <a:ext cx="445163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ja-JP" dirty="0">
                <a:latin typeface="+mn-lt"/>
                <a:ea typeface="MS PGothic" pitchFamily="34" charset="-128"/>
              </a:rPr>
              <a:t>2</a:t>
            </a:r>
            <a:r>
              <a:rPr lang="en-US" altLang="ja-JP" baseline="30000" dirty="0">
                <a:latin typeface="+mn-lt"/>
                <a:ea typeface="MS PGothic" pitchFamily="34" charset="-128"/>
              </a:rPr>
              <a:t>nd</a:t>
            </a:r>
            <a:r>
              <a:rPr lang="en-US" altLang="ja-JP" dirty="0">
                <a:latin typeface="+mn-lt"/>
                <a:ea typeface="MS PGothic" pitchFamily="34" charset="-128"/>
              </a:rPr>
              <a:t> largest bank in Asia – We helped implemented a holistic SME sales approach, leading to 35 p.p. increase in SME sales growth</a:t>
            </a:r>
          </a:p>
        </p:txBody>
      </p:sp>
      <p:sp>
        <p:nvSpPr>
          <p:cNvPr id="84083" name="1. On-page tracker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758" y="75764"/>
            <a:ext cx="75501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r>
              <a:rPr lang="en-GB" sz="800" cap="all" dirty="0">
                <a:solidFill>
                  <a:schemeClr val="accent6"/>
                </a:solidFill>
                <a:latin typeface="+mn-lt"/>
              </a:rPr>
              <a:t>Case studies</a:t>
            </a:r>
          </a:p>
        </p:txBody>
      </p:sp>
      <p:graphicFrame>
        <p:nvGraphicFramePr>
          <p:cNvPr id="157" name="Chart 156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88604530"/>
              </p:ext>
            </p:extLst>
          </p:nvPr>
        </p:nvGraphicFramePr>
        <p:xfrm>
          <a:off x="7877175" y="2206625"/>
          <a:ext cx="3514725" cy="14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4" name="Text Placeholder 33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474075" y="3657600"/>
            <a:ext cx="6461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Baseline</a:t>
            </a:r>
            <a:endParaRPr lang="en-US" sz="130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Text Placeholder 3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180638" y="3657600"/>
            <a:ext cx="582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Post 6T</a:t>
            </a:r>
            <a:endParaRPr lang="en-US" sz="130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59" y="1124387"/>
            <a:ext cx="561051" cy="33855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759" y="1124387"/>
            <a:ext cx="561051" cy="33855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64366" y="0"/>
            <a:ext cx="10586283" cy="246221"/>
            <a:chOff x="1064366" y="0"/>
            <a:chExt cx="10586283" cy="24622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991494" y="0"/>
              <a:ext cx="659155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</a:rPr>
                <a:t>BAN033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4366" y="0"/>
              <a:ext cx="3535417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>
                  <a:solidFill>
                    <a:schemeClr val="bg1"/>
                  </a:solidFill>
                </a:rPr>
                <a:t>BANKING AND SECURITIES (FIG)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ASIA-PACIFIC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5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505812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altLang="ja-JP" sz="24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6" name="Group 54"/>
          <p:cNvGrpSpPr>
            <a:grpSpLocks/>
          </p:cNvGrpSpPr>
          <p:nvPr/>
        </p:nvGrpSpPr>
        <p:grpSpPr bwMode="auto">
          <a:xfrm>
            <a:off x="158759" y="1022787"/>
            <a:ext cx="2609841" cy="155575"/>
            <a:chOff x="360" y="743"/>
            <a:chExt cx="1228" cy="98"/>
          </a:xfrm>
        </p:grpSpPr>
        <p:sp>
          <p:nvSpPr>
            <p:cNvPr id="141" name="Rectangle 5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142" name="AutoShape 5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7" name="Rectangle 58"/>
          <p:cNvSpPr>
            <a:spLocks noChangeArrowheads="1"/>
          </p:cNvSpPr>
          <p:nvPr/>
        </p:nvSpPr>
        <p:spPr bwMode="gray">
          <a:xfrm>
            <a:off x="158759" y="1213287"/>
            <a:ext cx="2634226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0" name="Rectangle 94"/>
          <p:cNvSpPr>
            <a:spLocks noChangeArrowheads="1"/>
          </p:cNvSpPr>
          <p:nvPr/>
        </p:nvSpPr>
        <p:spPr bwMode="gray">
          <a:xfrm>
            <a:off x="261308" y="1640053"/>
            <a:ext cx="2318034" cy="3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2</a:t>
            </a:r>
            <a:r>
              <a:rPr lang="en-US" altLang="ja-JP" sz="1300" baseline="30000" dirty="0">
                <a:solidFill>
                  <a:srgbClr val="000000"/>
                </a:solidFill>
              </a:rPr>
              <a:t>nd</a:t>
            </a:r>
            <a:r>
              <a:rPr lang="en-US" altLang="ja-JP" sz="1300" dirty="0">
                <a:solidFill>
                  <a:srgbClr val="000000"/>
                </a:solidFill>
              </a:rPr>
              <a:t> largest bank in Thailand, but </a:t>
            </a:r>
            <a:r>
              <a:rPr lang="en-US" altLang="ja-JP" sz="1300" b="1" dirty="0">
                <a:solidFill>
                  <a:schemeClr val="tx2"/>
                </a:solidFill>
              </a:rPr>
              <a:t>SME loans growing at 11%</a:t>
            </a:r>
            <a:r>
              <a:rPr lang="en-US" altLang="ja-JP" sz="1300" dirty="0">
                <a:solidFill>
                  <a:srgbClr val="000000"/>
                </a:solidFill>
              </a:rPr>
              <a:t>, while market leader grew at ~30%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Share of SME in loan portfolio stood at ~20% </a:t>
            </a:r>
            <a:r>
              <a:rPr lang="en-US" altLang="ja-JP" sz="1300" dirty="0">
                <a:solidFill>
                  <a:srgbClr val="000000"/>
                </a:solidFill>
              </a:rPr>
              <a:t>vis-à-vis a peer average of ~30%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Broken coverage model </a:t>
            </a:r>
            <a:r>
              <a:rPr lang="en-US" altLang="ja-JP" sz="1300" dirty="0">
                <a:solidFill>
                  <a:srgbClr val="000000"/>
                </a:solidFill>
              </a:rPr>
              <a:t>with RM being able to spend only ~30% time on sales due to handling of operations, collections and administrative tasks</a:t>
            </a:r>
          </a:p>
        </p:txBody>
      </p:sp>
      <p:sp>
        <p:nvSpPr>
          <p:cNvPr id="116" name="Rectangle 44"/>
          <p:cNvSpPr>
            <a:spLocks noChangeArrowheads="1"/>
          </p:cNvSpPr>
          <p:nvPr/>
        </p:nvSpPr>
        <p:spPr bwMode="gray">
          <a:xfrm>
            <a:off x="2851737" y="1213287"/>
            <a:ext cx="4821936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grpSp>
        <p:nvGrpSpPr>
          <p:cNvPr id="117" name="Group 45"/>
          <p:cNvGrpSpPr>
            <a:grpSpLocks/>
          </p:cNvGrpSpPr>
          <p:nvPr/>
        </p:nvGrpSpPr>
        <p:grpSpPr bwMode="auto">
          <a:xfrm>
            <a:off x="2851737" y="1022787"/>
            <a:ext cx="4785088" cy="142875"/>
            <a:chOff x="1642" y="743"/>
            <a:chExt cx="2608" cy="98"/>
          </a:xfrm>
        </p:grpSpPr>
        <p:sp>
          <p:nvSpPr>
            <p:cNvPr id="134" name="Rectangle 4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135" name="AutoShape 4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9" name="Rectangle 52"/>
          <p:cNvSpPr>
            <a:spLocks noChangeArrowheads="1"/>
          </p:cNvSpPr>
          <p:nvPr/>
        </p:nvSpPr>
        <p:spPr bwMode="gray">
          <a:xfrm>
            <a:off x="2851737" y="1213287"/>
            <a:ext cx="4821936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Rectangle 96"/>
          <p:cNvSpPr>
            <a:spLocks noChangeArrowheads="1"/>
          </p:cNvSpPr>
          <p:nvPr/>
        </p:nvSpPr>
        <p:spPr bwMode="gray">
          <a:xfrm>
            <a:off x="2993859" y="1640053"/>
            <a:ext cx="4441550" cy="3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Implemented pan-bank a </a:t>
            </a:r>
            <a:r>
              <a:rPr lang="en-US" altLang="ja-JP" sz="1300" b="1" dirty="0">
                <a:solidFill>
                  <a:schemeClr val="tx2"/>
                </a:solidFill>
              </a:rPr>
              <a:t>holistic sales strategy 6T </a:t>
            </a:r>
            <a:r>
              <a:rPr lang="en-US" altLang="ja-JP" sz="1300" dirty="0">
                <a:solidFill>
                  <a:srgbClr val="000000"/>
                </a:solidFill>
              </a:rPr>
              <a:t>to boost sales performance: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Transition</a:t>
            </a:r>
            <a:r>
              <a:rPr lang="en-US" altLang="ja-JP" sz="1300" dirty="0">
                <a:solidFill>
                  <a:srgbClr val="000000"/>
                </a:solidFill>
              </a:rPr>
              <a:t> into revised coverage model (allowing RM to spend 60% time on sales)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Think</a:t>
            </a:r>
            <a:r>
              <a:rPr lang="en-US" altLang="ja-JP" sz="1300" dirty="0">
                <a:solidFill>
                  <a:srgbClr val="000000"/>
                </a:solidFill>
              </a:rPr>
              <a:t>: Efficient sales planning to ‘deepen’, ‘broaden’, ‘reclaim’ &amp; ‘hunt’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Timetable</a:t>
            </a:r>
            <a:r>
              <a:rPr lang="en-US" altLang="ja-JP" sz="1300" dirty="0">
                <a:solidFill>
                  <a:srgbClr val="000000"/>
                </a:solidFill>
              </a:rPr>
              <a:t>: Sales choreography (huddles, reviews, sales meetings)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Tools</a:t>
            </a:r>
            <a:r>
              <a:rPr lang="en-US" altLang="ja-JP" sz="1300" dirty="0">
                <a:solidFill>
                  <a:srgbClr val="000000"/>
                </a:solidFill>
              </a:rPr>
              <a:t>: Sales tools (e.g., Bank fact sheet, sales pitchbook, need identification guide, customer log, automated LMS)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Track</a:t>
            </a:r>
            <a:r>
              <a:rPr lang="en-US" altLang="ja-JP" sz="1300" dirty="0">
                <a:solidFill>
                  <a:srgbClr val="000000"/>
                </a:solidFill>
              </a:rPr>
              <a:t>: Automated dashboards, periodic ‘surprise’ audits, SME sales competition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Train</a:t>
            </a:r>
            <a:r>
              <a:rPr lang="en-US" altLang="ja-JP" sz="1300" dirty="0">
                <a:solidFill>
                  <a:srgbClr val="000000"/>
                </a:solidFill>
              </a:rPr>
              <a:t>: Periodic capability building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34686" y="4819980"/>
            <a:ext cx="4529245" cy="219089"/>
            <a:chOff x="3019446" y="4849361"/>
            <a:chExt cx="4529245" cy="219089"/>
          </a:xfrm>
        </p:grpSpPr>
        <p:sp>
          <p:nvSpPr>
            <p:cNvPr id="122" name="Rectangle 100"/>
            <p:cNvSpPr>
              <a:spLocks noChangeArrowheads="1"/>
            </p:cNvSpPr>
            <p:nvPr/>
          </p:nvSpPr>
          <p:spPr bwMode="gray">
            <a:xfrm>
              <a:off x="3019446" y="4849361"/>
              <a:ext cx="452924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altLang="ja-JP" sz="1300" b="1" dirty="0">
                  <a:solidFill>
                    <a:schemeClr val="tx2"/>
                  </a:solidFill>
                </a:rPr>
                <a:t>Core Team</a:t>
              </a:r>
            </a:p>
          </p:txBody>
        </p:sp>
        <p:sp>
          <p:nvSpPr>
            <p:cNvPr id="123" name="Line 101"/>
            <p:cNvSpPr>
              <a:spLocks noChangeShapeType="1"/>
            </p:cNvSpPr>
            <p:nvPr/>
          </p:nvSpPr>
          <p:spPr bwMode="auto">
            <a:xfrm>
              <a:off x="3019447" y="5068450"/>
              <a:ext cx="4529244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 sz="13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4687" y="5144591"/>
            <a:ext cx="4401825" cy="478946"/>
            <a:chOff x="3019447" y="5143492"/>
            <a:chExt cx="4401825" cy="478946"/>
          </a:xfrm>
        </p:grpSpPr>
        <p:pic>
          <p:nvPicPr>
            <p:cNvPr id="124" name="Picture 4"/>
            <p:cNvPicPr>
              <a:picLocks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9" b="20109"/>
            <a:stretch/>
          </p:blipFill>
          <p:spPr bwMode="auto">
            <a:xfrm>
              <a:off x="4553357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Rectangle 6"/>
            <p:cNvSpPr txBox="1"/>
            <p:nvPr/>
          </p:nvSpPr>
          <p:spPr>
            <a:xfrm>
              <a:off x="5122185" y="5166927"/>
              <a:ext cx="851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Sameer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Kumar</a:t>
              </a:r>
            </a:p>
          </p:txBody>
        </p:sp>
        <p:sp>
          <p:nvSpPr>
            <p:cNvPr id="126" name="Rectangle 6"/>
            <p:cNvSpPr txBox="1">
              <a:spLocks/>
            </p:cNvSpPr>
            <p:nvPr/>
          </p:nvSpPr>
          <p:spPr>
            <a:xfrm>
              <a:off x="3600311" y="5166928"/>
              <a:ext cx="6059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Jatin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Pant</a:t>
              </a:r>
            </a:p>
          </p:txBody>
        </p:sp>
        <p:pic>
          <p:nvPicPr>
            <p:cNvPr id="127" name="Picture 2"/>
            <p:cNvPicPr>
              <a:picLocks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9" b="12689"/>
            <a:stretch/>
          </p:blipFill>
          <p:spPr bwMode="auto">
            <a:xfrm>
              <a:off x="3019447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Rectangle 6"/>
            <p:cNvSpPr txBox="1"/>
            <p:nvPr/>
          </p:nvSpPr>
          <p:spPr>
            <a:xfrm>
              <a:off x="6707638" y="5166926"/>
              <a:ext cx="7136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Wajid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Ahmed</a:t>
              </a:r>
            </a:p>
          </p:txBody>
        </p:sp>
        <p:pic>
          <p:nvPicPr>
            <p:cNvPr id="129" name="Picture 9"/>
            <p:cNvPicPr>
              <a:picLocks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" b="23819"/>
            <a:stretch/>
          </p:blipFill>
          <p:spPr bwMode="auto">
            <a:xfrm>
              <a:off x="6136060" y="5143492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034687" y="5758434"/>
            <a:ext cx="3092998" cy="478946"/>
            <a:chOff x="3019447" y="5757335"/>
            <a:chExt cx="3092998" cy="478946"/>
          </a:xfrm>
        </p:grpSpPr>
        <p:sp>
          <p:nvSpPr>
            <p:cNvPr id="130" name="Rectangle 6"/>
            <p:cNvSpPr txBox="1">
              <a:spLocks/>
            </p:cNvSpPr>
            <p:nvPr/>
          </p:nvSpPr>
          <p:spPr>
            <a:xfrm>
              <a:off x="3600311" y="5757335"/>
              <a:ext cx="6059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Aditya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Sharma</a:t>
              </a:r>
            </a:p>
          </p:txBody>
        </p:sp>
        <p:pic>
          <p:nvPicPr>
            <p:cNvPr id="131" name="Picture 18" descr="C:\Users\Wajid Ahmed\Desktop\aditya.jpg"/>
            <p:cNvPicPr>
              <a:picLocks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8" b="23820"/>
            <a:stretch/>
          </p:blipFill>
          <p:spPr bwMode="auto">
            <a:xfrm>
              <a:off x="3019447" y="5757335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32" name="Rectangle 6"/>
            <p:cNvSpPr txBox="1"/>
            <p:nvPr/>
          </p:nvSpPr>
          <p:spPr>
            <a:xfrm>
              <a:off x="5148563" y="5757335"/>
              <a:ext cx="9638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Prateek </a:t>
              </a:r>
            </a:p>
            <a:p>
              <a:pPr marL="1587" lvl="1" indent="0">
                <a:buClr>
                  <a:srgbClr val="000000"/>
                </a:buClr>
                <a:buNone/>
              </a:pPr>
              <a:r>
                <a:rPr lang="en-US" sz="1300" dirty="0">
                  <a:solidFill>
                    <a:srgbClr val="000000"/>
                  </a:solidFill>
                </a:rPr>
                <a:t>Bhargava</a:t>
              </a:r>
            </a:p>
          </p:txBody>
        </p:sp>
        <p:pic>
          <p:nvPicPr>
            <p:cNvPr id="133" name="Picture 12" descr="C:\Users\WAJIDA~1\AppData\Local\Temp\notes12894B\medium.jpg"/>
            <p:cNvPicPr>
              <a:picLocks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15731" r="12511" b="26135"/>
            <a:stretch/>
          </p:blipFill>
          <p:spPr bwMode="auto">
            <a:xfrm>
              <a:off x="4545585" y="5757335"/>
              <a:ext cx="474398" cy="478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sp>
        <p:nvSpPr>
          <p:cNvPr id="108" name="Rectangle 41"/>
          <p:cNvSpPr>
            <a:spLocks noChangeArrowheads="1"/>
          </p:cNvSpPr>
          <p:nvPr/>
        </p:nvSpPr>
        <p:spPr bwMode="gray">
          <a:xfrm>
            <a:off x="7732426" y="1124387"/>
            <a:ext cx="3918224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9" name="Rectangle 42"/>
          <p:cNvSpPr>
            <a:spLocks noChangeArrowheads="1"/>
          </p:cNvSpPr>
          <p:nvPr/>
        </p:nvSpPr>
        <p:spPr bwMode="gray">
          <a:xfrm>
            <a:off x="7732426" y="1213287"/>
            <a:ext cx="3918224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38" name="Rectangle 61"/>
          <p:cNvSpPr>
            <a:spLocks noChangeArrowheads="1"/>
          </p:cNvSpPr>
          <p:nvPr/>
        </p:nvSpPr>
        <p:spPr bwMode="gray">
          <a:xfrm>
            <a:off x="158759" y="1213287"/>
            <a:ext cx="2634226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9" name="Rectangle 62"/>
          <p:cNvSpPr>
            <a:spLocks noChangeArrowheads="1"/>
          </p:cNvSpPr>
          <p:nvPr/>
        </p:nvSpPr>
        <p:spPr bwMode="gray">
          <a:xfrm>
            <a:off x="261308" y="1286297"/>
            <a:ext cx="71654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 dirty="0">
                <a:solidFill>
                  <a:schemeClr val="tx2"/>
                </a:solidFill>
              </a:rPr>
              <a:t>Situation</a:t>
            </a:r>
          </a:p>
        </p:txBody>
      </p:sp>
      <p:sp>
        <p:nvSpPr>
          <p:cNvPr id="120" name="Rectangle 53"/>
          <p:cNvSpPr>
            <a:spLocks noChangeArrowheads="1"/>
          </p:cNvSpPr>
          <p:nvPr/>
        </p:nvSpPr>
        <p:spPr bwMode="gray">
          <a:xfrm>
            <a:off x="3019447" y="1286297"/>
            <a:ext cx="281368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300" b="1" dirty="0">
                <a:solidFill>
                  <a:schemeClr val="bg1"/>
                </a:solidFill>
              </a:rPr>
              <a:t>What we did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gray">
          <a:xfrm>
            <a:off x="7732426" y="1213287"/>
            <a:ext cx="3918224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1" name="Rectangle 50"/>
          <p:cNvSpPr>
            <a:spLocks noChangeArrowheads="1"/>
          </p:cNvSpPr>
          <p:nvPr/>
        </p:nvSpPr>
        <p:spPr bwMode="gray">
          <a:xfrm>
            <a:off x="7834975" y="1286297"/>
            <a:ext cx="72485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112" name="Rectangle 94"/>
          <p:cNvSpPr>
            <a:spLocks noChangeArrowheads="1"/>
          </p:cNvSpPr>
          <p:nvPr/>
        </p:nvSpPr>
        <p:spPr bwMode="gray">
          <a:xfrm>
            <a:off x="7834975" y="4158917"/>
            <a:ext cx="359989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Roll-out to entire network of 63 Business Centers within 4 months, after a 2 month pilot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Increase in customer satisfaction driven 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>
                <a:solidFill>
                  <a:srgbClr val="000000"/>
                </a:solidFill>
              </a:rPr>
              <a:t>by quality of RM interactions and reduced 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>
                <a:solidFill>
                  <a:srgbClr val="000000"/>
                </a:solidFill>
              </a:rPr>
              <a:t>loan TAT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834975" y="1640053"/>
            <a:ext cx="3599896" cy="417956"/>
            <a:chOff x="5830887" y="1441335"/>
            <a:chExt cx="4451638" cy="417956"/>
          </a:xfrm>
        </p:grpSpPr>
        <p:sp>
          <p:nvSpPr>
            <p:cNvPr id="114" name="!RnmA-00434"/>
            <p:cNvSpPr txBox="1"/>
            <p:nvPr/>
          </p:nvSpPr>
          <p:spPr>
            <a:xfrm>
              <a:off x="5830887" y="1441335"/>
              <a:ext cx="4451637" cy="41795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7674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877443" fontAlgn="auto"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defRPr/>
              </a:pPr>
              <a:r>
                <a:rPr lang="en-US" sz="1300" b="1" kern="0" dirty="0">
                  <a:solidFill>
                    <a:schemeClr val="tx2"/>
                  </a:solidFill>
                </a:rPr>
                <a:t>Growth in SME loan outstanding per annum</a:t>
              </a:r>
            </a:p>
            <a:p>
              <a:pPr defTabSz="877443" fontAlgn="auto"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defRPr/>
              </a:pPr>
              <a:r>
                <a:rPr lang="en-US" sz="1300" kern="0" dirty="0">
                  <a:solidFill>
                    <a:srgbClr val="FFFFFF">
                      <a:lumMod val="50000"/>
                    </a:srgbClr>
                  </a:solidFill>
                </a:rPr>
                <a:t>USD million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830888" y="1858963"/>
              <a:ext cx="445163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ja-JP" dirty="0">
                <a:latin typeface="+mn-lt"/>
                <a:ea typeface="MS PGothic" pitchFamily="34" charset="-128"/>
              </a:rPr>
              <a:t>2</a:t>
            </a:r>
            <a:r>
              <a:rPr lang="en-US" altLang="ja-JP" baseline="30000" dirty="0">
                <a:latin typeface="+mn-lt"/>
                <a:ea typeface="MS PGothic" pitchFamily="34" charset="-128"/>
              </a:rPr>
              <a:t>nd</a:t>
            </a:r>
            <a:r>
              <a:rPr lang="en-US" altLang="ja-JP" dirty="0">
                <a:latin typeface="+mn-lt"/>
                <a:ea typeface="MS PGothic" pitchFamily="34" charset="-128"/>
              </a:rPr>
              <a:t> largest bank in Asia – We helped implemented a holistic SME sales approach, leading to 35 p.p. increase in SME sales growth</a:t>
            </a:r>
          </a:p>
        </p:txBody>
      </p:sp>
      <p:sp>
        <p:nvSpPr>
          <p:cNvPr id="84083" name="1. On-page tracker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758" y="75764"/>
            <a:ext cx="75501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r>
              <a:rPr lang="en-GB" sz="800" cap="all" dirty="0">
                <a:solidFill>
                  <a:schemeClr val="accent6"/>
                </a:solidFill>
                <a:latin typeface="+mn-lt"/>
              </a:rPr>
              <a:t>Case studies</a:t>
            </a:r>
          </a:p>
        </p:txBody>
      </p:sp>
      <p:graphicFrame>
        <p:nvGraphicFramePr>
          <p:cNvPr id="157" name="Chart 156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88604530"/>
              </p:ext>
            </p:extLst>
          </p:nvPr>
        </p:nvGraphicFramePr>
        <p:xfrm>
          <a:off x="7877175" y="2206625"/>
          <a:ext cx="3514725" cy="14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4" name="Text Placeholder 33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474075" y="3657600"/>
            <a:ext cx="6461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Baseline</a:t>
            </a:r>
            <a:endParaRPr lang="en-US" sz="130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Text Placeholder 3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180638" y="3657600"/>
            <a:ext cx="582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Post 6T</a:t>
            </a:r>
            <a:endParaRPr lang="en-US" sz="130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59" y="1124387"/>
            <a:ext cx="561051" cy="33855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759" y="1124387"/>
            <a:ext cx="561051" cy="33855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dirty="0"/>
          </a:p>
        </p:txBody>
      </p:sp>
      <p:grpSp>
        <p:nvGrpSpPr>
          <p:cNvPr id="2" name="sticker"/>
          <p:cNvGrpSpPr/>
          <p:nvPr/>
        </p:nvGrpSpPr>
        <p:grpSpPr>
          <a:xfrm>
            <a:off x="11101959" y="285750"/>
            <a:ext cx="548676" cy="150811"/>
            <a:chOff x="11101959" y="285750"/>
            <a:chExt cx="548676" cy="150811"/>
          </a:xfrm>
          <a:solidFill>
            <a:srgbClr val="FFFF00"/>
          </a:solidFill>
        </p:grpSpPr>
        <p:sp>
          <p:nvSpPr>
            <p:cNvPr id="49" name="StickerRectangle"/>
            <p:cNvSpPr>
              <a:spLocks noChangeArrowheads="1"/>
            </p:cNvSpPr>
            <p:nvPr/>
          </p:nvSpPr>
          <p:spPr bwMode="gray">
            <a:xfrm>
              <a:off x="11101959" y="285750"/>
              <a:ext cx="548676" cy="150811"/>
            </a:xfrm>
            <a:prstGeom prst="leftRightArrow">
              <a:avLst>
                <a:gd name="adj1" fmla="val 100000"/>
                <a:gd name="adj2" fmla="val 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OPTIONAL</a:t>
              </a:r>
            </a:p>
          </p:txBody>
        </p:sp>
        <p:cxnSp>
          <p:nvCxnSpPr>
            <p:cNvPr id="50" name="AutoShape 31"/>
            <p:cNvCxnSpPr>
              <a:cxnSpLocks noChangeShapeType="1"/>
              <a:stCxn id="49" idx="2"/>
              <a:endCxn id="49" idx="4"/>
            </p:cNvCxnSpPr>
            <p:nvPr/>
          </p:nvCxnSpPr>
          <p:spPr bwMode="gray">
            <a:xfrm>
              <a:off x="11101959" y="285750"/>
              <a:ext cx="0" cy="150811"/>
            </a:xfrm>
            <a:prstGeom prst="straightConnector1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xtLst/>
          </p:spPr>
        </p:cxnSp>
        <p:cxnSp>
          <p:nvCxnSpPr>
            <p:cNvPr id="51" name="AutoShape 32"/>
            <p:cNvCxnSpPr>
              <a:cxnSpLocks noChangeShapeType="1"/>
              <a:stCxn id="49" idx="4"/>
              <a:endCxn id="49" idx="6"/>
            </p:cNvCxnSpPr>
            <p:nvPr/>
          </p:nvCxnSpPr>
          <p:spPr bwMode="gray">
            <a:xfrm>
              <a:off x="11101959" y="436561"/>
              <a:ext cx="548676" cy="0"/>
            </a:xfrm>
            <a:prstGeom prst="straightConnector1">
              <a:avLst/>
            </a:prstGeom>
            <a:grpFill/>
            <a:ln w="25400">
              <a:solidFill>
                <a:srgbClr val="808080"/>
              </a:solidFill>
              <a:round/>
              <a:headEnd/>
              <a:tailEnd/>
            </a:ln>
            <a:extLst/>
          </p:spPr>
        </p:cxnSp>
      </p:grpSp>
    </p:spTree>
    <p:extLst>
      <p:ext uri="{BB962C8B-B14F-4D97-AF65-F5344CB8AC3E}">
        <p14:creationId xmlns:p14="http://schemas.microsoft.com/office/powerpoint/2010/main" val="18427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326134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6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529875" name="Picture 19"/>
          <p:cNvPicPr>
            <a:picLocks noChangeAspect="1" noChangeArrowheads="1"/>
          </p:cNvPicPr>
          <p:nvPr/>
        </p:nvPicPr>
        <p:blipFill rotWithShape="1">
          <a:blip r:embed="rId51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90854" y="860608"/>
            <a:ext cx="70373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 bwMode="auto">
          <a:xfrm>
            <a:off x="6678612" y="1152525"/>
            <a:ext cx="4972037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86" name="Picture 3" descr="Untitled-4 copy"/>
          <p:cNvPicPr>
            <a:picLocks noChangeAspect="1" noChangeArrowheads="1"/>
          </p:cNvPicPr>
          <p:nvPr/>
        </p:nvPicPr>
        <p:blipFill rotWithShape="1">
          <a:blip r:embed="rId5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44" r="2444"/>
          <a:stretch/>
        </p:blipFill>
        <p:spPr bwMode="auto">
          <a:xfrm>
            <a:off x="0" y="441"/>
            <a:ext cx="3619500" cy="6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 bwMode="auto">
          <a:xfrm>
            <a:off x="-1" y="1152525"/>
            <a:ext cx="3875091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" y="2847975"/>
            <a:ext cx="3619499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-1" y="4495800"/>
            <a:ext cx="4038603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gray">
          <a:xfrm>
            <a:off x="1" y="4486275"/>
            <a:ext cx="4075114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gray">
          <a:xfrm>
            <a:off x="1" y="2847975"/>
            <a:ext cx="3190877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gray">
          <a:xfrm>
            <a:off x="1" y="1152525"/>
            <a:ext cx="4137659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73697" y="4802743"/>
            <a:ext cx="31924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Leverage sales “Tools” to enable higher productivity and sales conversions</a:t>
            </a:r>
          </a:p>
        </p:txBody>
      </p:sp>
      <p:sp>
        <p:nvSpPr>
          <p:cNvPr id="48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9" y="3176111"/>
            <a:ext cx="25431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“Track” your performance </a:t>
            </a:r>
            <a:b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</a:br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with dashboards and standardized reports</a:t>
            </a:r>
          </a:p>
        </p:txBody>
      </p:sp>
      <p:sp>
        <p:nvSpPr>
          <p:cNvPr id="49" name="Rectangle 2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81000" y="1425100"/>
            <a:ext cx="2971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Continuously “Train” yourself to refresh core skills and build new capabilities</a:t>
            </a:r>
          </a:p>
        </p:txBody>
      </p:sp>
      <p:sp>
        <p:nvSpPr>
          <p:cNvPr id="99" name="Rectangle 98"/>
          <p:cNvSpPr/>
          <p:nvPr>
            <p:custDataLst>
              <p:tags r:id="rId7"/>
            </p:custDataLst>
          </p:nvPr>
        </p:nvSpPr>
        <p:spPr bwMode="auto">
          <a:xfrm>
            <a:off x="7126289" y="2847975"/>
            <a:ext cx="4525961" cy="1442407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>
            <p:custDataLst>
              <p:tags r:id="rId8"/>
            </p:custDataLst>
          </p:nvPr>
        </p:nvSpPr>
        <p:spPr bwMode="auto">
          <a:xfrm>
            <a:off x="6678613" y="4486276"/>
            <a:ext cx="4910547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 b="1" dirty="0">
              <a:solidFill>
                <a:srgbClr val="000000"/>
              </a:solidFill>
            </a:endParaRPr>
          </a:p>
        </p:txBody>
      </p:sp>
      <p:grpSp>
        <p:nvGrpSpPr>
          <p:cNvPr id="36" name="Group 10"/>
          <p:cNvGrpSpPr>
            <a:grpSpLocks/>
          </p:cNvGrpSpPr>
          <p:nvPr/>
        </p:nvGrpSpPr>
        <p:grpSpPr bwMode="auto">
          <a:xfrm>
            <a:off x="3889378" y="1606550"/>
            <a:ext cx="3390900" cy="3398838"/>
            <a:chOff x="1735" y="1174"/>
            <a:chExt cx="2136" cy="2141"/>
          </a:xfrm>
        </p:grpSpPr>
        <p:sp>
          <p:nvSpPr>
            <p:cNvPr id="37" name="Oval 1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gray">
            <a:xfrm>
              <a:off x="1735" y="1174"/>
              <a:ext cx="2136" cy="2136"/>
            </a:xfrm>
            <a:prstGeom prst="ellipse">
              <a:avLst/>
            </a:prstGeom>
            <a:gradFill rotWithShape="1">
              <a:gsLst>
                <a:gs pos="0">
                  <a:srgbClr val="FFF4D1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" name="AutoShape 1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gray">
            <a:xfrm flipV="1">
              <a:off x="2715" y="1174"/>
              <a:ext cx="176" cy="105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" name="AutoShape 1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gray">
            <a:xfrm>
              <a:off x="2715" y="2259"/>
              <a:ext cx="176" cy="105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" name="AutoShape 1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gray">
            <a:xfrm rot="18090661" flipV="1">
              <a:off x="2255" y="1435"/>
              <a:ext cx="176" cy="10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" name="AutoShape 1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gray">
            <a:xfrm rot="3509339">
              <a:off x="2255" y="1978"/>
              <a:ext cx="176" cy="10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" name="AutoShape 16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gray">
            <a:xfrm rot="3509339" flipH="1" flipV="1">
              <a:off x="3178" y="1429"/>
              <a:ext cx="176" cy="10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" name="AutoShape 1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gray">
            <a:xfrm rot="18090661" flipH="1">
              <a:off x="3180" y="1973"/>
              <a:ext cx="176" cy="108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" name="Oval 1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gray">
            <a:xfrm>
              <a:off x="2771" y="2210"/>
              <a:ext cx="64" cy="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2" name="Oval 27"/>
          <p:cNvSpPr>
            <a:spLocks noChangeArrowheads="1"/>
          </p:cNvSpPr>
          <p:nvPr/>
        </p:nvSpPr>
        <p:spPr bwMode="gray">
          <a:xfrm>
            <a:off x="3897316" y="5505451"/>
            <a:ext cx="1419225" cy="409575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gray">
          <a:xfrm>
            <a:off x="3049591" y="3843339"/>
            <a:ext cx="1419225" cy="409575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gray">
          <a:xfrm>
            <a:off x="3927479" y="2163764"/>
            <a:ext cx="1419225" cy="409575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7" name="Oval 32" descr="Chess"/>
          <p:cNvSpPr>
            <a:spLocks noChangeArrowheads="1"/>
          </p:cNvSpPr>
          <p:nvPr/>
        </p:nvSpPr>
        <p:spPr bwMode="gray">
          <a:xfrm>
            <a:off x="2946403" y="2493963"/>
            <a:ext cx="1625600" cy="1606550"/>
          </a:xfrm>
          <a:prstGeom prst="ellipse">
            <a:avLst/>
          </a:prstGeom>
          <a:blipFill dpi="0" rotWithShape="1">
            <a:blip r:embed="rId5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 algn="ctr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" name="Oval 34" descr="Leadership"/>
          <p:cNvSpPr>
            <a:spLocks noChangeArrowheads="1"/>
          </p:cNvSpPr>
          <p:nvPr/>
        </p:nvSpPr>
        <p:spPr bwMode="gray">
          <a:xfrm>
            <a:off x="3790953" y="4197351"/>
            <a:ext cx="1631950" cy="1565275"/>
          </a:xfrm>
          <a:prstGeom prst="ellipse">
            <a:avLst/>
          </a:prstGeom>
          <a:blipFill dpi="0" rotWithShape="1">
            <a:blip r:embed="rId5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0" name="Oval 35" descr="Network"/>
          <p:cNvSpPr>
            <a:spLocks noChangeArrowheads="1"/>
          </p:cNvSpPr>
          <p:nvPr/>
        </p:nvSpPr>
        <p:spPr bwMode="gray">
          <a:xfrm>
            <a:off x="3836990" y="881064"/>
            <a:ext cx="1600200" cy="1539875"/>
          </a:xfrm>
          <a:prstGeom prst="ellipse">
            <a:avLst/>
          </a:prstGeom>
          <a:blipFill dpi="0" rotWithShape="1">
            <a:blip r:embed="rId5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 algn="ctr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64115" y="2847975"/>
            <a:ext cx="1066800" cy="1066800"/>
          </a:xfrm>
          <a:prstGeom prst="ellipse">
            <a:avLst/>
          </a:prstGeom>
          <a:solidFill>
            <a:srgbClr val="FFF4D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21240" y="2724150"/>
            <a:ext cx="1337290" cy="1343204"/>
            <a:chOff x="3657600" y="2705100"/>
            <a:chExt cx="1337290" cy="1343204"/>
          </a:xfrm>
        </p:grpSpPr>
        <p:sp>
          <p:nvSpPr>
            <p:cNvPr id="66" name="Rectangle 65"/>
            <p:cNvSpPr/>
            <p:nvPr>
              <p:custDataLst>
                <p:tags r:id="rId38"/>
              </p:custDataLst>
            </p:nvPr>
          </p:nvSpPr>
          <p:spPr>
            <a:xfrm>
              <a:off x="3657600" y="2705100"/>
              <a:ext cx="800219" cy="1200329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7200" b="1" dirty="0">
                  <a:ln w="11430"/>
                  <a:solidFill>
                    <a:schemeClr val="accent3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6</a:t>
              </a:r>
              <a:endParaRPr lang="en-GB" sz="7200" b="1" dirty="0">
                <a:ln w="11430"/>
                <a:solidFill>
                  <a:schemeClr val="accent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7" name="Rectangle 66"/>
            <p:cNvSpPr/>
            <p:nvPr>
              <p:custDataLst>
                <p:tags r:id="rId39"/>
              </p:custDataLst>
            </p:nvPr>
          </p:nvSpPr>
          <p:spPr>
            <a:xfrm>
              <a:off x="4143375" y="2847975"/>
              <a:ext cx="851515" cy="1200329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7200" b="1" dirty="0">
                  <a:ln w="11430"/>
                  <a:solidFill>
                    <a:schemeClr val="accent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T</a:t>
              </a:r>
              <a:endParaRPr lang="en-GB" sz="7200" b="1" dirty="0">
                <a:ln w="11430"/>
                <a:solidFill>
                  <a:schemeClr val="accent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68" name="Arc 12"/>
          <p:cNvSpPr>
            <a:spLocks/>
          </p:cNvSpPr>
          <p:nvPr>
            <p:custDataLst>
              <p:tags r:id="rId9"/>
            </p:custDataLst>
          </p:nvPr>
        </p:nvSpPr>
        <p:spPr bwMode="black">
          <a:xfrm rot="5400000">
            <a:off x="4294192" y="1287463"/>
            <a:ext cx="685799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07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0" name="Rectangle 22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075115" y="1714501"/>
            <a:ext cx="11239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Train</a:t>
            </a:r>
          </a:p>
        </p:txBody>
      </p:sp>
      <p:sp>
        <p:nvSpPr>
          <p:cNvPr id="79" name="Arc 12"/>
          <p:cNvSpPr>
            <a:spLocks/>
          </p:cNvSpPr>
          <p:nvPr>
            <p:custDataLst>
              <p:tags r:id="rId11"/>
            </p:custDataLst>
          </p:nvPr>
        </p:nvSpPr>
        <p:spPr bwMode="black">
          <a:xfrm rot="5400000">
            <a:off x="4257680" y="4630739"/>
            <a:ext cx="685799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07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tangle 22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4038603" y="5057776"/>
            <a:ext cx="11239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Tools </a:t>
            </a:r>
          </a:p>
        </p:txBody>
      </p:sp>
      <p:sp>
        <p:nvSpPr>
          <p:cNvPr id="81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038603" y="5286375"/>
            <a:ext cx="11239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000000"/>
                </a:solidFill>
                <a:ea typeface="Gulim" pitchFamily="34" charset="-127"/>
              </a:rPr>
              <a:t>Sales enablers</a:t>
            </a:r>
          </a:p>
        </p:txBody>
      </p:sp>
      <p:sp>
        <p:nvSpPr>
          <p:cNvPr id="82" name="Arc 12"/>
          <p:cNvSpPr>
            <a:spLocks/>
          </p:cNvSpPr>
          <p:nvPr>
            <p:custDataLst>
              <p:tags r:id="rId14"/>
            </p:custDataLst>
          </p:nvPr>
        </p:nvSpPr>
        <p:spPr bwMode="black">
          <a:xfrm rot="5400000">
            <a:off x="3409955" y="2963864"/>
            <a:ext cx="685799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07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8"/>
                  <a:pt x="12055" y="43085"/>
                  <a:pt x="207" y="43199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3" name="Rectangle 22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3190878" y="3390901"/>
            <a:ext cx="11239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Track</a:t>
            </a:r>
          </a:p>
        </p:txBody>
      </p:sp>
      <p:sp>
        <p:nvSpPr>
          <p:cNvPr id="84" name="Rectangle 22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3190878" y="3619500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000000"/>
                </a:solidFill>
                <a:ea typeface="Gulim" pitchFamily="34" charset="-127"/>
              </a:rPr>
              <a:t>Performance Mgmt.</a:t>
            </a:r>
          </a:p>
        </p:txBody>
      </p:sp>
      <p:sp>
        <p:nvSpPr>
          <p:cNvPr id="85" name="Rectangle 22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4075115" y="1943100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000000"/>
                </a:solidFill>
                <a:ea typeface="Gulim" pitchFamily="34" charset="-127"/>
              </a:rPr>
              <a:t>Capability building</a:t>
            </a:r>
          </a:p>
        </p:txBody>
      </p:sp>
      <p:sp>
        <p:nvSpPr>
          <p:cNvPr id="95" name="WordArt 24"/>
          <p:cNvSpPr>
            <a:spLocks noChangeArrowheads="1" noChangeShapeType="1" noTextEdit="1"/>
          </p:cNvSpPr>
          <p:nvPr/>
        </p:nvSpPr>
        <p:spPr bwMode="auto">
          <a:xfrm>
            <a:off x="3592516" y="4273605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97" name="WordArt 24"/>
          <p:cNvSpPr>
            <a:spLocks noChangeArrowheads="1" noChangeShapeType="1" noTextEdit="1"/>
          </p:cNvSpPr>
          <p:nvPr/>
        </p:nvSpPr>
        <p:spPr bwMode="auto">
          <a:xfrm>
            <a:off x="2657476" y="2676844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98" name="WordArt 24"/>
          <p:cNvSpPr>
            <a:spLocks noChangeArrowheads="1" noChangeShapeType="1" noTextEdit="1"/>
          </p:cNvSpPr>
          <p:nvPr/>
        </p:nvSpPr>
        <p:spPr bwMode="auto">
          <a:xfrm>
            <a:off x="3627933" y="900551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6" name="Oval 28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6643691" y="3843339"/>
            <a:ext cx="1419225" cy="409575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7997004" y="1337232"/>
            <a:ext cx="31905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“Transition” into the revised sales coverage model with its new roles, KPIs, etc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gray">
          <a:xfrm>
            <a:off x="7096128" y="1152525"/>
            <a:ext cx="4556122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Line 7"/>
          <p:cNvSpPr>
            <a:spLocks noChangeShapeType="1"/>
          </p:cNvSpPr>
          <p:nvPr>
            <p:custDataLst>
              <p:tags r:id="rId20"/>
            </p:custDataLst>
          </p:nvPr>
        </p:nvSpPr>
        <p:spPr bwMode="gray">
          <a:xfrm>
            <a:off x="7096128" y="4486276"/>
            <a:ext cx="4556122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gray">
          <a:xfrm>
            <a:off x="7334684" y="2847976"/>
            <a:ext cx="4317566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1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8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7738889" y="4805522"/>
            <a:ext cx="35988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Execute sales like a “Timetable” through structured routines and choreography</a:t>
            </a:r>
          </a:p>
        </p:txBody>
      </p:sp>
      <p:sp>
        <p:nvSpPr>
          <p:cNvPr id="129" name="Rectangle 20"/>
          <p:cNvSpPr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8687034" y="3158490"/>
            <a:ext cx="25005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1" dirty="0">
                <a:solidFill>
                  <a:schemeClr val="tx2"/>
                </a:solidFill>
                <a:ea typeface="Gulim" pitchFamily="34" charset="-127"/>
              </a:rPr>
              <a:t>“Think” through deepening your portfolio and identifying new customers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6T: A comprehensive SME sales approach</a:t>
            </a:r>
          </a:p>
        </p:txBody>
      </p:sp>
      <p:sp>
        <p:nvSpPr>
          <p:cNvPr id="5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McKinsey analysis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718178" y="855664"/>
            <a:ext cx="1631950" cy="1717675"/>
            <a:chOff x="5718178" y="855664"/>
            <a:chExt cx="1631950" cy="1717675"/>
          </a:xfrm>
        </p:grpSpPr>
        <p:sp>
          <p:nvSpPr>
            <p:cNvPr id="92" name="Oval 31"/>
            <p:cNvSpPr>
              <a:spLocks noChangeArrowheads="1"/>
            </p:cNvSpPr>
            <p:nvPr/>
          </p:nvSpPr>
          <p:spPr bwMode="gray">
            <a:xfrm>
              <a:off x="5824541" y="2163764"/>
              <a:ext cx="1419225" cy="409575"/>
            </a:xfrm>
            <a:prstGeom prst="ellipse">
              <a:avLst/>
            </a:prstGeom>
            <a:gradFill rotWithShape="1">
              <a:gsLst>
                <a:gs pos="0">
                  <a:srgbClr val="4D4D4D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3" name="Oval 36" descr="Businessman thinking"/>
            <p:cNvSpPr>
              <a:spLocks noChangeArrowheads="1"/>
            </p:cNvSpPr>
            <p:nvPr/>
          </p:nvSpPr>
          <p:spPr bwMode="gray">
            <a:xfrm>
              <a:off x="5718178" y="855664"/>
              <a:ext cx="1631950" cy="1565275"/>
            </a:xfrm>
            <a:prstGeom prst="ellipse">
              <a:avLst/>
            </a:prstGeom>
            <a:blipFill dpi="0" rotWithShape="1">
              <a:blip r:embed="rId5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4" name="Arc 12"/>
            <p:cNvSpPr>
              <a:spLocks/>
            </p:cNvSpPr>
            <p:nvPr>
              <p:custDataLst>
                <p:tags r:id="rId35"/>
              </p:custDataLst>
            </p:nvPr>
          </p:nvSpPr>
          <p:spPr bwMode="black">
            <a:xfrm rot="5400000">
              <a:off x="6191255" y="1287464"/>
              <a:ext cx="685799" cy="1524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9"/>
                <a:gd name="T2" fmla="*/ 207 w 21600"/>
                <a:gd name="T3" fmla="*/ 43199 h 43199"/>
                <a:gd name="T4" fmla="*/ 0 w 21600"/>
                <a:gd name="T5" fmla="*/ 21600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</a:path>
                <a:path w="21600" h="431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2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5972178" y="1714501"/>
              <a:ext cx="11239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tx2"/>
                  </a:solidFill>
                  <a:ea typeface="Gulim" pitchFamily="34" charset="-127"/>
                </a:rPr>
                <a:t>Transition</a:t>
              </a:r>
            </a:p>
          </p:txBody>
        </p:sp>
        <p:sp>
          <p:nvSpPr>
            <p:cNvPr id="103" name="Rectangle 2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gray">
            <a:xfrm>
              <a:off x="5972178" y="1943100"/>
              <a:ext cx="11239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0000"/>
                  </a:solidFill>
                  <a:ea typeface="Gulim" pitchFamily="34" charset="-127"/>
                </a:rPr>
                <a:t>Revised sales model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753104" y="4197351"/>
            <a:ext cx="1622425" cy="1606550"/>
            <a:chOff x="10603139" y="2493963"/>
            <a:chExt cx="1622425" cy="1606550"/>
          </a:xfrm>
        </p:grpSpPr>
        <p:sp>
          <p:nvSpPr>
            <p:cNvPr id="105" name="Oval 37" descr="Puzzle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10603139" y="2493963"/>
              <a:ext cx="1622425" cy="1606550"/>
            </a:xfrm>
            <a:prstGeom prst="ellipse">
              <a:avLst/>
            </a:prstGeom>
            <a:blipFill dpi="0" rotWithShape="1">
              <a:blip r:embed="rId5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algn="ctr">
              <a:solidFill>
                <a:schemeClr val="hlink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7" name="Arc 12"/>
            <p:cNvSpPr>
              <a:spLocks/>
            </p:cNvSpPr>
            <p:nvPr>
              <p:custDataLst>
                <p:tags r:id="rId32"/>
              </p:custDataLst>
            </p:nvPr>
          </p:nvSpPr>
          <p:spPr bwMode="black">
            <a:xfrm rot="5400000">
              <a:off x="11080978" y="2963864"/>
              <a:ext cx="685799" cy="1524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9"/>
                <a:gd name="T2" fmla="*/ 207 w 21600"/>
                <a:gd name="T3" fmla="*/ 43199 h 43199"/>
                <a:gd name="T4" fmla="*/ 0 w 21600"/>
                <a:gd name="T5" fmla="*/ 21600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</a:path>
                <a:path w="21600" h="431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2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10861902" y="3390900"/>
              <a:ext cx="11239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tx2"/>
                  </a:solidFill>
                  <a:ea typeface="Gulim" pitchFamily="34" charset="-127"/>
                </a:rPr>
                <a:t>Timetable</a:t>
              </a:r>
            </a:p>
          </p:txBody>
        </p:sp>
        <p:sp>
          <p:nvSpPr>
            <p:cNvPr id="109" name="Rectangle 2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10861902" y="3619500"/>
              <a:ext cx="112395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0000"/>
                  </a:solidFill>
                  <a:ea typeface="Gulim" pitchFamily="34" charset="-127"/>
                </a:rPr>
                <a:t>Sales routines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542091" y="2493964"/>
            <a:ext cx="1625600" cy="1717675"/>
            <a:chOff x="9814152" y="4197350"/>
            <a:chExt cx="1625600" cy="1717675"/>
          </a:xfrm>
        </p:grpSpPr>
        <p:sp>
          <p:nvSpPr>
            <p:cNvPr id="111" name="Oval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9917339" y="5505450"/>
              <a:ext cx="1419225" cy="409575"/>
            </a:xfrm>
            <a:prstGeom prst="ellipse">
              <a:avLst/>
            </a:prstGeom>
            <a:gradFill rotWithShape="1">
              <a:gsLst>
                <a:gs pos="0">
                  <a:srgbClr val="4D4D4D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2" name="Oval 33" descr="Innovation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9814152" y="4197350"/>
              <a:ext cx="1625600" cy="1565275"/>
            </a:xfrm>
            <a:prstGeom prst="ellipse">
              <a:avLst/>
            </a:prstGeom>
            <a:blipFill dpi="0" rotWithShape="1">
              <a:blip r:embed="rId5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algn="ctr">
              <a:solidFill>
                <a:schemeClr val="hlink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3" name="Arc 12"/>
            <p:cNvSpPr>
              <a:spLocks/>
            </p:cNvSpPr>
            <p:nvPr>
              <p:custDataLst>
                <p:tags r:id="rId28"/>
              </p:custDataLst>
            </p:nvPr>
          </p:nvSpPr>
          <p:spPr bwMode="black">
            <a:xfrm rot="5400000">
              <a:off x="10290403" y="4630739"/>
              <a:ext cx="685799" cy="1524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9"/>
                <a:gd name="T2" fmla="*/ 207 w 21600"/>
                <a:gd name="T3" fmla="*/ 43199 h 43199"/>
                <a:gd name="T4" fmla="*/ 0 w 21600"/>
                <a:gd name="T5" fmla="*/ 21600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</a:path>
                <a:path w="21600" h="431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48"/>
                    <a:pt x="12055" y="43085"/>
                    <a:pt x="207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4" name="Rectangle 2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10071327" y="5057775"/>
              <a:ext cx="11239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tx2"/>
                  </a:solidFill>
                  <a:ea typeface="Gulim" pitchFamily="34" charset="-127"/>
                </a:rPr>
                <a:t>Think </a:t>
              </a:r>
            </a:p>
          </p:txBody>
        </p:sp>
        <p:sp>
          <p:nvSpPr>
            <p:cNvPr id="130" name="Rectangle 2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10071327" y="5286375"/>
              <a:ext cx="112395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0000"/>
                  </a:solidFill>
                  <a:ea typeface="Gulim" pitchFamily="34" charset="-127"/>
                </a:rPr>
                <a:t>Sales planning</a:t>
              </a:r>
            </a:p>
          </p:txBody>
        </p:sp>
      </p:grpSp>
      <p:sp>
        <p:nvSpPr>
          <p:cNvPr id="88" name="WordArt 24"/>
          <p:cNvSpPr>
            <a:spLocks noChangeArrowheads="1" noChangeShapeType="1" noTextEdit="1"/>
          </p:cNvSpPr>
          <p:nvPr/>
        </p:nvSpPr>
        <p:spPr bwMode="auto">
          <a:xfrm>
            <a:off x="7342508" y="943294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sz="24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1</a:t>
            </a:r>
            <a:endParaRPr lang="en-GB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5" name="WordArt 24"/>
          <p:cNvSpPr>
            <a:spLocks noChangeArrowheads="1" noChangeShapeType="1" noTextEdit="1"/>
          </p:cNvSpPr>
          <p:nvPr>
            <p:custDataLst>
              <p:tags r:id="rId24"/>
            </p:custDataLst>
          </p:nvPr>
        </p:nvSpPr>
        <p:spPr bwMode="auto">
          <a:xfrm>
            <a:off x="8167691" y="2629547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16" name="WordArt 24"/>
          <p:cNvSpPr>
            <a:spLocks noChangeArrowheads="1" noChangeShapeType="1" noTextEdit="1"/>
          </p:cNvSpPr>
          <p:nvPr>
            <p:custDataLst>
              <p:tags r:id="rId25"/>
            </p:custDataLst>
          </p:nvPr>
        </p:nvSpPr>
        <p:spPr bwMode="auto">
          <a:xfrm>
            <a:off x="7335843" y="4273605"/>
            <a:ext cx="282574" cy="34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1565"/>
              </a:avLst>
            </a:prstTxWarp>
          </a:bodyPr>
          <a:lstStyle/>
          <a:p>
            <a:pPr algn="ctr">
              <a:buClr>
                <a:srgbClr val="002960"/>
              </a:buClr>
            </a:pPr>
            <a:r>
              <a:rPr lang="en-GB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6249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Krishnakumar Thangar\Desktop\26-Nov-2018\1810-1110744\B series\BAN033_Helped implemented a holistic SME sales approach, leading to 35 p.p. increase in SME sales growt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1N4adhTYCD0wCMnOOsb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ms3h3k02AJNOjx1fEe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POcRYsZ0iRlytTFKc0S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1N4adhTYCD0wCMnOOsb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ms3h3k02AJNOjx1fEe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POcRYsZ0iRlytTFKc0S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eZFBsQm.SUTNQh74cM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mKN0MaXUOrY_GJjb4dM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m0dTovTkm2i9LShrzp1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6Lg0IgOkGP4wmYDHMxL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ha63SN4EewgetXjZi7zQ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uJbVi500qO_QFYO9UQk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dDNYxvnLAUi2S5cKOQF.U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363qPGp43E2jKFkx1pJIfg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FzJ037806g5.iWIXAwk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FzJ037806g5.iWIXAwk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rRgF47W.0CZATTvaEnru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mUzTdiskiPDlDktBHV4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  <p:tag name="THINKCELLSHAPEDONOTDELETE" val="pE5L1WfHxk0651zt9UWeX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z9vvW6pxckGvr76KhA_.fw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o5uyLdUV6EeeyTf0N8Uxa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c._KCpGUasHAwlbOzzu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  <p:tag name="THINKCELLSHAPEDONOTDELETE" val="p.yjJyj9ZTE6x2FXSPDIjc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rtr2.fIM3UWAikgE.nCcJw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pEx9exlhq_0y_NC3MuetHO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5egV221Y0yW1uq5aPnkXg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be4jYfZUevS6lB9HvQu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zbbv5oHCU2pIg7X.msAuQ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TbTIBNk02jA6IMwAKjW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brpaM1iB0SOy.ZwSLyV.Q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3s83rS6UqgE6899ONxcg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ck3pXnDVk.56jkimTBzK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3Xn18.qUe_ZycxusXtl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.qlClhgEmIn_N6hIk_r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ncqFniOEyKxplen3kOh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641</Words>
  <Application>Microsoft Macintosh PowerPoint</Application>
  <PresentationFormat>Custom</PresentationFormat>
  <Paragraphs>104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7" baseType="lpstr">
      <vt:lpstr>Arial</vt:lpstr>
      <vt:lpstr>Arial Black</vt:lpstr>
      <vt:lpstr>Times New Roman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PowerPoint Presentation</vt:lpstr>
      <vt:lpstr>2nd largest bank in Asia – We helped implemented a holistic SME sales approach, leading to 35 p.p. increase in SME sales growth</vt:lpstr>
      <vt:lpstr>2nd largest bank in Asia – We helped implemented a holistic SME sales approach, leading to 35 p.p. increase in SME sales growth</vt:lpstr>
      <vt:lpstr>6T: A comprehensive SME sales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2019-04-01T20:24:55Z</dcterms:modified>
  <cp:category/>
  <cp:contentStatus/>
  <dc:language/>
  <cp:version/>
</cp:coreProperties>
</file>