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B9D31-4F50-4DB8-BB8A-CE6D73AFC132}" type="slidenum">
              <a:rPr lang="en-US">
                <a:solidFill>
                  <a:prstClr val="black"/>
                </a:solidFill>
              </a:rPr>
              <a:pPr/>
              <a:t>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062" y="270167"/>
            <a:ext cx="5152334" cy="247052"/>
          </a:xfrm>
        </p:spPr>
        <p:txBody>
          <a:bodyPr/>
          <a:lstStyle/>
          <a:p>
            <a:endParaRPr lang="en-US"/>
          </a:p>
        </p:txBody>
      </p:sp>
      <p:sp>
        <p:nvSpPr>
          <p:cNvPr id="38916" name="McK Separator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53519" y="1512916"/>
            <a:ext cx="5502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7:54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7:54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7:54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7:54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7:54 AM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4704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7:54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emf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2086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gray">
          <a:xfrm>
            <a:off x="5880100" y="698500"/>
            <a:ext cx="2733675" cy="1703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gray">
          <a:xfrm>
            <a:off x="5876925" y="698500"/>
            <a:ext cx="2736850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Branch Sales and Service </a:t>
            </a:r>
            <a:r>
              <a:rPr lang="en-US"/>
              <a:t>Transformation – Asian </a:t>
            </a:r>
            <a:r>
              <a:rPr lang="en-US" dirty="0"/>
              <a:t>Bank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gray">
          <a:xfrm>
            <a:off x="3059113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gray">
          <a:xfrm>
            <a:off x="3059113" y="593725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gray">
          <a:xfrm>
            <a:off x="236538" y="698500"/>
            <a:ext cx="2733675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gray">
          <a:xfrm>
            <a:off x="236538" y="601663"/>
            <a:ext cx="3019425" cy="619125"/>
          </a:xfrm>
          <a:prstGeom prst="rightArrow">
            <a:avLst>
              <a:gd name="adj1" fmla="val 66954"/>
              <a:gd name="adj2" fmla="val 4639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gray">
          <a:xfrm>
            <a:off x="327025" y="806450"/>
            <a:ext cx="140017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</a:rPr>
              <a:t>Client Situation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gray">
          <a:xfrm>
            <a:off x="3346450" y="817563"/>
            <a:ext cx="177641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What we did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gray">
          <a:xfrm>
            <a:off x="6162675" y="817563"/>
            <a:ext cx="12239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Impact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gray">
          <a:xfrm>
            <a:off x="298450" y="1204913"/>
            <a:ext cx="2601913" cy="23698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Context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</a:rPr>
              <a:t>Client is one of the top 4 fully integrated financial services group in its country. The bank has more than 200 branches locally</a:t>
            </a:r>
          </a:p>
          <a:p>
            <a:pPr lvl="1"/>
            <a:endParaRPr lang="en-US" sz="1100" b="1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Challenge</a:t>
            </a:r>
          </a:p>
          <a:p>
            <a:pPr lvl="1"/>
            <a:r>
              <a:rPr lang="en-US" sz="1100" dirty="0"/>
              <a:t>Branch productivity was significantly lower than industry peers (~ 40-50% lower)</a:t>
            </a:r>
          </a:p>
          <a:p>
            <a:pPr lvl="1"/>
            <a:r>
              <a:rPr lang="en-US" sz="1100" dirty="0"/>
              <a:t>Branch operating model broken and titled towards service</a:t>
            </a:r>
          </a:p>
          <a:p>
            <a:pPr lvl="1"/>
            <a:r>
              <a:rPr lang="en-US" sz="1100" dirty="0"/>
              <a:t>Limited in-branch sales practices, branch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gray">
          <a:xfrm>
            <a:off x="5949950" y="1204913"/>
            <a:ext cx="2595563" cy="7155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100" dirty="0"/>
              <a:t>30% increase in retail CASA acquisition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1100" dirty="0"/>
              <a:t>80% increase in </a:t>
            </a:r>
            <a:r>
              <a:rPr lang="en-US" sz="1100" dirty="0" err="1"/>
              <a:t>SME</a:t>
            </a:r>
            <a:r>
              <a:rPr lang="en-US" sz="1100" dirty="0"/>
              <a:t> CA acquisition productivity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gray">
          <a:xfrm>
            <a:off x="3117850" y="1204913"/>
            <a:ext cx="2605088" cy="4638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9 month partnership focusing on retail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and </a:t>
            </a:r>
            <a:r>
              <a:rPr lang="en-US" sz="1100" b="1" dirty="0" err="1">
                <a:solidFill>
                  <a:srgbClr val="000000"/>
                </a:solidFill>
              </a:rPr>
              <a:t>SME</a:t>
            </a:r>
            <a:r>
              <a:rPr lang="en-US" sz="1100" b="1" dirty="0">
                <a:solidFill>
                  <a:srgbClr val="000000"/>
                </a:solidFill>
              </a:rPr>
              <a:t> banking</a:t>
            </a:r>
          </a:p>
          <a:p>
            <a:pPr lvl="1">
              <a:spcBef>
                <a:spcPct val="20000"/>
              </a:spcBef>
            </a:pPr>
            <a:r>
              <a:rPr lang="en-US" sz="1100" kern="0" dirty="0"/>
              <a:t>Developed a new branch operating sales and service model, e.g., in-branch service to sales, outbound sales, sales tools, and </a:t>
            </a:r>
            <a:r>
              <a:rPr lang="en-US" sz="1100" kern="0" dirty="0" err="1"/>
              <a:t>KPIs</a:t>
            </a:r>
            <a:endParaRPr lang="en-US" sz="1100" kern="0" dirty="0"/>
          </a:p>
          <a:p>
            <a:pPr lvl="1">
              <a:spcBef>
                <a:spcPct val="20000"/>
              </a:spcBef>
            </a:pPr>
            <a:r>
              <a:rPr lang="en-US" sz="1100" kern="0" dirty="0"/>
              <a:t>Put in place a robust and digitized performance tracking mechanism </a:t>
            </a:r>
          </a:p>
          <a:p>
            <a:pPr lvl="1">
              <a:spcBef>
                <a:spcPct val="20000"/>
              </a:spcBef>
            </a:pPr>
            <a:r>
              <a:rPr lang="en-US" sz="1100" kern="0" dirty="0"/>
              <a:t>Used a line-led approach to build frontline capability to drive business</a:t>
            </a:r>
          </a:p>
          <a:p>
            <a:pPr lvl="1">
              <a:spcBef>
                <a:spcPct val="20000"/>
              </a:spcBef>
            </a:pPr>
            <a:r>
              <a:rPr lang="en-US" sz="1100" kern="0" dirty="0"/>
              <a:t>Embedded change management practices to create and sustain momentum</a:t>
            </a:r>
          </a:p>
          <a:p>
            <a:pPr lvl="1">
              <a:spcBef>
                <a:spcPct val="20000"/>
              </a:spcBef>
              <a:buFontTx/>
              <a:buNone/>
            </a:pPr>
            <a:r>
              <a:rPr lang="en-US" sz="1100" b="1" dirty="0">
                <a:solidFill>
                  <a:srgbClr val="000000"/>
                </a:solidFill>
              </a:rPr>
              <a:t>Our Approach</a:t>
            </a: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Shared goals and objectives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Sales &amp; service orientated, engaged employees, and customers </a:t>
            </a: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Clearly articulate operating model</a:t>
            </a:r>
          </a:p>
          <a:p>
            <a:pPr lvl="2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Operating practices, performance management, capability building, culture</a:t>
            </a:r>
          </a:p>
          <a:p>
            <a:pPr lvl="1">
              <a:spcBef>
                <a:spcPct val="20000"/>
              </a:spcBef>
            </a:pPr>
            <a:r>
              <a:rPr lang="en-US" sz="1100" dirty="0">
                <a:solidFill>
                  <a:srgbClr val="000000"/>
                </a:solidFill>
              </a:rPr>
              <a:t>Sequenced journey</a:t>
            </a:r>
          </a:p>
          <a:p>
            <a:pPr lvl="2">
              <a:spcBef>
                <a:spcPct val="20000"/>
              </a:spcBef>
            </a:pPr>
            <a:r>
              <a:rPr lang="en-US" sz="1100" dirty="0"/>
              <a:t>Holistic and well thought through phased approach for end-to-end transformation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gray">
          <a:xfrm>
            <a:off x="5880100" y="2537007"/>
            <a:ext cx="2733675" cy="364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noAutofit/>
          </a:bodyPr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5876925" y="2537007"/>
            <a:ext cx="2736850" cy="415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gray">
          <a:xfrm>
            <a:off x="6162675" y="2656070"/>
            <a:ext cx="12239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</a:rPr>
              <a:t>Key learnings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gray">
          <a:xfrm>
            <a:off x="5949950" y="3043420"/>
            <a:ext cx="2595563" cy="27084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buSzPct val="120000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44463" indent="-142875" defTabSz="895350">
              <a:buSzPct val="120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295275" indent="-149225" defTabSz="895350"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431800" indent="-134938" defTabSz="895350">
              <a:buSzPct val="8900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582613" indent="-149225" defTabSz="895350"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100" dirty="0"/>
              <a:t>From strategy design to full implementation is a 12 + month journey that involves</a:t>
            </a:r>
            <a:endParaRPr lang="en-US" sz="1100" dirty="0">
              <a:solidFill>
                <a:srgbClr val="000000"/>
              </a:solidFill>
            </a:endParaRPr>
          </a:p>
          <a:p>
            <a:pPr lvl="2"/>
            <a:r>
              <a:rPr lang="en-US" sz="1100" dirty="0"/>
              <a:t>Continuous fine-tuning of model</a:t>
            </a:r>
          </a:p>
          <a:p>
            <a:pPr lvl="2"/>
            <a:r>
              <a:rPr lang="en-US" sz="1100" dirty="0"/>
              <a:t>Repeated communications </a:t>
            </a:r>
          </a:p>
          <a:p>
            <a:pPr lvl="2"/>
            <a:r>
              <a:rPr lang="en-US" sz="1100" dirty="0"/>
              <a:t>Gain 'real' buy-in from the frontline </a:t>
            </a:r>
          </a:p>
          <a:p>
            <a:pPr lvl="2"/>
            <a:r>
              <a:rPr lang="en-US" sz="1100" dirty="0"/>
              <a:t>Everything related to people should be well-thought through, e.g., training, </a:t>
            </a:r>
            <a:r>
              <a:rPr lang="en-US" sz="1100" dirty="0" err="1"/>
              <a:t>KPIs</a:t>
            </a:r>
            <a:endParaRPr lang="en-US" sz="1100" dirty="0"/>
          </a:p>
          <a:p>
            <a:pPr lvl="2"/>
            <a:r>
              <a:rPr lang="en-US" sz="1100" dirty="0"/>
              <a:t>“Soft' issues, such as mindset, and alignment of strategic direction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Initial rollout should be gradual to allow for opportunities to refine model</a:t>
            </a:r>
          </a:p>
          <a:p>
            <a:pPr lvl="2"/>
            <a:endParaRPr lang="en-US" sz="1100" dirty="0"/>
          </a:p>
          <a:p>
            <a:pPr lvl="1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520C16-A759-754D-89B0-6A931AD11D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4805" y="-1390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B1835-89EF-5D41-A02D-8487AE8C0E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1390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BAN034</a:t>
            </a:r>
          </a:p>
        </p:txBody>
      </p:sp>
    </p:spTree>
    <p:extLst>
      <p:ext uri="{BB962C8B-B14F-4D97-AF65-F5344CB8AC3E}">
        <p14:creationId xmlns:p14="http://schemas.microsoft.com/office/powerpoint/2010/main" val="412496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False"/>
  <p:tag name="PREVIOUSNAME" val="C:\Users\Anuradha Sarin\Documents\16 Case Codification process\M&amp;S Cases\ASIA_MICHELLE CHUA CASES\2015 CASES\RHB Bank_Branch sales and service Transf\2015 Case Study_FIG_Branch Sales &amp; Service Transformation_Jyoti Sekhsaria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122</TotalTime>
  <Words>271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Branch Sales and Service Transformation – Asian 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46</cp:revision>
  <cp:lastPrinted>2008-09-19T11:06:26Z</cp:lastPrinted>
  <dcterms:created xsi:type="dcterms:W3CDTF">2014-02-06T06:04:59Z</dcterms:created>
  <dcterms:modified xsi:type="dcterms:W3CDTF">2019-03-18T12:40:09Z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