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24"/>
  </p:notesMasterIdLst>
  <p:handoutMasterIdLst>
    <p:handoutMasterId r:id="rId25"/>
  </p:handoutMasterIdLst>
  <p:sldIdLst>
    <p:sldId id="687" r:id="rId22"/>
    <p:sldId id="688" r:id="rId23"/>
  </p:sldIdLst>
  <p:sldSz cx="11949113" cy="6721475"/>
  <p:notesSz cx="9236075" cy="6954838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836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>
        <p:scale>
          <a:sx n="130" d="100"/>
          <a:sy n="130" d="100"/>
        </p:scale>
        <p:origin x="760" y="368"/>
      </p:cViewPr>
      <p:guideLst>
        <p:guide orient="horz" pos="1637"/>
        <p:guide pos="836"/>
        <p:guide pos="2948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7" Type="http://schemas.microsoft.com/office/2015/10/relationships/revisionInfo" Target="revisionInfo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1535269709544"/>
          <c:y val="0.0697050938337802"/>
          <c:w val="0.913692946058091"/>
          <c:h val="0.8605898123324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FFFFFF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10000"/>
                  <a:lumOff val="90000"/>
                </a:schemeClr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val>
            <c:numRef>
              <c:f>Sheet1!$A$1:$B$1</c:f>
              <c:numCache>
                <c:formatCode>General</c:formatCode>
                <c:ptCount val="2"/>
                <c:pt idx="0">
                  <c:v>80.0</c:v>
                </c:pt>
                <c:pt idx="1">
                  <c:v>180.0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7096416"/>
        <c:axId val="-297094096"/>
      </c:barChart>
      <c:catAx>
        <c:axId val="-29709641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7094096"/>
        <c:crosses val="min"/>
        <c:auto val="0"/>
        <c:lblAlgn val="ctr"/>
        <c:lblOffset val="100"/>
        <c:noMultiLvlLbl val="0"/>
      </c:catAx>
      <c:valAx>
        <c:axId val="-297094096"/>
        <c:scaling>
          <c:orientation val="minMax"/>
          <c:max val="18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-2970964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8C587-12DE-4951-A0CB-D5398567468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536575"/>
            <a:ext cx="6727825" cy="37846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641" y="4619502"/>
            <a:ext cx="6197107" cy="2449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8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1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2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5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2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6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4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8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0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2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7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3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5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7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4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1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3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3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5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5:30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9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7709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29293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5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1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5:30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0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9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2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6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4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189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6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0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6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3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5:30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20" Type="http://schemas.openxmlformats.org/officeDocument/2006/relationships/notesSlide" Target="../notesSlides/notesSlide1.xml"/><Relationship Id="rId21" Type="http://schemas.openxmlformats.org/officeDocument/2006/relationships/oleObject" Target="../embeddings/oleObject99.bin"/><Relationship Id="rId22" Type="http://schemas.openxmlformats.org/officeDocument/2006/relationships/image" Target="../media/image15.emf"/><Relationship Id="rId23" Type="http://schemas.openxmlformats.org/officeDocument/2006/relationships/image" Target="../media/image16.png"/><Relationship Id="rId24" Type="http://schemas.openxmlformats.org/officeDocument/2006/relationships/chart" Target="../charts/chart1.xml"/><Relationship Id="rId10" Type="http://schemas.openxmlformats.org/officeDocument/2006/relationships/tags" Target="../tags/tag489.xml"/><Relationship Id="rId11" Type="http://schemas.openxmlformats.org/officeDocument/2006/relationships/tags" Target="../tags/tag490.xml"/><Relationship Id="rId12" Type="http://schemas.openxmlformats.org/officeDocument/2006/relationships/tags" Target="../tags/tag491.xml"/><Relationship Id="rId13" Type="http://schemas.openxmlformats.org/officeDocument/2006/relationships/tags" Target="../tags/tag492.xml"/><Relationship Id="rId14" Type="http://schemas.openxmlformats.org/officeDocument/2006/relationships/tags" Target="../tags/tag493.xml"/><Relationship Id="rId15" Type="http://schemas.openxmlformats.org/officeDocument/2006/relationships/tags" Target="../tags/tag494.xml"/><Relationship Id="rId16" Type="http://schemas.openxmlformats.org/officeDocument/2006/relationships/tags" Target="../tags/tag495.xml"/><Relationship Id="rId17" Type="http://schemas.openxmlformats.org/officeDocument/2006/relationships/tags" Target="../tags/tag496.xml"/><Relationship Id="rId18" Type="http://schemas.openxmlformats.org/officeDocument/2006/relationships/tags" Target="../tags/tag497.xml"/><Relationship Id="rId19" Type="http://schemas.openxmlformats.org/officeDocument/2006/relationships/slideLayout" Target="../slideLayouts/slideLayout74.xml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Relationship Id="rId3" Type="http://schemas.openxmlformats.org/officeDocument/2006/relationships/tags" Target="../tags/tag482.xml"/><Relationship Id="rId4" Type="http://schemas.openxmlformats.org/officeDocument/2006/relationships/tags" Target="../tags/tag483.xml"/><Relationship Id="rId5" Type="http://schemas.openxmlformats.org/officeDocument/2006/relationships/tags" Target="../tags/tag484.xml"/><Relationship Id="rId6" Type="http://schemas.openxmlformats.org/officeDocument/2006/relationships/tags" Target="../tags/tag485.xml"/><Relationship Id="rId7" Type="http://schemas.openxmlformats.org/officeDocument/2006/relationships/tags" Target="../tags/tag486.xml"/><Relationship Id="rId8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20" Type="http://schemas.openxmlformats.org/officeDocument/2006/relationships/image" Target="../media/image25.jpeg"/><Relationship Id="rId10" Type="http://schemas.openxmlformats.org/officeDocument/2006/relationships/notesSlide" Target="../notesSlides/notesSlide2.xml"/><Relationship Id="rId11" Type="http://schemas.openxmlformats.org/officeDocument/2006/relationships/oleObject" Target="../embeddings/oleObject100.bin"/><Relationship Id="rId12" Type="http://schemas.openxmlformats.org/officeDocument/2006/relationships/image" Target="../media/image17.emf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vmlDrawing" Target="../drawings/vmlDrawing99.vml"/><Relationship Id="rId2" Type="http://schemas.openxmlformats.org/officeDocument/2006/relationships/tags" Target="../tags/tag498.xml"/><Relationship Id="rId3" Type="http://schemas.openxmlformats.org/officeDocument/2006/relationships/tags" Target="../tags/tag499.xml"/><Relationship Id="rId4" Type="http://schemas.openxmlformats.org/officeDocument/2006/relationships/tags" Target="../tags/tag500.xml"/><Relationship Id="rId5" Type="http://schemas.openxmlformats.org/officeDocument/2006/relationships/tags" Target="../tags/tag501.xml"/><Relationship Id="rId6" Type="http://schemas.openxmlformats.org/officeDocument/2006/relationships/tags" Target="../tags/tag502.xml"/><Relationship Id="rId7" Type="http://schemas.openxmlformats.org/officeDocument/2006/relationships/tags" Target="../tags/tag503.xml"/><Relationship Id="rId8" Type="http://schemas.openxmlformats.org/officeDocument/2006/relationships/tags" Target="../tags/tag5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6070851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1" name="think-cell Slide" r:id="rId21" imgW="360" imgH="360" progId="TCLayout.ActiveDocument.1">
                  <p:embed/>
                </p:oleObj>
              </mc:Choice>
              <mc:Fallback>
                <p:oleObj name="think-cell Slide" r:id="rId2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sz="13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Rectangle 6"/>
          <p:cNvSpPr txBox="1">
            <a:spLocks noChangeArrowheads="1"/>
          </p:cNvSpPr>
          <p:nvPr/>
        </p:nvSpPr>
        <p:spPr bwMode="gray">
          <a:xfrm>
            <a:off x="8039020" y="3651696"/>
            <a:ext cx="32589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00" b="1" dirty="0">
                <a:latin typeface="+mj-lt"/>
              </a:rPr>
              <a:t>Where is impact opportunity …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8039020" y="1587961"/>
            <a:ext cx="325895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PoS served</a:t>
            </a:r>
            <a:br>
              <a:rPr lang="en-US" sz="1200" b="1" dirty="0">
                <a:latin typeface="+mj-lt"/>
              </a:rPr>
            </a:br>
            <a:r>
              <a:rPr lang="en-US" sz="1200" dirty="0">
                <a:latin typeface="+mj-lt"/>
              </a:rPr>
              <a:t>‘000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/>
          <a:srcRect l="34166" t="36738" r="46250" b="26276"/>
          <a:stretch/>
        </p:blipFill>
        <p:spPr>
          <a:xfrm>
            <a:off x="4663495" y="3341688"/>
            <a:ext cx="2192416" cy="232911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158760" y="230189"/>
            <a:ext cx="105267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Leveraging granular PoS data and </a:t>
            </a:r>
            <a:r>
              <a:rPr lang="en-US" dirty="0" smtClean="0"/>
              <a:t>advanced analytics </a:t>
            </a:r>
            <a:r>
              <a:rPr lang="en-US" dirty="0"/>
              <a:t>techniques can increase sales significantly for consumer goods players </a:t>
            </a:r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8039020" y="3893290"/>
            <a:ext cx="3258953" cy="217905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40000"/>
              </a:spcBef>
              <a:buClr>
                <a:schemeClr val="bg1"/>
              </a:buClr>
            </a:pPr>
            <a:r>
              <a:rPr lang="en-US" sz="1200" dirty="0" smtClean="0"/>
              <a:t>Public and proprietary </a:t>
            </a:r>
            <a:r>
              <a:rPr lang="en-US" sz="1200" b="1" dirty="0" smtClean="0"/>
              <a:t>databases are usually poorly explored</a:t>
            </a:r>
            <a:r>
              <a:rPr lang="en-US" sz="1200" dirty="0" smtClean="0"/>
              <a:t> by consumer goods players, leading to </a:t>
            </a:r>
            <a:r>
              <a:rPr lang="en-US" sz="1200" b="1" dirty="0" smtClean="0"/>
              <a:t>sub-optimal channel strategies</a:t>
            </a:r>
          </a:p>
          <a:p>
            <a:pPr lvl="1">
              <a:spcBef>
                <a:spcPct val="40000"/>
              </a:spcBef>
              <a:buClr>
                <a:schemeClr val="bg1"/>
              </a:buClr>
            </a:pPr>
            <a:r>
              <a:rPr lang="en-US" sz="1200" dirty="0" smtClean="0"/>
              <a:t>Without analytical support, </a:t>
            </a:r>
            <a:r>
              <a:rPr lang="en-US" sz="1200" b="1" dirty="0" smtClean="0"/>
              <a:t>dealers develop more extensively areas that are closer to its headquarters</a:t>
            </a:r>
            <a:r>
              <a:rPr lang="en-US" sz="1200" dirty="0" smtClean="0"/>
              <a:t>, leading to several </a:t>
            </a:r>
            <a:r>
              <a:rPr lang="en-US" sz="1200" b="1" dirty="0" smtClean="0"/>
              <a:t>white spaces</a:t>
            </a:r>
          </a:p>
          <a:p>
            <a:pPr lvl="1">
              <a:spcBef>
                <a:spcPct val="40000"/>
              </a:spcBef>
              <a:buClr>
                <a:schemeClr val="bg1"/>
              </a:buClr>
            </a:pPr>
            <a:r>
              <a:rPr lang="en-US" sz="1200" dirty="0" smtClean="0"/>
              <a:t>PoSs are often inactivated (churned) simply because </a:t>
            </a:r>
            <a:r>
              <a:rPr lang="en-US" sz="1200" b="1" dirty="0" smtClean="0"/>
              <a:t>the dealers cannot effectively plan and execute visits</a:t>
            </a:r>
            <a:endParaRPr lang="en-US" sz="1200" b="1" dirty="0"/>
          </a:p>
        </p:txBody>
      </p:sp>
      <p:sp>
        <p:nvSpPr>
          <p:cNvPr id="16" name="TextBox 15"/>
          <p:cNvSpPr txBox="1"/>
          <p:nvPr>
            <p:custDataLst>
              <p:tags r:id="rId7"/>
            </p:custDataLst>
          </p:nvPr>
        </p:nvSpPr>
        <p:spPr>
          <a:xfrm>
            <a:off x="3911407" y="1587961"/>
            <a:ext cx="3683033" cy="16250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4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Structured pilots in three cities</a:t>
            </a:r>
            <a:r>
              <a:rPr lang="en-US" sz="1200" dirty="0" smtClean="0"/>
              <a:t> with the highest potential for </a:t>
            </a:r>
            <a:r>
              <a:rPr lang="en-US" sz="1200" b="1" dirty="0" smtClean="0">
                <a:solidFill>
                  <a:schemeClr val="accent4"/>
                </a:solidFill>
              </a:rPr>
              <a:t>converting new leads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Developed a </a:t>
            </a:r>
            <a:r>
              <a:rPr lang="en-US" sz="1200" b="1" dirty="0" smtClean="0">
                <a:solidFill>
                  <a:schemeClr val="accent4"/>
                </a:solidFill>
              </a:rPr>
              <a:t>list of PoS</a:t>
            </a:r>
            <a:r>
              <a:rPr lang="en-US" sz="1200" dirty="0" smtClean="0"/>
              <a:t> with the </a:t>
            </a:r>
            <a:r>
              <a:rPr lang="en-US" sz="1200" b="1" dirty="0" smtClean="0">
                <a:solidFill>
                  <a:schemeClr val="accent4"/>
                </a:solidFill>
              </a:rPr>
              <a:t>highest churn probability</a:t>
            </a:r>
            <a:r>
              <a:rPr lang="en-US" sz="1200" dirty="0" smtClean="0"/>
              <a:t> and expected profit loss to hand out to the distributors </a:t>
            </a:r>
          </a:p>
          <a:p>
            <a:pPr lvl="1">
              <a:spcBef>
                <a:spcPct val="40000"/>
              </a:spcBef>
            </a:pPr>
            <a:r>
              <a:rPr lang="en-US" sz="1200" dirty="0" smtClean="0"/>
              <a:t>Prepared a </a:t>
            </a:r>
            <a:r>
              <a:rPr lang="en-US" sz="1200" b="1" dirty="0" smtClean="0">
                <a:solidFill>
                  <a:schemeClr val="accent4"/>
                </a:solidFill>
              </a:rPr>
              <a:t>“segment book”</a:t>
            </a:r>
            <a:r>
              <a:rPr lang="en-US" sz="1200" dirty="0" smtClean="0"/>
              <a:t> with tailored approaches and </a:t>
            </a:r>
            <a:r>
              <a:rPr lang="en-US" sz="1200" b="1" dirty="0" smtClean="0">
                <a:solidFill>
                  <a:schemeClr val="accent4"/>
                </a:solidFill>
              </a:rPr>
              <a:t>suggested combos</a:t>
            </a:r>
            <a:r>
              <a:rPr lang="en-US" sz="1200" dirty="0" smtClean="0"/>
              <a:t> to maximize cross sell</a:t>
            </a:r>
            <a:endParaRPr lang="en-US" sz="1200" dirty="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60049" y="1680888"/>
            <a:ext cx="3107764" cy="28807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4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New approach to Go to Market Strategy</a:t>
            </a:r>
            <a:r>
              <a:rPr lang="en-US" sz="1200" dirty="0" smtClean="0"/>
              <a:t>, leveraging </a:t>
            </a:r>
            <a:r>
              <a:rPr lang="en-US" sz="1200" b="1" dirty="0" smtClean="0">
                <a:solidFill>
                  <a:schemeClr val="accent4"/>
                </a:solidFill>
              </a:rPr>
              <a:t>McKinsey Advanced Analytics team </a:t>
            </a:r>
            <a:r>
              <a:rPr lang="en-US" sz="1200" dirty="0" smtClean="0"/>
              <a:t>as well as the </a:t>
            </a:r>
            <a:r>
              <a:rPr lang="en-US" sz="1200" b="1" dirty="0" smtClean="0">
                <a:solidFill>
                  <a:schemeClr val="accent4"/>
                </a:solidFill>
              </a:rPr>
              <a:t>client’s extensive database </a:t>
            </a:r>
            <a:r>
              <a:rPr lang="en-US" sz="1200" dirty="0" smtClean="0"/>
              <a:t>(combining public and proprietary sources) to:</a:t>
            </a:r>
          </a:p>
          <a:p>
            <a:pPr lvl="2">
              <a:spcBef>
                <a:spcPct val="2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Identify over 100k new customer leads </a:t>
            </a:r>
            <a:r>
              <a:rPr lang="en-US" sz="1200" dirty="0" smtClean="0"/>
              <a:t>for the ~30 distributors to persue, with PoS phone numbers and addresses to facilitate 1st contact</a:t>
            </a:r>
          </a:p>
          <a:p>
            <a:pPr lvl="2">
              <a:spcBef>
                <a:spcPct val="2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Predict PoS churn </a:t>
            </a:r>
            <a:r>
              <a:rPr lang="en-US" sz="1200" dirty="0" smtClean="0"/>
              <a:t>and recover sales of inactive customers before it was too late</a:t>
            </a:r>
          </a:p>
          <a:p>
            <a:pPr lvl="2">
              <a:spcBef>
                <a:spcPct val="20000"/>
              </a:spcBef>
            </a:pPr>
            <a:r>
              <a:rPr lang="en-US" sz="1200" b="1" dirty="0" smtClean="0">
                <a:solidFill>
                  <a:schemeClr val="accent4"/>
                </a:solidFill>
              </a:rPr>
              <a:t>Cluster PoSs </a:t>
            </a:r>
            <a:r>
              <a:rPr lang="en-US" sz="1200" dirty="0" smtClean="0"/>
              <a:t>and suggest a </a:t>
            </a:r>
            <a:r>
              <a:rPr lang="en-US" sz="1200" b="1" dirty="0" smtClean="0">
                <a:solidFill>
                  <a:schemeClr val="accent4"/>
                </a:solidFill>
              </a:rPr>
              <a:t>targeted approach</a:t>
            </a:r>
            <a:r>
              <a:rPr lang="en-US" sz="1200" dirty="0" smtClean="0"/>
              <a:t> according to each segments’ needs and profitability</a:t>
            </a:r>
            <a:endParaRPr lang="en-US" sz="1200" dirty="0"/>
          </a:p>
        </p:txBody>
      </p:sp>
      <p:graphicFrame>
        <p:nvGraphicFramePr>
          <p:cNvPr id="70" name="Chart 69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94820969"/>
              </p:ext>
            </p:extLst>
          </p:nvPr>
        </p:nvGraphicFramePr>
        <p:xfrm>
          <a:off x="8931579" y="2012805"/>
          <a:ext cx="1912937" cy="118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cxnSp>
        <p:nvCxnSpPr>
          <p:cNvPr id="90" name="Straight Connector 89"/>
          <p:cNvCxnSpPr/>
          <p:nvPr>
            <p:custDataLst>
              <p:tags r:id="rId10"/>
            </p:custDataLst>
          </p:nvPr>
        </p:nvCxnSpPr>
        <p:spPr bwMode="gray">
          <a:xfrm>
            <a:off x="10761966" y="3043093"/>
            <a:ext cx="0" cy="257175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>
            <p:custDataLst>
              <p:tags r:id="rId11"/>
            </p:custDataLst>
          </p:nvPr>
        </p:nvCxnSpPr>
        <p:spPr bwMode="gray">
          <a:xfrm>
            <a:off x="9790416" y="2533505"/>
            <a:ext cx="0" cy="766763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2"/>
            </p:custDataLst>
          </p:nvPr>
        </p:nvCxnSpPr>
        <p:spPr bwMode="gray">
          <a:xfrm>
            <a:off x="9787241" y="3243118"/>
            <a:ext cx="977900" cy="0"/>
          </a:xfrm>
          <a:prstGeom prst="line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056866" y="2150918"/>
            <a:ext cx="773113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CA2DCB1-4448-43FA-B8A4-6268BF81AE2C}" type="datetime'B''''e''''fo''r''''e''''''&#10;t''h''e'''''''''' pro''je''''ct'">
              <a:rPr lang="pt-BR" altLang="en-US" sz="1200" smtClean="0">
                <a:sym typeface="+mn-lt"/>
              </a:rPr>
              <a:pPr/>
              <a:t>Before
the project</a:t>
            </a:fld>
            <a:endParaRPr lang="pt-BR" sz="1200" dirty="0">
              <a:sym typeface="+mn-lt"/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056866" y="2660505"/>
            <a:ext cx="84613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624CBD8-25DD-4520-80D9-EB830D6D43DE}" type="datetime'Id''''en''''ti''''''fie''''d i''n&#10;''''t''h''e proje''''''ct'''">
              <a:rPr lang="pt-BR" altLang="en-US" sz="1200" smtClean="0">
                <a:sym typeface="+mn-lt"/>
              </a:rPr>
              <a:pPr/>
              <a:t>Identified in
the project</a:t>
            </a:fld>
            <a:endParaRPr lang="pt-BR" sz="1200" dirty="0">
              <a:sym typeface="+mn-lt"/>
            </a:endParaRPr>
          </a:p>
        </p:txBody>
      </p:sp>
      <p:sp>
        <p:nvSpPr>
          <p:cNvPr id="6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815816" y="2250930"/>
            <a:ext cx="22542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0638" tIns="0" rIns="20638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80</a:t>
            </a:r>
            <a:endParaRPr lang="en-US" sz="1200" dirty="0">
              <a:sym typeface="+mn-lt"/>
            </a:endParaRPr>
          </a:p>
        </p:txBody>
      </p:sp>
      <p:sp>
        <p:nvSpPr>
          <p:cNvPr id="6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0787366" y="2760518"/>
            <a:ext cx="3175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0638" tIns="0" rIns="20638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180</a:t>
            </a:r>
            <a:endParaRPr lang="en-US" sz="1200" dirty="0">
              <a:sym typeface="+mn-lt"/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982504" y="3117705"/>
            <a:ext cx="587375" cy="252413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chemeClr val="accent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300" b="1" dirty="0">
                <a:solidFill>
                  <a:schemeClr val="tx2"/>
                </a:solidFill>
                <a:sym typeface="+mn-lt"/>
              </a:rPr>
              <a:t>2,25x</a:t>
            </a:r>
          </a:p>
        </p:txBody>
      </p:sp>
      <p:sp>
        <p:nvSpPr>
          <p:cNvPr id="99" name="Rectangular Callout 98"/>
          <p:cNvSpPr/>
          <p:nvPr>
            <p:custDataLst>
              <p:tags r:id="rId18"/>
            </p:custDataLst>
          </p:nvPr>
        </p:nvSpPr>
        <p:spPr>
          <a:xfrm>
            <a:off x="10134551" y="1619105"/>
            <a:ext cx="1181722" cy="836718"/>
          </a:xfrm>
          <a:prstGeom prst="wedgeRectCallout">
            <a:avLst>
              <a:gd name="adj1" fmla="val -15929"/>
              <a:gd name="adj2" fmla="val 76672"/>
            </a:avLst>
          </a:prstGeom>
          <a:solidFill>
            <a:schemeClr val="accent4">
              <a:lumMod val="10000"/>
              <a:lumOff val="9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leads segmented based on AA techniques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4D40904C-BFDF-4DAE-8A21-3D0831393B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97973" y="0"/>
            <a:ext cx="651140" cy="24622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BAS005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BA2F7B5-B25A-4ECC-9455-372F3589CD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3837856" cy="24622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 smtClean="0">
                <a:solidFill>
                  <a:schemeClr val="bg1"/>
                </a:solidFill>
              </a:rPr>
              <a:t>BASIC MATERIALS (</a:t>
            </a:r>
            <a:r>
              <a:rPr lang="pl-PL" sz="1000" dirty="0">
                <a:solidFill>
                  <a:schemeClr val="bg1"/>
                </a:solidFill>
              </a:rPr>
              <a:t>GEM</a:t>
            </a:r>
            <a:r>
              <a:rPr lang="pl-PL" sz="1000" dirty="0" smtClean="0">
                <a:solidFill>
                  <a:schemeClr val="bg1"/>
                </a:solidFill>
              </a:rPr>
              <a:t>)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pl-PL" sz="1000" dirty="0">
                <a:solidFill>
                  <a:schemeClr val="bg1"/>
                </a:solidFill>
              </a:rPr>
              <a:t>| </a:t>
            </a:r>
            <a:r>
              <a:rPr lang="pl-PL" sz="1000" dirty="0" smtClean="0">
                <a:solidFill>
                  <a:schemeClr val="bg1"/>
                </a:solidFill>
              </a:rPr>
              <a:t>WESTERN EUROPE</a:t>
            </a:r>
            <a:endParaRPr lang="pl-PL" sz="1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85188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795" y="1169147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69147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69147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4132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7739449" y="1141325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94764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7777683" y="1527044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21198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21198"/>
            <a:ext cx="3647335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51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551574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4" name="think-cell Slide" r:id="rId11" imgW="553" imgH="550" progId="TCLayout.ActiveDocument.1">
                  <p:embed/>
                </p:oleObj>
              </mc:Choice>
              <mc:Fallback>
                <p:oleObj name="think-cell Slide" r:id="rId11" imgW="553" imgH="5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158760" y="230189"/>
            <a:ext cx="104797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marL="457200"/>
            <a:r>
              <a:rPr lang="en-US" dirty="0"/>
              <a:t>Geocoded data showed that distributors had a limited range of influence, creating huge areas of opportunity for our client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5436" y="1067875"/>
            <a:ext cx="8618537" cy="5340660"/>
            <a:chOff x="1612901" y="1079820"/>
            <a:chExt cx="8618537" cy="5340660"/>
          </a:xfrm>
        </p:grpSpPr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1690665" y="4944855"/>
              <a:ext cx="2695115" cy="123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Public and proprietary databases allowed us to map new leads that could drive market share up in previously unexplored regions…</a:t>
              </a:r>
            </a:p>
          </p:txBody>
        </p:sp>
        <p:sp>
          <p:nvSpPr>
            <p:cNvPr id="230" name="Rectangle 3"/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612901" y="1079820"/>
              <a:ext cx="8618537" cy="36433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vert="horz" lIns="57147" tIns="57147" rIns="57147" bIns="57147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endParaRPr lang="pt-BR" sz="825" b="1" dirty="0">
                <a:solidFill>
                  <a:schemeClr val="accent4"/>
                </a:solidFill>
              </a:endParaRPr>
            </a:p>
          </p:txBody>
        </p:sp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28175" y="2380289"/>
              <a:ext cx="2890205" cy="1990141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4"/>
            <a:srcRect l="3936" t="8672" r="1906" b="46138"/>
            <a:stretch/>
          </p:blipFill>
          <p:spPr>
            <a:xfrm>
              <a:off x="6781658" y="1315682"/>
              <a:ext cx="1555775" cy="154075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6773540" y="1195738"/>
              <a:ext cx="1609951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825" b="1" dirty="0">
                  <a:solidFill>
                    <a:schemeClr val="accent4"/>
                  </a:solidFill>
                </a:rPr>
                <a:t>Lubricant volume sold</a:t>
              </a:r>
              <a:r>
                <a:rPr lang="pt-BR" sz="825" b="1" dirty="0">
                  <a:solidFill>
                    <a:schemeClr val="accent4"/>
                  </a:solidFill>
                </a:rPr>
                <a:t> (</a:t>
              </a:r>
              <a:r>
                <a:rPr lang="en-US" sz="825" b="1" dirty="0">
                  <a:solidFill>
                    <a:schemeClr val="accent4"/>
                  </a:solidFill>
                </a:rPr>
                <a:t>m</a:t>
              </a:r>
              <a:r>
                <a:rPr lang="en-US" sz="825" b="1" baseline="30000" dirty="0">
                  <a:solidFill>
                    <a:schemeClr val="accent4"/>
                  </a:solidFill>
                </a:rPr>
                <a:t>3</a:t>
              </a:r>
              <a:r>
                <a:rPr lang="en-US" sz="825" b="1" dirty="0">
                  <a:solidFill>
                    <a:schemeClr val="accent4"/>
                  </a:solidFill>
                </a:rPr>
                <a:t>/year</a:t>
              </a:r>
              <a:r>
                <a:rPr lang="pt-BR" sz="825" b="1" dirty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802129" y="1459469"/>
              <a:ext cx="143295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dirty="0"/>
                <a:t>2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8026257" y="1454352"/>
              <a:ext cx="316293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dirty="0"/>
                <a:t>+1500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682255" y="1215122"/>
              <a:ext cx="1396630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b="1" dirty="0">
                  <a:solidFill>
                    <a:schemeClr val="accent4"/>
                  </a:solidFill>
                </a:rPr>
                <a:t>Client Market share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647732" y="1426184"/>
              <a:ext cx="233779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dirty="0"/>
                <a:t>0%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780782" y="1419520"/>
              <a:ext cx="316293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dirty="0"/>
                <a:t>+40%</a:t>
              </a:r>
            </a:p>
          </p:txBody>
        </p:sp>
        <p:sp>
          <p:nvSpPr>
            <p:cNvPr id="239" name="Rectangular Callout 238"/>
            <p:cNvSpPr/>
            <p:nvPr/>
          </p:nvSpPr>
          <p:spPr>
            <a:xfrm>
              <a:off x="7641604" y="3773975"/>
              <a:ext cx="1384881" cy="549937"/>
            </a:xfrm>
            <a:prstGeom prst="wedgeRectCallout">
              <a:avLst>
                <a:gd name="adj1" fmla="val -62914"/>
                <a:gd name="adj2" fmla="val 44067"/>
              </a:avLst>
            </a:prstGeom>
            <a:solidFill>
              <a:schemeClr val="accent1"/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25" dirty="0">
                  <a:solidFill>
                    <a:schemeClr val="tx1"/>
                  </a:solidFill>
                </a:rPr>
                <a:t>Região de </a:t>
              </a:r>
              <a:r>
                <a:rPr lang="pt-BR" sz="825" b="1" dirty="0">
                  <a:solidFill>
                    <a:schemeClr val="accent4"/>
                  </a:solidFill>
                </a:rPr>
                <a:t>Araraquara</a:t>
              </a:r>
              <a:r>
                <a:rPr lang="pt-BR" sz="825" dirty="0">
                  <a:solidFill>
                    <a:schemeClr val="tx1"/>
                  </a:solidFill>
                </a:rPr>
                <a:t> foi uma das identificadas pelo DA Ribeirão como sendo </a:t>
              </a:r>
              <a:r>
                <a:rPr lang="pt-BR" sz="825" b="1" dirty="0">
                  <a:solidFill>
                    <a:schemeClr val="accent4"/>
                  </a:solidFill>
                </a:rPr>
                <a:t>pouco explorada</a:t>
              </a:r>
            </a:p>
          </p:txBody>
        </p:sp>
        <p:grpSp>
          <p:nvGrpSpPr>
            <p:cNvPr id="240" name="ACET"/>
            <p:cNvGrpSpPr>
              <a:grpSpLocks/>
            </p:cNvGrpSpPr>
            <p:nvPr/>
          </p:nvGrpSpPr>
          <p:grpSpPr bwMode="gray">
            <a:xfrm>
              <a:off x="1755989" y="1206568"/>
              <a:ext cx="2769526" cy="383365"/>
              <a:chOff x="915" y="708"/>
              <a:chExt cx="2686" cy="322"/>
            </a:xfrm>
          </p:grpSpPr>
          <p:cxnSp>
            <p:nvCxnSpPr>
              <p:cNvPr id="241" name="AutoShape 249"/>
              <p:cNvCxnSpPr>
                <a:cxnSpLocks noChangeShapeType="1"/>
                <a:stCxn id="242" idx="4"/>
                <a:endCxn id="242" idx="6"/>
              </p:cNvCxnSpPr>
              <p:nvPr/>
            </p:nvCxnSpPr>
            <p:spPr bwMode="gray">
              <a:xfrm>
                <a:off x="915" y="1030"/>
                <a:ext cx="268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2" name="AutoShape 250"/>
              <p:cNvSpPr>
                <a:spLocks noChangeArrowheads="1"/>
              </p:cNvSpPr>
              <p:nvPr/>
            </p:nvSpPr>
            <p:spPr bwMode="gray">
              <a:xfrm>
                <a:off x="915" y="708"/>
                <a:ext cx="2686" cy="32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3715" anchor="b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  <a:latin typeface="+mn-lt"/>
                  </a:rPr>
                  <a:t>Lubricant volume sold</a:t>
                </a:r>
              </a:p>
              <a:p>
                <a:r>
                  <a:rPr lang="en-US" sz="1200" dirty="0">
                    <a:latin typeface="+mn-lt"/>
                  </a:rPr>
                  <a:t>State of São Paulo</a:t>
                </a:r>
                <a:endParaRPr lang="en-US" sz="1200" baseline="30000" dirty="0">
                  <a:latin typeface="+mn-lt"/>
                </a:endParaRPr>
              </a:p>
            </p:txBody>
          </p:sp>
        </p:grp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39233" y="1648677"/>
              <a:ext cx="5379932" cy="3004377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151073" y="2705731"/>
              <a:ext cx="280118" cy="367539"/>
            </a:xfrm>
            <a:prstGeom prst="rect">
              <a:avLst/>
            </a:prstGeom>
          </p:spPr>
        </p:pic>
        <p:sp>
          <p:nvSpPr>
            <p:cNvPr id="245" name="TextBox 244"/>
            <p:cNvSpPr txBox="1"/>
            <p:nvPr/>
          </p:nvSpPr>
          <p:spPr>
            <a:xfrm>
              <a:off x="7032008" y="3033480"/>
              <a:ext cx="727915" cy="126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825" b="1" dirty="0">
                  <a:solidFill>
                    <a:schemeClr val="tx2"/>
                  </a:solidFill>
                </a:rPr>
                <a:t>DA Ribeirão</a:t>
              </a: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V="1">
              <a:off x="8645308" y="1309435"/>
              <a:ext cx="1362988" cy="179687"/>
            </a:xfrm>
            <a:prstGeom prst="rect">
              <a:avLst/>
            </a:prstGeom>
          </p:spPr>
        </p:pic>
        <p:sp>
          <p:nvSpPr>
            <p:cNvPr id="247" name="Oval 17"/>
            <p:cNvSpPr txBox="1"/>
            <p:nvPr>
              <p:custDataLst>
                <p:tags r:id="rId7"/>
              </p:custDataLst>
            </p:nvPr>
          </p:nvSpPr>
          <p:spPr>
            <a:xfrm>
              <a:off x="6211179" y="1874848"/>
              <a:ext cx="2159904" cy="2159904"/>
            </a:xfrm>
            <a:prstGeom prst="ellipse">
              <a:avLst/>
            </a:prstGeom>
            <a:noFill/>
            <a:ln w="28575">
              <a:solidFill>
                <a:schemeClr val="accent4">
                  <a:lumMod val="10000"/>
                  <a:lumOff val="90000"/>
                </a:schemeClr>
              </a:solidFill>
            </a:ln>
          </p:spPr>
          <p:txBody>
            <a:bodyPr vert="horz" lIns="2857" tIns="0" rIns="2857" bIns="0" rtlCol="0" anchor="ctr" anchorCtr="1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endParaRPr lang="pt-BR" sz="1200" dirty="0"/>
            </a:p>
          </p:txBody>
        </p:sp>
        <p:sp>
          <p:nvSpPr>
            <p:cNvPr id="248" name="Rectangular Callout 247"/>
            <p:cNvSpPr/>
            <p:nvPr/>
          </p:nvSpPr>
          <p:spPr>
            <a:xfrm>
              <a:off x="8083459" y="3810760"/>
              <a:ext cx="1980457" cy="633045"/>
            </a:xfrm>
            <a:prstGeom prst="wedgeRectCallout">
              <a:avLst>
                <a:gd name="adj1" fmla="val -77311"/>
                <a:gd name="adj2" fmla="val -52085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95350">
                <a:lnSpc>
                  <a:spcPct val="90000"/>
                </a:lnSpc>
                <a:buClr>
                  <a:srgbClr val="000000"/>
                </a:buClr>
              </a:pPr>
              <a:endParaRPr lang="en-US" sz="1200" i="1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9" name="Trapezoid 5"/>
            <p:cNvSpPr/>
            <p:nvPr/>
          </p:nvSpPr>
          <p:spPr>
            <a:xfrm rot="16200000">
              <a:off x="2628554" y="2564057"/>
              <a:ext cx="3004379" cy="1173616"/>
            </a:xfrm>
            <a:custGeom>
              <a:avLst/>
              <a:gdLst>
                <a:gd name="connsiteX0" fmla="*/ 0 w 4006016"/>
                <a:gd name="connsiteY0" fmla="*/ 892538 h 892538"/>
                <a:gd name="connsiteX1" fmla="*/ 223135 w 4006016"/>
                <a:gd name="connsiteY1" fmla="*/ 0 h 892538"/>
                <a:gd name="connsiteX2" fmla="*/ 3782882 w 4006016"/>
                <a:gd name="connsiteY2" fmla="*/ 0 h 892538"/>
                <a:gd name="connsiteX3" fmla="*/ 4006016 w 4006016"/>
                <a:gd name="connsiteY3" fmla="*/ 892538 h 892538"/>
                <a:gd name="connsiteX4" fmla="*/ 0 w 4006016"/>
                <a:gd name="connsiteY4" fmla="*/ 892538 h 892538"/>
                <a:gd name="connsiteX0" fmla="*/ 0 w 4006016"/>
                <a:gd name="connsiteY0" fmla="*/ 1564891 h 1564891"/>
                <a:gd name="connsiteX1" fmla="*/ 223135 w 4006016"/>
                <a:gd name="connsiteY1" fmla="*/ 672353 h 1564891"/>
                <a:gd name="connsiteX2" fmla="*/ 2128893 w 4006016"/>
                <a:gd name="connsiteY2" fmla="*/ 0 h 1564891"/>
                <a:gd name="connsiteX3" fmla="*/ 4006016 w 4006016"/>
                <a:gd name="connsiteY3" fmla="*/ 1564891 h 1564891"/>
                <a:gd name="connsiteX4" fmla="*/ 0 w 4006016"/>
                <a:gd name="connsiteY4" fmla="*/ 1564891 h 1564891"/>
                <a:gd name="connsiteX0" fmla="*/ 0 w 4006016"/>
                <a:gd name="connsiteY0" fmla="*/ 1564891 h 1564891"/>
                <a:gd name="connsiteX1" fmla="*/ 1990975 w 4006016"/>
                <a:gd name="connsiteY1" fmla="*/ 276113 h 1564891"/>
                <a:gd name="connsiteX2" fmla="*/ 2128893 w 4006016"/>
                <a:gd name="connsiteY2" fmla="*/ 0 h 1564891"/>
                <a:gd name="connsiteX3" fmla="*/ 4006016 w 4006016"/>
                <a:gd name="connsiteY3" fmla="*/ 1564891 h 1564891"/>
                <a:gd name="connsiteX4" fmla="*/ 0 w 4006016"/>
                <a:gd name="connsiteY4" fmla="*/ 1564891 h 1564891"/>
                <a:gd name="connsiteX0" fmla="*/ 0 w 4006016"/>
                <a:gd name="connsiteY0" fmla="*/ 1564891 h 1564891"/>
                <a:gd name="connsiteX1" fmla="*/ 1990975 w 4006016"/>
                <a:gd name="connsiteY1" fmla="*/ 276113 h 1564891"/>
                <a:gd name="connsiteX2" fmla="*/ 2128893 w 4006016"/>
                <a:gd name="connsiteY2" fmla="*/ 0 h 1564891"/>
                <a:gd name="connsiteX3" fmla="*/ 4006016 w 4006016"/>
                <a:gd name="connsiteY3" fmla="*/ 1564891 h 1564891"/>
                <a:gd name="connsiteX4" fmla="*/ 0 w 4006016"/>
                <a:gd name="connsiteY4" fmla="*/ 1564891 h 1564891"/>
                <a:gd name="connsiteX0" fmla="*/ 0 w 4006016"/>
                <a:gd name="connsiteY0" fmla="*/ 1564891 h 1564891"/>
                <a:gd name="connsiteX1" fmla="*/ 1447091 w 4006016"/>
                <a:gd name="connsiteY1" fmla="*/ 639223 h 1564891"/>
                <a:gd name="connsiteX2" fmla="*/ 1990975 w 4006016"/>
                <a:gd name="connsiteY2" fmla="*/ 276113 h 1564891"/>
                <a:gd name="connsiteX3" fmla="*/ 2128893 w 4006016"/>
                <a:gd name="connsiteY3" fmla="*/ 0 h 1564891"/>
                <a:gd name="connsiteX4" fmla="*/ 4006016 w 4006016"/>
                <a:gd name="connsiteY4" fmla="*/ 1564891 h 1564891"/>
                <a:gd name="connsiteX5" fmla="*/ 0 w 4006016"/>
                <a:gd name="connsiteY5" fmla="*/ 1564891 h 1564891"/>
                <a:gd name="connsiteX0" fmla="*/ 0 w 4006016"/>
                <a:gd name="connsiteY0" fmla="*/ 1564891 h 1564891"/>
                <a:gd name="connsiteX1" fmla="*/ 1546151 w 4006016"/>
                <a:gd name="connsiteY1" fmla="*/ 303943 h 1564891"/>
                <a:gd name="connsiteX2" fmla="*/ 1990975 w 4006016"/>
                <a:gd name="connsiteY2" fmla="*/ 276113 h 1564891"/>
                <a:gd name="connsiteX3" fmla="*/ 2128893 w 4006016"/>
                <a:gd name="connsiteY3" fmla="*/ 0 h 1564891"/>
                <a:gd name="connsiteX4" fmla="*/ 4006016 w 4006016"/>
                <a:gd name="connsiteY4" fmla="*/ 1564891 h 1564891"/>
                <a:gd name="connsiteX5" fmla="*/ 0 w 4006016"/>
                <a:gd name="connsiteY5" fmla="*/ 1564891 h 1564891"/>
                <a:gd name="connsiteX0" fmla="*/ 0 w 4006016"/>
                <a:gd name="connsiteY0" fmla="*/ 1564891 h 1564891"/>
                <a:gd name="connsiteX1" fmla="*/ 1546151 w 4006016"/>
                <a:gd name="connsiteY1" fmla="*/ 303943 h 1564891"/>
                <a:gd name="connsiteX2" fmla="*/ 1960495 w 4006016"/>
                <a:gd name="connsiteY2" fmla="*/ 245633 h 1564891"/>
                <a:gd name="connsiteX3" fmla="*/ 2128893 w 4006016"/>
                <a:gd name="connsiteY3" fmla="*/ 0 h 1564891"/>
                <a:gd name="connsiteX4" fmla="*/ 4006016 w 4006016"/>
                <a:gd name="connsiteY4" fmla="*/ 1564891 h 1564891"/>
                <a:gd name="connsiteX5" fmla="*/ 0 w 4006016"/>
                <a:gd name="connsiteY5" fmla="*/ 1564891 h 156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6016" h="1564891">
                  <a:moveTo>
                    <a:pt x="0" y="1564891"/>
                  </a:moveTo>
                  <a:lnTo>
                    <a:pt x="1546151" y="303943"/>
                  </a:lnTo>
                  <a:lnTo>
                    <a:pt x="1960495" y="245633"/>
                  </a:lnTo>
                  <a:cubicBezTo>
                    <a:pt x="1983608" y="153595"/>
                    <a:pt x="2082920" y="92038"/>
                    <a:pt x="2128893" y="0"/>
                  </a:cubicBezTo>
                  <a:lnTo>
                    <a:pt x="4006016" y="1564891"/>
                  </a:lnTo>
                  <a:lnTo>
                    <a:pt x="0" y="15648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rgbClr val="FAF9FD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none" lIns="68577" tIns="34288" rIns="68577" bIns="34288" numCol="1" anchor="ctr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pic>
          <p:nvPicPr>
            <p:cNvPr id="250" name="Picture 54" descr="Resultado de imagem para lupa sem fundo 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0000">
              <a:off x="2742786" y="3124119"/>
              <a:ext cx="1081668" cy="686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148637" y="3833533"/>
              <a:ext cx="188098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5350">
                <a:lnSpc>
                  <a:spcPct val="90000"/>
                </a:lnSpc>
                <a:buClr>
                  <a:srgbClr val="000000"/>
                </a:buClr>
              </a:pPr>
              <a:r>
                <a:rPr lang="en-US" sz="1200" i="1" dirty="0">
                  <a:solidFill>
                    <a:schemeClr val="accent3"/>
                  </a:solidFill>
                  <a:ea typeface="Arial Unicode MS" pitchFamily="34" charset="-128"/>
                  <a:cs typeface="Arial Unicode MS" pitchFamily="34" charset="-128"/>
                </a:rPr>
                <a:t>Only areas close to the dealers headquarters were being well explored</a:t>
              </a:r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00194" y="4820825"/>
              <a:ext cx="1589213" cy="1599655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</p:pic>
        <p:sp>
          <p:nvSpPr>
            <p:cNvPr id="255" name="TextBox 254"/>
            <p:cNvSpPr txBox="1"/>
            <p:nvPr/>
          </p:nvSpPr>
          <p:spPr>
            <a:xfrm>
              <a:off x="4837752" y="6024383"/>
              <a:ext cx="1146806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pt-BR" sz="1100" b="1" dirty="0">
                  <a:solidFill>
                    <a:srgbClr val="9D1401"/>
                  </a:solidFill>
                </a:rPr>
                <a:t>241 </a:t>
              </a:r>
              <a:r>
                <a:rPr lang="pt-BR" sz="1100" b="1" i="1" dirty="0">
                  <a:solidFill>
                    <a:srgbClr val="9D1401"/>
                  </a:solidFill>
                </a:rPr>
                <a:t>leads</a:t>
              </a:r>
            </a:p>
            <a:p>
              <a:r>
                <a:rPr lang="pt-BR" sz="1100" b="1" dirty="0">
                  <a:solidFill>
                    <a:srgbClr val="00B050"/>
                  </a:solidFill>
                </a:rPr>
                <a:t>28 current PoS</a:t>
              </a:r>
            </a:p>
          </p:txBody>
        </p:sp>
        <p:pic>
          <p:nvPicPr>
            <p:cNvPr id="203876" name="Picture 100" descr="Resultado de imagem para visita comercia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644" y="4820824"/>
              <a:ext cx="3332612" cy="1599655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irArrow Triangle"/>
            <p:cNvSpPr>
              <a:spLocks/>
            </p:cNvSpPr>
            <p:nvPr>
              <p:custDataLst>
                <p:tags r:id="rId8"/>
              </p:custDataLst>
            </p:nvPr>
          </p:nvSpPr>
          <p:spPr>
            <a:xfrm rot="5400000">
              <a:off x="6104608" y="5545793"/>
              <a:ext cx="1081659" cy="212914"/>
            </a:xfrm>
            <a:prstGeom prst="triangle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/>
            <p:cNvSpPr txBox="1">
              <a:spLocks/>
            </p:cNvSpPr>
            <p:nvPr/>
          </p:nvSpPr>
          <p:spPr>
            <a:xfrm>
              <a:off x="7394914" y="6129039"/>
              <a:ext cx="2695115" cy="246221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… leading to increased sales!</a:t>
              </a:r>
            </a:p>
          </p:txBody>
        </p:sp>
      </p:grpSp>
      <p:sp>
        <p:nvSpPr>
          <p:cNvPr id="7" name="Marvintitletrackercircle"/>
          <p:cNvSpPr/>
          <p:nvPr>
            <p:custDataLst>
              <p:tags r:id="rId5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88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THINKCELLUNDODONOTDELETE" val="0"/>
  <p:tag name="PREVIOUSNAME" val="C:\Users\Krishnakumar Thangar\Desktop\26-Nov-2018\1810-1110744\B series\BAS005_Leveraging granular PoS data and advanced  analytics techniques can increase sales significantly for consumer goods player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GEjKkMi06raK0hzMtEy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8"/>
  <p:tag name="2LEVEL" val="0.4"/>
  <p:tag name="3LEVEL" val="0.2"/>
  <p:tag name="4LEVEL" val="0.1"/>
  <p:tag name="5LEVEL" val="0.05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8"/>
  <p:tag name="2LEVEL" val="0.4"/>
  <p:tag name="3LEVEL" val="0.2"/>
  <p:tag name="4LEVEL" val="0.1"/>
  <p:tag name="5LEVEL" val="0.05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8"/>
  <p:tag name="2LEVEL" val="0.4"/>
  <p:tag name="3LEVEL" val="0.2"/>
  <p:tag name="4LEVEL" val="0.1"/>
  <p:tag name="5LEVEL" val="0.05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dwTNXxRzStegLWh15WO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hkhOI1Sr66QJ0SlYDT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TU01Q_RwiMkCuKIUNnq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kyv_xpR4yn.a_SfLsQQ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84_sT._T12STtcsM1zr5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3WFmunRZONcaoEkEYbZw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kQfuHOSyCAxySdmSXKG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VtagygRreZG6RaEGaAeQ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iuexEbT_q8gbwfSUhkuQ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S9rnSLTwCnR0nGO.Jo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361</Words>
  <Application>Microsoft Macintosh PowerPoint</Application>
  <PresentationFormat>Custom</PresentationFormat>
  <Paragraphs>49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8" baseType="lpstr">
      <vt:lpstr>Arial</vt:lpstr>
      <vt:lpstr>Arial Unicode MS</vt:lpstr>
      <vt:lpstr>Georgia</vt:lpstr>
      <vt:lpstr>Times New Roman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Leveraging granular PoS data and advanced analytics techniques can increase sales significantly for consumer goods players </vt:lpstr>
      <vt:lpstr>Geocoded data showed that distributors had a limited range of influence, creating huge areas of opportunity for our client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2019-05-01T18:36:24Z</dcterms:modified>
  <cp:category/>
  <cp:contentStatus/>
  <dc:language/>
  <cp:version/>
</cp:coreProperties>
</file>