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312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2:59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8/2/2018 2:59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2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47044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2:59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4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47044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2:59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19063" y="6305945"/>
            <a:ext cx="85486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19063" y="6507558"/>
            <a:ext cx="686276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emf"/><Relationship Id="rId10" Type="http://schemas.openxmlformats.org/officeDocument/2006/relationships/image" Target="../media/image10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B080431A-FCF0-4975-9889-0F7716BC0A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B080431A-FCF0-4975-9889-0F7716BC0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8A3AADB-6074-498E-AC02-1242EE96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307777"/>
          </a:xfrm>
        </p:spPr>
        <p:txBody>
          <a:bodyPr/>
          <a:lstStyle/>
          <a:p>
            <a:pPr marL="390525"/>
            <a:r>
              <a:rPr lang="en-US" dirty="0"/>
              <a:t>Identification of customer preferences through 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D3C3C-A098-454F-BA64-E7C319698FE9}"/>
              </a:ext>
            </a:extLst>
          </p:cNvPr>
          <p:cNvSpPr txBox="1">
            <a:spLocks/>
          </p:cNvSpPr>
          <p:nvPr/>
        </p:nvSpPr>
        <p:spPr>
          <a:xfrm>
            <a:off x="4236542" y="701337"/>
            <a:ext cx="4501058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b="1">
                <a:solidFill>
                  <a:schemeClr val="accent2"/>
                </a:solidFill>
              </a:rPr>
              <a:t>Project context and objectives</a:t>
            </a:r>
            <a:endParaRPr lang="en-US" sz="13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B43BD-F5B7-4B0B-93EF-5020CCC7F2ED}"/>
              </a:ext>
            </a:extLst>
          </p:cNvPr>
          <p:cNvSpPr txBox="1">
            <a:spLocks/>
          </p:cNvSpPr>
          <p:nvPr/>
        </p:nvSpPr>
        <p:spPr>
          <a:xfrm>
            <a:off x="4236542" y="972247"/>
            <a:ext cx="450105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Real-estate 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93733-A9B0-49F9-B22D-D03D0EF0F2C1}"/>
              </a:ext>
            </a:extLst>
          </p:cNvPr>
          <p:cNvSpPr txBox="1">
            <a:spLocks/>
          </p:cNvSpPr>
          <p:nvPr/>
        </p:nvSpPr>
        <p:spPr>
          <a:xfrm>
            <a:off x="4236542" y="1549216"/>
            <a:ext cx="4501058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b="1">
                <a:solidFill>
                  <a:schemeClr val="accent2"/>
                </a:solidFill>
              </a:rPr>
              <a:t>Set-up</a:t>
            </a:r>
            <a:endParaRPr lang="en-US" sz="13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BC31F-89D5-4E51-ABE1-891481E7642D}"/>
              </a:ext>
            </a:extLst>
          </p:cNvPr>
          <p:cNvSpPr txBox="1">
            <a:spLocks/>
          </p:cNvSpPr>
          <p:nvPr/>
        </p:nvSpPr>
        <p:spPr>
          <a:xfrm>
            <a:off x="4236542" y="1810982"/>
            <a:ext cx="4501058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sz="1300" dirty="0"/>
              <a:t>Tailor product development to focus more on features and amenities that are important to the customers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1D7A0-18BC-42B1-A546-9FA062BF5D4B}"/>
              </a:ext>
            </a:extLst>
          </p:cNvPr>
          <p:cNvSpPr txBox="1">
            <a:spLocks/>
          </p:cNvSpPr>
          <p:nvPr/>
        </p:nvSpPr>
        <p:spPr>
          <a:xfrm>
            <a:off x="4236542" y="2418533"/>
            <a:ext cx="4501058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b="1" dirty="0">
                <a:solidFill>
                  <a:schemeClr val="accent2"/>
                </a:solidFill>
              </a:rPr>
              <a:t>Main deliverables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E8E74-CC4E-4EE2-BED1-B02D95AA3225}"/>
              </a:ext>
            </a:extLst>
          </p:cNvPr>
          <p:cNvSpPr txBox="1">
            <a:spLocks/>
          </p:cNvSpPr>
          <p:nvPr/>
        </p:nvSpPr>
        <p:spPr>
          <a:xfrm>
            <a:off x="4236542" y="2680299"/>
            <a:ext cx="4501058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400"/>
              </a:spcBef>
            </a:pPr>
            <a:r>
              <a:rPr lang="en-US" sz="1200" dirty="0"/>
              <a:t>Selection of house features to be tested, </a:t>
            </a:r>
            <a:r>
              <a:rPr lang="en-US" sz="1200" b="1" dirty="0"/>
              <a:t>features </a:t>
            </a:r>
            <a:r>
              <a:rPr lang="en-US" sz="1200" dirty="0"/>
              <a:t>are the key dimensions of the product that customers base their decisions on</a:t>
            </a:r>
          </a:p>
          <a:p>
            <a:pPr lvl="1">
              <a:spcBef>
                <a:spcPts val="400"/>
              </a:spcBef>
            </a:pPr>
            <a:r>
              <a:rPr lang="en-US" sz="1200" b="1" dirty="0"/>
              <a:t>Conjoint analysis structure</a:t>
            </a:r>
            <a:r>
              <a:rPr lang="en-US" sz="1200" dirty="0"/>
              <a:t>:</a:t>
            </a:r>
          </a:p>
          <a:p>
            <a:pPr lvl="2">
              <a:spcBef>
                <a:spcPts val="400"/>
              </a:spcBef>
            </a:pPr>
            <a:r>
              <a:rPr lang="en-US" sz="1200" dirty="0"/>
              <a:t>534 respondents in </a:t>
            </a:r>
            <a:r>
              <a:rPr lang="en-US" sz="1200"/>
              <a:t>Western Europe</a:t>
            </a:r>
            <a:endParaRPr lang="en-US" sz="1200" dirty="0"/>
          </a:p>
          <a:p>
            <a:pPr lvl="2">
              <a:spcBef>
                <a:spcPts val="400"/>
              </a:spcBef>
            </a:pPr>
            <a:r>
              <a:rPr lang="en-US" sz="1200" b="1" dirty="0"/>
              <a:t>3 different levels </a:t>
            </a:r>
            <a:r>
              <a:rPr lang="en-US" sz="1200" dirty="0"/>
              <a:t>for </a:t>
            </a:r>
            <a:r>
              <a:rPr lang="en-US" sz="1200" b="1" dirty="0"/>
              <a:t>9 features</a:t>
            </a:r>
            <a:r>
              <a:rPr lang="en-US" sz="1200" dirty="0"/>
              <a:t>, selected in collaboration with client</a:t>
            </a:r>
          </a:p>
          <a:p>
            <a:pPr lvl="1">
              <a:spcBef>
                <a:spcPts val="400"/>
              </a:spcBef>
            </a:pPr>
            <a:r>
              <a:rPr lang="en-US" altLang="zh-CN" sz="1200" dirty="0">
                <a:ea typeface="SimSun" pitchFamily="2" charset="-122"/>
              </a:rPr>
              <a:t>Conjoint analysis</a:t>
            </a:r>
            <a:r>
              <a:rPr lang="en-US" altLang="zh-CN" sz="1200" dirty="0">
                <a:solidFill>
                  <a:schemeClr val="tx2"/>
                </a:solidFill>
                <a:ea typeface="SimSun" pitchFamily="2" charset="-122"/>
              </a:rPr>
              <a:t> </a:t>
            </a:r>
            <a:r>
              <a:rPr lang="en-US" altLang="zh-CN" sz="1200" b="1" dirty="0">
                <a:ea typeface="SimSun" pitchFamily="2" charset="-122"/>
              </a:rPr>
              <a:t>estimates the relative importance of different product features</a:t>
            </a:r>
            <a:r>
              <a:rPr lang="en-US" altLang="zh-CN" sz="1200" dirty="0">
                <a:solidFill>
                  <a:schemeClr val="tx2"/>
                </a:solidFill>
                <a:ea typeface="SimSun" pitchFamily="2" charset="-122"/>
              </a:rPr>
              <a:t> </a:t>
            </a:r>
            <a:r>
              <a:rPr lang="en-US" altLang="zh-CN" sz="1200" dirty="0">
                <a:ea typeface="SimSun" pitchFamily="2" charset="-122"/>
              </a:rPr>
              <a:t>and preferences over feature levels (input for clustering exercise)</a:t>
            </a:r>
          </a:p>
          <a:p>
            <a:pPr lvl="1">
              <a:spcBef>
                <a:spcPts val="400"/>
              </a:spcBef>
            </a:pPr>
            <a:r>
              <a:rPr lang="en-US" sz="1200" b="1" dirty="0"/>
              <a:t>Clusters identified using machine learning techniques. </a:t>
            </a:r>
            <a:r>
              <a:rPr lang="en-US" sz="1200" dirty="0"/>
              <a:t>These algorithms “learn” with every bit of additional information and identify hidden patterns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Respondents were</a:t>
            </a:r>
            <a:r>
              <a:rPr lang="en-US" sz="1200" b="1" dirty="0"/>
              <a:t> grouped according to their preferences </a:t>
            </a:r>
            <a:r>
              <a:rPr lang="en-US" sz="1200" dirty="0"/>
              <a:t>regarding their home attributes:</a:t>
            </a:r>
          </a:p>
          <a:p>
            <a:pPr lvl="2">
              <a:spcBef>
                <a:spcPts val="400"/>
              </a:spcBef>
            </a:pPr>
            <a:r>
              <a:rPr lang="en-US" sz="1200" dirty="0"/>
              <a:t>~10 micro-clusters identified</a:t>
            </a:r>
          </a:p>
          <a:p>
            <a:pPr lvl="2">
              <a:spcBef>
                <a:spcPts val="400"/>
              </a:spcBef>
            </a:pPr>
            <a:r>
              <a:rPr lang="en-US" sz="1200" dirty="0"/>
              <a:t>These were grouped into </a:t>
            </a:r>
            <a:r>
              <a:rPr lang="en-US" sz="1200" b="1" dirty="0"/>
              <a:t>3 cluster for product segment definition</a:t>
            </a:r>
            <a:endParaRPr lang="en-US" altLang="zh-CN" sz="1200" dirty="0">
              <a:ea typeface="SimSun" pitchFamily="2" charset="-122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83C89C-184D-4F82-86CA-A243C2B3B0D7}"/>
              </a:ext>
            </a:extLst>
          </p:cNvPr>
          <p:cNvCxnSpPr>
            <a:cxnSpLocks/>
          </p:cNvCxnSpPr>
          <p:nvPr/>
        </p:nvCxnSpPr>
        <p:spPr>
          <a:xfrm>
            <a:off x="4236542" y="1456215"/>
            <a:ext cx="4501058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DA0BB8F-8DCF-4015-A8DB-CE686AD81A1D}"/>
              </a:ext>
            </a:extLst>
          </p:cNvPr>
          <p:cNvCxnSpPr>
            <a:cxnSpLocks/>
          </p:cNvCxnSpPr>
          <p:nvPr/>
        </p:nvCxnSpPr>
        <p:spPr>
          <a:xfrm>
            <a:off x="4236542" y="2325531"/>
            <a:ext cx="4501058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9C06C36-A3D9-49AB-BD2E-4E90BE744FC9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28106" t="6574" r="36906" b="7610"/>
          <a:stretch/>
        </p:blipFill>
        <p:spPr>
          <a:xfrm>
            <a:off x="-10382" y="750404"/>
            <a:ext cx="3939569" cy="597994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C6AB525-8CED-4B64-BB99-6BA2B602205B}"/>
              </a:ext>
            </a:extLst>
          </p:cNvPr>
          <p:cNvSpPr>
            <a:spLocks/>
          </p:cNvSpPr>
          <p:nvPr/>
        </p:nvSpPr>
        <p:spPr>
          <a:xfrm>
            <a:off x="-10382" y="718240"/>
            <a:ext cx="3939570" cy="5999099"/>
          </a:xfrm>
          <a:prstGeom prst="rect">
            <a:avLst/>
          </a:prstGeom>
          <a:solidFill>
            <a:schemeClr val="accent4"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82378B-3790-4FD8-9479-8252799E4A1C}"/>
              </a:ext>
            </a:extLst>
          </p:cNvPr>
          <p:cNvSpPr>
            <a:spLocks/>
          </p:cNvSpPr>
          <p:nvPr/>
        </p:nvSpPr>
        <p:spPr>
          <a:xfrm>
            <a:off x="3929188" y="722100"/>
            <a:ext cx="63352" cy="5999099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E9C2AD-6D78-44DD-AE56-5AAF26BC9B9F}"/>
              </a:ext>
            </a:extLst>
          </p:cNvPr>
          <p:cNvSpPr txBox="1"/>
          <p:nvPr/>
        </p:nvSpPr>
        <p:spPr>
          <a:xfrm>
            <a:off x="636382" y="809831"/>
            <a:ext cx="26908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Team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CB6070F-799A-4197-9EEA-0DB48B592A31}"/>
              </a:ext>
            </a:extLst>
          </p:cNvPr>
          <p:cNvSpPr/>
          <p:nvPr/>
        </p:nvSpPr>
        <p:spPr>
          <a:xfrm>
            <a:off x="1601522" y="5055557"/>
            <a:ext cx="1011454" cy="1674796"/>
          </a:xfrm>
          <a:custGeom>
            <a:avLst/>
            <a:gdLst>
              <a:gd name="connsiteX0" fmla="*/ 0 w 1127464"/>
              <a:gd name="connsiteY0" fmla="*/ 1553592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27464"/>
              <a:gd name="connsiteY0" fmla="*/ 1582167 h 1615736"/>
              <a:gd name="connsiteX1" fmla="*/ 1003177 w 1127464"/>
              <a:gd name="connsiteY1" fmla="*/ 0 h 1615736"/>
              <a:gd name="connsiteX2" fmla="*/ 1127464 w 1127464"/>
              <a:gd name="connsiteY2" fmla="*/ 257453 h 1615736"/>
              <a:gd name="connsiteX3" fmla="*/ 674703 w 1127464"/>
              <a:gd name="connsiteY3" fmla="*/ 1615736 h 1615736"/>
              <a:gd name="connsiteX0" fmla="*/ 0 w 1130639"/>
              <a:gd name="connsiteY0" fmla="*/ 1598042 h 1615736"/>
              <a:gd name="connsiteX1" fmla="*/ 1006352 w 1130639"/>
              <a:gd name="connsiteY1" fmla="*/ 0 h 1615736"/>
              <a:gd name="connsiteX2" fmla="*/ 1130639 w 1130639"/>
              <a:gd name="connsiteY2" fmla="*/ 257453 h 1615736"/>
              <a:gd name="connsiteX3" fmla="*/ 677878 w 1130639"/>
              <a:gd name="connsiteY3" fmla="*/ 1615736 h 1615736"/>
              <a:gd name="connsiteX0" fmla="*/ 0 w 1130639"/>
              <a:gd name="connsiteY0" fmla="*/ 1598042 h 1615736"/>
              <a:gd name="connsiteX1" fmla="*/ 1006352 w 1130639"/>
              <a:gd name="connsiteY1" fmla="*/ 0 h 1615736"/>
              <a:gd name="connsiteX2" fmla="*/ 1130639 w 1130639"/>
              <a:gd name="connsiteY2" fmla="*/ 257453 h 1615736"/>
              <a:gd name="connsiteX3" fmla="*/ 677878 w 1130639"/>
              <a:gd name="connsiteY3" fmla="*/ 1615736 h 1615736"/>
              <a:gd name="connsiteX0" fmla="*/ 0 w 1130639"/>
              <a:gd name="connsiteY0" fmla="*/ 1598042 h 1615736"/>
              <a:gd name="connsiteX1" fmla="*/ 1006352 w 1130639"/>
              <a:gd name="connsiteY1" fmla="*/ 0 h 1615736"/>
              <a:gd name="connsiteX2" fmla="*/ 1130639 w 1130639"/>
              <a:gd name="connsiteY2" fmla="*/ 257453 h 1615736"/>
              <a:gd name="connsiteX3" fmla="*/ 677878 w 1130639"/>
              <a:gd name="connsiteY3" fmla="*/ 1615736 h 1615736"/>
              <a:gd name="connsiteX0" fmla="*/ 0 w 1130639"/>
              <a:gd name="connsiteY0" fmla="*/ 1598042 h 1615736"/>
              <a:gd name="connsiteX1" fmla="*/ 1006352 w 1130639"/>
              <a:gd name="connsiteY1" fmla="*/ 0 h 1615736"/>
              <a:gd name="connsiteX2" fmla="*/ 1130639 w 1130639"/>
              <a:gd name="connsiteY2" fmla="*/ 257453 h 1615736"/>
              <a:gd name="connsiteX3" fmla="*/ 677878 w 1130639"/>
              <a:gd name="connsiteY3" fmla="*/ 1615736 h 1615736"/>
              <a:gd name="connsiteX0" fmla="*/ 0 w 1130639"/>
              <a:gd name="connsiteY0" fmla="*/ 1598042 h 1615736"/>
              <a:gd name="connsiteX1" fmla="*/ 1006352 w 1130639"/>
              <a:gd name="connsiteY1" fmla="*/ 0 h 1615736"/>
              <a:gd name="connsiteX2" fmla="*/ 1130639 w 1130639"/>
              <a:gd name="connsiteY2" fmla="*/ 257453 h 1615736"/>
              <a:gd name="connsiteX3" fmla="*/ 677878 w 1130639"/>
              <a:gd name="connsiteY3" fmla="*/ 1615736 h 1615736"/>
              <a:gd name="connsiteX0" fmla="*/ 0 w 1130639"/>
              <a:gd name="connsiteY0" fmla="*/ 1598042 h 1615736"/>
              <a:gd name="connsiteX1" fmla="*/ 1006352 w 1130639"/>
              <a:gd name="connsiteY1" fmla="*/ 0 h 1615736"/>
              <a:gd name="connsiteX2" fmla="*/ 1130639 w 1130639"/>
              <a:gd name="connsiteY2" fmla="*/ 257453 h 1615736"/>
              <a:gd name="connsiteX3" fmla="*/ 677878 w 1130639"/>
              <a:gd name="connsiteY3" fmla="*/ 1615736 h 1615736"/>
              <a:gd name="connsiteX0" fmla="*/ 0 w 1105239"/>
              <a:gd name="connsiteY0" fmla="*/ 1598042 h 1615736"/>
              <a:gd name="connsiteX1" fmla="*/ 1006352 w 1105239"/>
              <a:gd name="connsiteY1" fmla="*/ 0 h 1615736"/>
              <a:gd name="connsiteX2" fmla="*/ 1105239 w 1105239"/>
              <a:gd name="connsiteY2" fmla="*/ 165378 h 1615736"/>
              <a:gd name="connsiteX3" fmla="*/ 677878 w 1105239"/>
              <a:gd name="connsiteY3" fmla="*/ 1615736 h 1615736"/>
              <a:gd name="connsiteX0" fmla="*/ 0 w 962364"/>
              <a:gd name="connsiteY0" fmla="*/ 1582167 h 1615736"/>
              <a:gd name="connsiteX1" fmla="*/ 863477 w 962364"/>
              <a:gd name="connsiteY1" fmla="*/ 0 h 1615736"/>
              <a:gd name="connsiteX2" fmla="*/ 962364 w 962364"/>
              <a:gd name="connsiteY2" fmla="*/ 165378 h 1615736"/>
              <a:gd name="connsiteX3" fmla="*/ 535003 w 962364"/>
              <a:gd name="connsiteY3" fmla="*/ 1615736 h 1615736"/>
              <a:gd name="connsiteX0" fmla="*/ 0 w 962364"/>
              <a:gd name="connsiteY0" fmla="*/ 1582167 h 1615736"/>
              <a:gd name="connsiteX1" fmla="*/ 863477 w 962364"/>
              <a:gd name="connsiteY1" fmla="*/ 0 h 1615736"/>
              <a:gd name="connsiteX2" fmla="*/ 962364 w 962364"/>
              <a:gd name="connsiteY2" fmla="*/ 165378 h 1615736"/>
              <a:gd name="connsiteX3" fmla="*/ 535003 w 962364"/>
              <a:gd name="connsiteY3" fmla="*/ 1615736 h 1615736"/>
              <a:gd name="connsiteX0" fmla="*/ 0 w 962364"/>
              <a:gd name="connsiteY0" fmla="*/ 1582167 h 1615736"/>
              <a:gd name="connsiteX1" fmla="*/ 863477 w 962364"/>
              <a:gd name="connsiteY1" fmla="*/ 0 h 1615736"/>
              <a:gd name="connsiteX2" fmla="*/ 962364 w 962364"/>
              <a:gd name="connsiteY2" fmla="*/ 165378 h 1615736"/>
              <a:gd name="connsiteX3" fmla="*/ 535003 w 962364"/>
              <a:gd name="connsiteY3" fmla="*/ 1615736 h 1615736"/>
              <a:gd name="connsiteX0" fmla="*/ 0 w 962364"/>
              <a:gd name="connsiteY0" fmla="*/ 1582167 h 1593511"/>
              <a:gd name="connsiteX1" fmla="*/ 863477 w 962364"/>
              <a:gd name="connsiteY1" fmla="*/ 0 h 1593511"/>
              <a:gd name="connsiteX2" fmla="*/ 962364 w 962364"/>
              <a:gd name="connsiteY2" fmla="*/ 165378 h 1593511"/>
              <a:gd name="connsiteX3" fmla="*/ 547703 w 962364"/>
              <a:gd name="connsiteY3" fmla="*/ 1593511 h 1593511"/>
              <a:gd name="connsiteX0" fmla="*/ 0 w 962364"/>
              <a:gd name="connsiteY0" fmla="*/ 1588517 h 1593511"/>
              <a:gd name="connsiteX1" fmla="*/ 863477 w 962364"/>
              <a:gd name="connsiteY1" fmla="*/ 0 h 1593511"/>
              <a:gd name="connsiteX2" fmla="*/ 962364 w 962364"/>
              <a:gd name="connsiteY2" fmla="*/ 165378 h 1593511"/>
              <a:gd name="connsiteX3" fmla="*/ 547703 w 962364"/>
              <a:gd name="connsiteY3" fmla="*/ 1593511 h 15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364" h="1593511">
                <a:moveTo>
                  <a:pt x="0" y="1588517"/>
                </a:moveTo>
                <a:cubicBezTo>
                  <a:pt x="332276" y="217636"/>
                  <a:pt x="594701" y="110406"/>
                  <a:pt x="863477" y="0"/>
                </a:cubicBezTo>
                <a:lnTo>
                  <a:pt x="962364" y="165378"/>
                </a:lnTo>
                <a:cubicBezTo>
                  <a:pt x="655869" y="211739"/>
                  <a:pt x="362073" y="889925"/>
                  <a:pt x="547703" y="1593511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9975E3C-4BD8-4178-A739-DA89DCA80B30}"/>
              </a:ext>
            </a:extLst>
          </p:cNvPr>
          <p:cNvSpPr/>
          <p:nvPr/>
        </p:nvSpPr>
        <p:spPr>
          <a:xfrm rot="10800000">
            <a:off x="1057127" y="5057106"/>
            <a:ext cx="840582" cy="873919"/>
          </a:xfrm>
          <a:custGeom>
            <a:avLst/>
            <a:gdLst>
              <a:gd name="connsiteX0" fmla="*/ 0 w 907257"/>
              <a:gd name="connsiteY0" fmla="*/ 161925 h 816769"/>
              <a:gd name="connsiteX1" fmla="*/ 819150 w 907257"/>
              <a:gd name="connsiteY1" fmla="*/ 816769 h 816769"/>
              <a:gd name="connsiteX2" fmla="*/ 907257 w 907257"/>
              <a:gd name="connsiteY2" fmla="*/ 604838 h 816769"/>
              <a:gd name="connsiteX3" fmla="*/ 83344 w 907257"/>
              <a:gd name="connsiteY3" fmla="*/ 0 h 816769"/>
              <a:gd name="connsiteX4" fmla="*/ 0 w 907257"/>
              <a:gd name="connsiteY4" fmla="*/ 161925 h 816769"/>
              <a:gd name="connsiteX0" fmla="*/ 0 w 907257"/>
              <a:gd name="connsiteY0" fmla="*/ 161925 h 816769"/>
              <a:gd name="connsiteX1" fmla="*/ 819150 w 907257"/>
              <a:gd name="connsiteY1" fmla="*/ 816769 h 816769"/>
              <a:gd name="connsiteX2" fmla="*/ 907257 w 907257"/>
              <a:gd name="connsiteY2" fmla="*/ 604838 h 816769"/>
              <a:gd name="connsiteX3" fmla="*/ 83344 w 907257"/>
              <a:gd name="connsiteY3" fmla="*/ 0 h 816769"/>
              <a:gd name="connsiteX4" fmla="*/ 0 w 907257"/>
              <a:gd name="connsiteY4" fmla="*/ 161925 h 816769"/>
              <a:gd name="connsiteX0" fmla="*/ 0 w 907257"/>
              <a:gd name="connsiteY0" fmla="*/ 161925 h 816769"/>
              <a:gd name="connsiteX1" fmla="*/ 819150 w 907257"/>
              <a:gd name="connsiteY1" fmla="*/ 816769 h 816769"/>
              <a:gd name="connsiteX2" fmla="*/ 907257 w 907257"/>
              <a:gd name="connsiteY2" fmla="*/ 604838 h 816769"/>
              <a:gd name="connsiteX3" fmla="*/ 83344 w 907257"/>
              <a:gd name="connsiteY3" fmla="*/ 0 h 816769"/>
              <a:gd name="connsiteX4" fmla="*/ 0 w 907257"/>
              <a:gd name="connsiteY4" fmla="*/ 161925 h 816769"/>
              <a:gd name="connsiteX0" fmla="*/ 0 w 907257"/>
              <a:gd name="connsiteY0" fmla="*/ 161925 h 816769"/>
              <a:gd name="connsiteX1" fmla="*/ 819150 w 907257"/>
              <a:gd name="connsiteY1" fmla="*/ 816769 h 816769"/>
              <a:gd name="connsiteX2" fmla="*/ 907257 w 907257"/>
              <a:gd name="connsiteY2" fmla="*/ 604838 h 816769"/>
              <a:gd name="connsiteX3" fmla="*/ 83344 w 907257"/>
              <a:gd name="connsiteY3" fmla="*/ 0 h 816769"/>
              <a:gd name="connsiteX4" fmla="*/ 0 w 907257"/>
              <a:gd name="connsiteY4" fmla="*/ 161925 h 816769"/>
              <a:gd name="connsiteX0" fmla="*/ 0 w 907257"/>
              <a:gd name="connsiteY0" fmla="*/ 161925 h 816769"/>
              <a:gd name="connsiteX1" fmla="*/ 819150 w 907257"/>
              <a:gd name="connsiteY1" fmla="*/ 816769 h 816769"/>
              <a:gd name="connsiteX2" fmla="*/ 907257 w 907257"/>
              <a:gd name="connsiteY2" fmla="*/ 604838 h 816769"/>
              <a:gd name="connsiteX3" fmla="*/ 83344 w 907257"/>
              <a:gd name="connsiteY3" fmla="*/ 0 h 816769"/>
              <a:gd name="connsiteX4" fmla="*/ 0 w 907257"/>
              <a:gd name="connsiteY4" fmla="*/ 161925 h 816769"/>
              <a:gd name="connsiteX0" fmla="*/ 0 w 835820"/>
              <a:gd name="connsiteY0" fmla="*/ 71438 h 816769"/>
              <a:gd name="connsiteX1" fmla="*/ 747713 w 835820"/>
              <a:gd name="connsiteY1" fmla="*/ 816769 h 816769"/>
              <a:gd name="connsiteX2" fmla="*/ 835820 w 835820"/>
              <a:gd name="connsiteY2" fmla="*/ 604838 h 816769"/>
              <a:gd name="connsiteX3" fmla="*/ 11907 w 835820"/>
              <a:gd name="connsiteY3" fmla="*/ 0 h 816769"/>
              <a:gd name="connsiteX4" fmla="*/ 0 w 835820"/>
              <a:gd name="connsiteY4" fmla="*/ 71438 h 816769"/>
              <a:gd name="connsiteX0" fmla="*/ 0 w 835820"/>
              <a:gd name="connsiteY0" fmla="*/ 71438 h 816769"/>
              <a:gd name="connsiteX1" fmla="*/ 747713 w 835820"/>
              <a:gd name="connsiteY1" fmla="*/ 816769 h 816769"/>
              <a:gd name="connsiteX2" fmla="*/ 835820 w 835820"/>
              <a:gd name="connsiteY2" fmla="*/ 604838 h 816769"/>
              <a:gd name="connsiteX3" fmla="*/ 11907 w 835820"/>
              <a:gd name="connsiteY3" fmla="*/ 0 h 816769"/>
              <a:gd name="connsiteX4" fmla="*/ 0 w 835820"/>
              <a:gd name="connsiteY4" fmla="*/ 71438 h 816769"/>
              <a:gd name="connsiteX0" fmla="*/ 0 w 862014"/>
              <a:gd name="connsiteY0" fmla="*/ 123826 h 816769"/>
              <a:gd name="connsiteX1" fmla="*/ 773907 w 862014"/>
              <a:gd name="connsiteY1" fmla="*/ 816769 h 816769"/>
              <a:gd name="connsiteX2" fmla="*/ 862014 w 862014"/>
              <a:gd name="connsiteY2" fmla="*/ 604838 h 816769"/>
              <a:gd name="connsiteX3" fmla="*/ 38101 w 862014"/>
              <a:gd name="connsiteY3" fmla="*/ 0 h 816769"/>
              <a:gd name="connsiteX4" fmla="*/ 0 w 862014"/>
              <a:gd name="connsiteY4" fmla="*/ 123826 h 816769"/>
              <a:gd name="connsiteX0" fmla="*/ 0 w 862014"/>
              <a:gd name="connsiteY0" fmla="*/ 123826 h 816769"/>
              <a:gd name="connsiteX1" fmla="*/ 773907 w 862014"/>
              <a:gd name="connsiteY1" fmla="*/ 816769 h 816769"/>
              <a:gd name="connsiteX2" fmla="*/ 862014 w 862014"/>
              <a:gd name="connsiteY2" fmla="*/ 604838 h 816769"/>
              <a:gd name="connsiteX3" fmla="*/ 38101 w 862014"/>
              <a:gd name="connsiteY3" fmla="*/ 0 h 816769"/>
              <a:gd name="connsiteX4" fmla="*/ 0 w 862014"/>
              <a:gd name="connsiteY4" fmla="*/ 123826 h 816769"/>
              <a:gd name="connsiteX0" fmla="*/ 0 w 862014"/>
              <a:gd name="connsiteY0" fmla="*/ 123826 h 816769"/>
              <a:gd name="connsiteX1" fmla="*/ 773907 w 862014"/>
              <a:gd name="connsiteY1" fmla="*/ 816769 h 816769"/>
              <a:gd name="connsiteX2" fmla="*/ 862014 w 862014"/>
              <a:gd name="connsiteY2" fmla="*/ 604838 h 816769"/>
              <a:gd name="connsiteX3" fmla="*/ 38101 w 862014"/>
              <a:gd name="connsiteY3" fmla="*/ 0 h 816769"/>
              <a:gd name="connsiteX4" fmla="*/ 0 w 862014"/>
              <a:gd name="connsiteY4" fmla="*/ 123826 h 816769"/>
              <a:gd name="connsiteX0" fmla="*/ 0 w 862014"/>
              <a:gd name="connsiteY0" fmla="*/ 123826 h 816769"/>
              <a:gd name="connsiteX1" fmla="*/ 773907 w 862014"/>
              <a:gd name="connsiteY1" fmla="*/ 816769 h 816769"/>
              <a:gd name="connsiteX2" fmla="*/ 862014 w 862014"/>
              <a:gd name="connsiteY2" fmla="*/ 604838 h 816769"/>
              <a:gd name="connsiteX3" fmla="*/ 38101 w 862014"/>
              <a:gd name="connsiteY3" fmla="*/ 0 h 816769"/>
              <a:gd name="connsiteX4" fmla="*/ 0 w 862014"/>
              <a:gd name="connsiteY4" fmla="*/ 123826 h 816769"/>
              <a:gd name="connsiteX0" fmla="*/ 0 w 862014"/>
              <a:gd name="connsiteY0" fmla="*/ 123826 h 816769"/>
              <a:gd name="connsiteX1" fmla="*/ 773907 w 862014"/>
              <a:gd name="connsiteY1" fmla="*/ 816769 h 816769"/>
              <a:gd name="connsiteX2" fmla="*/ 862014 w 862014"/>
              <a:gd name="connsiteY2" fmla="*/ 604838 h 816769"/>
              <a:gd name="connsiteX3" fmla="*/ 38101 w 862014"/>
              <a:gd name="connsiteY3" fmla="*/ 0 h 816769"/>
              <a:gd name="connsiteX4" fmla="*/ 0 w 862014"/>
              <a:gd name="connsiteY4" fmla="*/ 123826 h 816769"/>
              <a:gd name="connsiteX0" fmla="*/ 0 w 816770"/>
              <a:gd name="connsiteY0" fmla="*/ 123826 h 816769"/>
              <a:gd name="connsiteX1" fmla="*/ 773907 w 816770"/>
              <a:gd name="connsiteY1" fmla="*/ 816769 h 816769"/>
              <a:gd name="connsiteX2" fmla="*/ 816770 w 816770"/>
              <a:gd name="connsiteY2" fmla="*/ 733426 h 816769"/>
              <a:gd name="connsiteX3" fmla="*/ 38101 w 816770"/>
              <a:gd name="connsiteY3" fmla="*/ 0 h 816769"/>
              <a:gd name="connsiteX4" fmla="*/ 0 w 816770"/>
              <a:gd name="connsiteY4" fmla="*/ 123826 h 816769"/>
              <a:gd name="connsiteX0" fmla="*/ 0 w 816770"/>
              <a:gd name="connsiteY0" fmla="*/ 123826 h 816769"/>
              <a:gd name="connsiteX1" fmla="*/ 773907 w 816770"/>
              <a:gd name="connsiteY1" fmla="*/ 816769 h 816769"/>
              <a:gd name="connsiteX2" fmla="*/ 816770 w 816770"/>
              <a:gd name="connsiteY2" fmla="*/ 733426 h 816769"/>
              <a:gd name="connsiteX3" fmla="*/ 38101 w 816770"/>
              <a:gd name="connsiteY3" fmla="*/ 0 h 816769"/>
              <a:gd name="connsiteX4" fmla="*/ 0 w 816770"/>
              <a:gd name="connsiteY4" fmla="*/ 123826 h 816769"/>
              <a:gd name="connsiteX0" fmla="*/ 0 w 840582"/>
              <a:gd name="connsiteY0" fmla="*/ 123826 h 816769"/>
              <a:gd name="connsiteX1" fmla="*/ 773907 w 840582"/>
              <a:gd name="connsiteY1" fmla="*/ 816769 h 816769"/>
              <a:gd name="connsiteX2" fmla="*/ 840582 w 840582"/>
              <a:gd name="connsiteY2" fmla="*/ 690563 h 816769"/>
              <a:gd name="connsiteX3" fmla="*/ 38101 w 840582"/>
              <a:gd name="connsiteY3" fmla="*/ 0 h 816769"/>
              <a:gd name="connsiteX4" fmla="*/ 0 w 840582"/>
              <a:gd name="connsiteY4" fmla="*/ 123826 h 816769"/>
              <a:gd name="connsiteX0" fmla="*/ 0 w 840582"/>
              <a:gd name="connsiteY0" fmla="*/ 123826 h 873919"/>
              <a:gd name="connsiteX1" fmla="*/ 716757 w 840582"/>
              <a:gd name="connsiteY1" fmla="*/ 873919 h 873919"/>
              <a:gd name="connsiteX2" fmla="*/ 840582 w 840582"/>
              <a:gd name="connsiteY2" fmla="*/ 690563 h 873919"/>
              <a:gd name="connsiteX3" fmla="*/ 38101 w 840582"/>
              <a:gd name="connsiteY3" fmla="*/ 0 h 873919"/>
              <a:gd name="connsiteX4" fmla="*/ 0 w 840582"/>
              <a:gd name="connsiteY4" fmla="*/ 123826 h 873919"/>
              <a:gd name="connsiteX0" fmla="*/ 0 w 840582"/>
              <a:gd name="connsiteY0" fmla="*/ 123826 h 873919"/>
              <a:gd name="connsiteX1" fmla="*/ 716757 w 840582"/>
              <a:gd name="connsiteY1" fmla="*/ 873919 h 873919"/>
              <a:gd name="connsiteX2" fmla="*/ 840582 w 840582"/>
              <a:gd name="connsiteY2" fmla="*/ 690563 h 873919"/>
              <a:gd name="connsiteX3" fmla="*/ 38101 w 840582"/>
              <a:gd name="connsiteY3" fmla="*/ 0 h 873919"/>
              <a:gd name="connsiteX4" fmla="*/ 0 w 840582"/>
              <a:gd name="connsiteY4" fmla="*/ 123826 h 87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582" h="873919">
                <a:moveTo>
                  <a:pt x="0" y="123826"/>
                </a:moveTo>
                <a:cubicBezTo>
                  <a:pt x="306387" y="332582"/>
                  <a:pt x="774701" y="593726"/>
                  <a:pt x="716757" y="873919"/>
                </a:cubicBezTo>
                <a:lnTo>
                  <a:pt x="840582" y="690563"/>
                </a:lnTo>
                <a:cubicBezTo>
                  <a:pt x="780256" y="531813"/>
                  <a:pt x="569914" y="275432"/>
                  <a:pt x="38101" y="0"/>
                </a:cubicBezTo>
                <a:lnTo>
                  <a:pt x="0" y="12382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A2C053-2011-4524-9E67-1DA5E136B5F1}"/>
              </a:ext>
            </a:extLst>
          </p:cNvPr>
          <p:cNvSpPr txBox="1"/>
          <p:nvPr/>
        </p:nvSpPr>
        <p:spPr>
          <a:xfrm>
            <a:off x="1545336" y="5030594"/>
            <a:ext cx="5700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000" dirty="0">
                <a:solidFill>
                  <a:schemeClr val="bg1"/>
                </a:solidFill>
              </a:rPr>
              <a:t>Antonio Gregorio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552F4F-DA8B-44BB-BCDE-3A7466703A37}"/>
              </a:ext>
            </a:extLst>
          </p:cNvPr>
          <p:cNvSpPr txBox="1"/>
          <p:nvPr/>
        </p:nvSpPr>
        <p:spPr>
          <a:xfrm>
            <a:off x="1477040" y="2083512"/>
            <a:ext cx="84133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spcBef>
                <a:spcPts val="600"/>
              </a:spcBef>
              <a:buClr>
                <a:schemeClr val="tx2"/>
              </a:buClr>
              <a:buSzPct val="100000"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Clara Purroy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9AA81A-D7C9-4503-9870-0852E093C739}"/>
              </a:ext>
            </a:extLst>
          </p:cNvPr>
          <p:cNvSpPr txBox="1"/>
          <p:nvPr/>
        </p:nvSpPr>
        <p:spPr>
          <a:xfrm>
            <a:off x="3395788" y="3984794"/>
            <a:ext cx="533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spcBef>
                <a:spcPts val="600"/>
              </a:spcBef>
              <a:buClr>
                <a:schemeClr val="tx2"/>
              </a:buClr>
              <a:buSzPct val="100000"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Sara </a:t>
            </a:r>
            <a:r>
              <a:rPr lang="en-US" dirty="0" err="1"/>
              <a:t>Amaro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6A0C31-C63F-43B5-B1BE-999B42747CE0}"/>
              </a:ext>
            </a:extLst>
          </p:cNvPr>
          <p:cNvSpPr txBox="1"/>
          <p:nvPr/>
        </p:nvSpPr>
        <p:spPr>
          <a:xfrm>
            <a:off x="2672540" y="5813736"/>
            <a:ext cx="533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spcBef>
                <a:spcPts val="600"/>
              </a:spcBef>
              <a:buClr>
                <a:schemeClr val="tx2"/>
              </a:buClr>
              <a:buSzPct val="100000"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Alejandro </a:t>
            </a:r>
            <a:r>
              <a:rPr lang="en-US" dirty="0" err="1"/>
              <a:t>Beltrán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C3A3BA-F3B1-4C31-94E8-37D669207DF8}"/>
              </a:ext>
            </a:extLst>
          </p:cNvPr>
          <p:cNvSpPr txBox="1"/>
          <p:nvPr/>
        </p:nvSpPr>
        <p:spPr>
          <a:xfrm>
            <a:off x="518276" y="5689656"/>
            <a:ext cx="533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spcBef>
                <a:spcPts val="600"/>
              </a:spcBef>
              <a:buClr>
                <a:schemeClr val="tx2"/>
              </a:buClr>
              <a:buSzPct val="100000"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Carlos Blanc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9DAD1F-BD3E-4908-955A-4A1772AB9A3A}"/>
              </a:ext>
            </a:extLst>
          </p:cNvPr>
          <p:cNvSpPr txBox="1"/>
          <p:nvPr/>
        </p:nvSpPr>
        <p:spPr>
          <a:xfrm>
            <a:off x="499955" y="2587929"/>
            <a:ext cx="57686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spcBef>
                <a:spcPts val="600"/>
              </a:spcBef>
              <a:buClr>
                <a:schemeClr val="tx2"/>
              </a:buClr>
              <a:buSzPct val="100000"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Patricia</a:t>
            </a:r>
            <a:br>
              <a:rPr lang="en-US" dirty="0"/>
            </a:br>
            <a:r>
              <a:rPr lang="en-US" dirty="0"/>
              <a:t>Pardo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98C6CF-B1C7-43A9-A14A-6280AED11FD2}"/>
              </a:ext>
            </a:extLst>
          </p:cNvPr>
          <p:cNvSpPr txBox="1"/>
          <p:nvPr/>
        </p:nvSpPr>
        <p:spPr>
          <a:xfrm>
            <a:off x="2567863" y="1420716"/>
            <a:ext cx="84133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spcBef>
                <a:spcPts val="600"/>
              </a:spcBef>
              <a:buClr>
                <a:schemeClr val="tx2"/>
              </a:buClr>
              <a:buSzPct val="100000"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Fernando</a:t>
            </a:r>
            <a:br>
              <a:rPr lang="en-US" dirty="0"/>
            </a:br>
            <a:r>
              <a:rPr lang="en-US" dirty="0"/>
              <a:t>Pérez</a:t>
            </a:r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71C8CC48-5D22-45AB-9BD4-AD235E7EA35A}"/>
              </a:ext>
            </a:extLst>
          </p:cNvPr>
          <p:cNvSpPr>
            <a:spLocks/>
          </p:cNvSpPr>
          <p:nvPr/>
        </p:nvSpPr>
        <p:spPr>
          <a:xfrm>
            <a:off x="2319366" y="2960233"/>
            <a:ext cx="1389963" cy="1330227"/>
          </a:xfrm>
          <a:prstGeom prst="hexag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err="1">
              <a:solidFill>
                <a:schemeClr val="tx1"/>
              </a:solidFill>
            </a:endParaRPr>
          </a:p>
        </p:txBody>
      </p:sp>
      <p:pic>
        <p:nvPicPr>
          <p:cNvPr id="334866" name="Picture 18" descr="http://webassets.intranet.mckinsey.com/person/10059415228/images/medium.jpg?1520359968">
            <a:extLst>
              <a:ext uri="{FF2B5EF4-FFF2-40B4-BE49-F238E27FC236}">
                <a16:creationId xmlns:a16="http://schemas.microsoft.com/office/drawing/2014/main" id="{C54D461A-74AD-48A9-AAE7-3AF8F0A02F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3" b="18449"/>
          <a:stretch/>
        </p:blipFill>
        <p:spPr bwMode="auto">
          <a:xfrm>
            <a:off x="2377332" y="3017338"/>
            <a:ext cx="1274030" cy="1216016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BF35D69-DC17-42E5-AC06-DAB95BAF7BB9}"/>
              </a:ext>
            </a:extLst>
          </p:cNvPr>
          <p:cNvGrpSpPr/>
          <p:nvPr/>
        </p:nvGrpSpPr>
        <p:grpSpPr>
          <a:xfrm>
            <a:off x="1159899" y="3624299"/>
            <a:ext cx="1439865" cy="1340893"/>
            <a:chOff x="1159899" y="3624299"/>
            <a:chExt cx="1439865" cy="1340893"/>
          </a:xfrm>
        </p:grpSpPr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8AC0AEF5-6DF3-4A29-9B78-1B9907AB295D}"/>
                </a:ext>
              </a:extLst>
            </p:cNvPr>
            <p:cNvSpPr>
              <a:spLocks/>
            </p:cNvSpPr>
            <p:nvPr/>
          </p:nvSpPr>
          <p:spPr>
            <a:xfrm>
              <a:off x="1159899" y="3624299"/>
              <a:ext cx="1439865" cy="1340893"/>
            </a:xfrm>
            <a:prstGeom prst="hexag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err="1">
                <a:solidFill>
                  <a:schemeClr val="tx1"/>
                </a:solidFill>
              </a:endParaRPr>
            </a:p>
          </p:txBody>
        </p:sp>
        <p:pic>
          <p:nvPicPr>
            <p:cNvPr id="334892" name="Picture 44" descr="http://webassets.intranet.mckinsey.com/person/10031407475/images/medium.jpg?1520807386">
              <a:extLst>
                <a:ext uri="{FF2B5EF4-FFF2-40B4-BE49-F238E27FC236}">
                  <a16:creationId xmlns:a16="http://schemas.microsoft.com/office/drawing/2014/main" id="{D38B6E21-6876-41FF-A978-E37EEA45E91A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5"/>
            <a:stretch/>
          </p:blipFill>
          <p:spPr bwMode="auto">
            <a:xfrm>
              <a:off x="1222003" y="3676623"/>
              <a:ext cx="1315657" cy="1236245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6F149-A714-4747-A460-2DBBF205538B}"/>
              </a:ext>
            </a:extLst>
          </p:cNvPr>
          <p:cNvGrpSpPr/>
          <p:nvPr/>
        </p:nvGrpSpPr>
        <p:grpSpPr>
          <a:xfrm>
            <a:off x="2296244" y="4335554"/>
            <a:ext cx="1298748" cy="1309202"/>
            <a:chOff x="2289866" y="4353962"/>
            <a:chExt cx="1298748" cy="1309202"/>
          </a:xfrm>
        </p:grpSpPr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7EDA43C9-7552-4EAE-9CD9-CF207BAE30AD}"/>
                </a:ext>
              </a:extLst>
            </p:cNvPr>
            <p:cNvSpPr>
              <a:spLocks/>
            </p:cNvSpPr>
            <p:nvPr/>
          </p:nvSpPr>
          <p:spPr>
            <a:xfrm>
              <a:off x="2289866" y="4353962"/>
              <a:ext cx="1298748" cy="1309202"/>
            </a:xfrm>
            <a:prstGeom prst="hexagon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pt-PT" dirty="0" err="1">
                <a:solidFill>
                  <a:schemeClr val="tx1"/>
                </a:solidFill>
              </a:endParaRPr>
            </a:p>
          </p:txBody>
        </p:sp>
        <p:pic>
          <p:nvPicPr>
            <p:cNvPr id="334895" name="Picture 47" descr="http://webassets.intranet.mckinsey.com/person/440000028875/images/medium.jpg?1520807477">
              <a:extLst>
                <a:ext uri="{FF2B5EF4-FFF2-40B4-BE49-F238E27FC236}">
                  <a16:creationId xmlns:a16="http://schemas.microsoft.com/office/drawing/2014/main" id="{74328873-463C-4F23-BAEE-54D153A10046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738"/>
            <a:stretch/>
          </p:blipFill>
          <p:spPr bwMode="auto">
            <a:xfrm>
              <a:off x="2351448" y="4400555"/>
              <a:ext cx="1175585" cy="1216016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BA269C-3232-4011-87A7-1836CBB5FE17}"/>
              </a:ext>
            </a:extLst>
          </p:cNvPr>
          <p:cNvGrpSpPr/>
          <p:nvPr/>
        </p:nvGrpSpPr>
        <p:grpSpPr>
          <a:xfrm>
            <a:off x="95761" y="4289459"/>
            <a:ext cx="1378430" cy="1326034"/>
            <a:chOff x="95761" y="4289459"/>
            <a:chExt cx="1378430" cy="1326034"/>
          </a:xfrm>
        </p:grpSpPr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F1C6032A-5BD0-4E8D-9C4C-B1ED0F81B725}"/>
                </a:ext>
              </a:extLst>
            </p:cNvPr>
            <p:cNvSpPr>
              <a:spLocks/>
            </p:cNvSpPr>
            <p:nvPr/>
          </p:nvSpPr>
          <p:spPr>
            <a:xfrm>
              <a:off x="95761" y="4289459"/>
              <a:ext cx="1378430" cy="1326034"/>
            </a:xfrm>
            <a:prstGeom prst="hexag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pt-PT" dirty="0" err="1">
                <a:solidFill>
                  <a:schemeClr val="tx1"/>
                </a:solidFill>
              </a:endParaRPr>
            </a:p>
          </p:txBody>
        </p:sp>
        <p:pic>
          <p:nvPicPr>
            <p:cNvPr id="334897" name="Picture 49" descr="http://webassets.intranet.mckinsey.com/person/10061608634/images/medium.jpg?1520807488">
              <a:extLst>
                <a:ext uri="{FF2B5EF4-FFF2-40B4-BE49-F238E27FC236}">
                  <a16:creationId xmlns:a16="http://schemas.microsoft.com/office/drawing/2014/main" id="{E6AF2421-5063-4ED3-83D0-79472A4453B9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5" b="16737"/>
            <a:stretch/>
          </p:blipFill>
          <p:spPr bwMode="auto">
            <a:xfrm>
              <a:off x="147961" y="4344468"/>
              <a:ext cx="1274030" cy="1216016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D697EB-BA49-4D78-B650-5C94D68C0DB3}"/>
              </a:ext>
            </a:extLst>
          </p:cNvPr>
          <p:cNvGrpSpPr/>
          <p:nvPr/>
        </p:nvGrpSpPr>
        <p:grpSpPr>
          <a:xfrm>
            <a:off x="2348590" y="1725059"/>
            <a:ext cx="1279884" cy="1188772"/>
            <a:chOff x="2405302" y="1752907"/>
            <a:chExt cx="1279884" cy="1188772"/>
          </a:xfrm>
        </p:grpSpPr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9E8AE086-DE51-47C6-9257-F7BFC1B6C266}"/>
                </a:ext>
              </a:extLst>
            </p:cNvPr>
            <p:cNvSpPr>
              <a:spLocks/>
            </p:cNvSpPr>
            <p:nvPr/>
          </p:nvSpPr>
          <p:spPr>
            <a:xfrm>
              <a:off x="2405302" y="1752907"/>
              <a:ext cx="1279884" cy="1188772"/>
            </a:xfrm>
            <a:prstGeom prst="hexag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err="1">
                <a:solidFill>
                  <a:schemeClr val="tx1"/>
                </a:solidFill>
              </a:endParaRPr>
            </a:p>
          </p:txBody>
        </p:sp>
        <p:pic>
          <p:nvPicPr>
            <p:cNvPr id="334899" name="Picture 51" descr="http://webassets.intranet.mckinsey.com/person/10061724222/images/medium.jpg?1520807505">
              <a:extLst>
                <a:ext uri="{FF2B5EF4-FFF2-40B4-BE49-F238E27FC236}">
                  <a16:creationId xmlns:a16="http://schemas.microsoft.com/office/drawing/2014/main" id="{D4A0EDB5-42D7-42B5-9DEE-20C0ED9FE95D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80" r="450" b="13517"/>
            <a:stretch/>
          </p:blipFill>
          <p:spPr bwMode="auto">
            <a:xfrm>
              <a:off x="2465120" y="1792856"/>
              <a:ext cx="1160249" cy="1108874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022290-1B0A-46D4-87A8-840AB0C205F5}"/>
              </a:ext>
            </a:extLst>
          </p:cNvPr>
          <p:cNvGrpSpPr/>
          <p:nvPr/>
        </p:nvGrpSpPr>
        <p:grpSpPr>
          <a:xfrm>
            <a:off x="95761" y="2929402"/>
            <a:ext cx="1385256" cy="1317994"/>
            <a:chOff x="50334" y="2901850"/>
            <a:chExt cx="1385256" cy="1317994"/>
          </a:xfrm>
        </p:grpSpPr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9D8C022B-C537-466C-BB3D-0BBB12A13259}"/>
                </a:ext>
              </a:extLst>
            </p:cNvPr>
            <p:cNvSpPr>
              <a:spLocks/>
            </p:cNvSpPr>
            <p:nvPr/>
          </p:nvSpPr>
          <p:spPr>
            <a:xfrm>
              <a:off x="50334" y="2901850"/>
              <a:ext cx="1385256" cy="1317994"/>
            </a:xfrm>
            <a:prstGeom prst="hexag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pt-PT" dirty="0" err="1">
                <a:solidFill>
                  <a:schemeClr val="tx1"/>
                </a:solidFill>
              </a:endParaRPr>
            </a:p>
          </p:txBody>
        </p:sp>
        <p:pic>
          <p:nvPicPr>
            <p:cNvPr id="462852" name="Picture 4" descr="http://webassets.intranet.mckinsey.com/person/10063596288/images/medium.jpg?1520854178">
              <a:extLst>
                <a:ext uri="{FF2B5EF4-FFF2-40B4-BE49-F238E27FC236}">
                  <a16:creationId xmlns:a16="http://schemas.microsoft.com/office/drawing/2014/main" id="{D69F0289-C65A-4F62-A292-CC2A901F8065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1" t="7159" r="15100" b="39196"/>
            <a:stretch/>
          </p:blipFill>
          <p:spPr bwMode="auto">
            <a:xfrm>
              <a:off x="119244" y="2944977"/>
              <a:ext cx="1247436" cy="1231740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ECDE7D-3833-445C-BF63-DFCB08F68791}"/>
              </a:ext>
            </a:extLst>
          </p:cNvPr>
          <p:cNvGrpSpPr/>
          <p:nvPr/>
        </p:nvGrpSpPr>
        <p:grpSpPr>
          <a:xfrm>
            <a:off x="1192935" y="2282081"/>
            <a:ext cx="1409549" cy="1302402"/>
            <a:chOff x="1101118" y="2226876"/>
            <a:chExt cx="1409549" cy="1302402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DD37CEC3-3517-49F0-B1C4-595F43D69E5E}"/>
                </a:ext>
              </a:extLst>
            </p:cNvPr>
            <p:cNvSpPr>
              <a:spLocks/>
            </p:cNvSpPr>
            <p:nvPr/>
          </p:nvSpPr>
          <p:spPr>
            <a:xfrm>
              <a:off x="1101118" y="2226876"/>
              <a:ext cx="1409549" cy="1302402"/>
            </a:xfrm>
            <a:prstGeom prst="hexag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pt-PT" dirty="0" err="1">
                <a:solidFill>
                  <a:schemeClr val="tx1"/>
                </a:solidFill>
              </a:endParaRPr>
            </a:p>
          </p:txBody>
        </p:sp>
        <p:pic>
          <p:nvPicPr>
            <p:cNvPr id="462854" name="Picture 6" descr="http://webassets.intranet.mckinsey.com/person/10060344608/images/medium.jpg?1520854282">
              <a:extLst>
                <a:ext uri="{FF2B5EF4-FFF2-40B4-BE49-F238E27FC236}">
                  <a16:creationId xmlns:a16="http://schemas.microsoft.com/office/drawing/2014/main" id="{B8687F0F-01CA-464F-982E-8DCF173EAAC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8725" b="56549"/>
            <a:stretch/>
          </p:blipFill>
          <p:spPr bwMode="auto">
            <a:xfrm>
              <a:off x="1157965" y="2265457"/>
              <a:ext cx="1295855" cy="1225240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B5E59CD-E78B-6949-9902-BFC197A8A4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2321" y="-16204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BAS009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C27E33-613E-E54C-8917-824D88B48F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-41534" y="-16204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Western Europe	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07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0000_Golden Marketing and Sales_Cases\Neinor_Identification of customer preferences through AA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165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Firm Format - template_Blue</vt:lpstr>
      <vt:lpstr>Firm Format - template_Grey</vt:lpstr>
      <vt:lpstr>think-cell Slide</vt:lpstr>
      <vt:lpstr>Identification of customer preferences through AA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2018-03-26T16:34:08Z</dcterms:created>
  <dcterms:modified xsi:type="dcterms:W3CDTF">2019-03-18T12:36:58Z</dcterms:modified>
  <cp:category/>
  <cp:contentStatus/>
  <dc:language/>
  <cp:version/>
</cp:coreProperties>
</file>