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048" y="184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383" y="5159110"/>
            <a:ext cx="6233763" cy="246094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436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3:00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8/2/2018 3:00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 hidden="1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7747044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3:00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 hidden="1"/>
          <p:cNvSpPr txBox="1">
            <a:spLocks noChangeArrowheads="1"/>
          </p:cNvSpPr>
          <p:nvPr userDrawn="1"/>
        </p:nvSpPr>
        <p:spPr bwMode="auto">
          <a:xfrm rot="5400000">
            <a:off x="7747044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3:00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5.png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70.xml"/><Relationship Id="rId11" Type="http://schemas.openxmlformats.org/officeDocument/2006/relationships/image" Target="../media/image2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84054" name="Object 8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ja-JP" sz="1400" b="1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6063853" y="1225136"/>
            <a:ext cx="2769227" cy="5172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230188"/>
            <a:ext cx="8479991" cy="6155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</a:t>
            </a:r>
            <a:r>
              <a:rPr lang="en-US" dirty="0"/>
              <a:t>wo-year branding transformation journey aim</a:t>
            </a:r>
            <a:r>
              <a:rPr lang="pl-PL" dirty="0" err="1"/>
              <a:t>ed</a:t>
            </a:r>
            <a:r>
              <a:rPr lang="en-US" dirty="0"/>
              <a:t> at repositioning </a:t>
            </a:r>
            <a:r>
              <a:rPr lang="pl-PL" dirty="0" err="1"/>
              <a:t>client</a:t>
            </a:r>
            <a:r>
              <a:rPr lang="en-US" dirty="0"/>
              <a:t> – from a steel player to a diversified industrial</a:t>
            </a:r>
            <a:endParaRPr lang="en-US" altLang="ja-JP" dirty="0"/>
          </a:p>
        </p:txBody>
      </p:sp>
      <p:sp>
        <p:nvSpPr>
          <p:cNvPr id="41" name="5. Source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GB" sz="800" dirty="0">
                <a:solidFill>
                  <a:srgbClr val="808080"/>
                </a:solidFill>
                <a:latin typeface="+mn-lt"/>
              </a:rPr>
              <a:t>SOURCE: Team analysis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3096105" y="1225137"/>
            <a:ext cx="2869876" cy="5172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031" y="1025343"/>
            <a:ext cx="2868630" cy="145747"/>
            <a:chOff x="2931530" y="1040608"/>
            <a:chExt cx="2986875" cy="142875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931530" y="1132456"/>
              <a:ext cx="2843534" cy="5102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5737085" y="1040608"/>
              <a:ext cx="181320" cy="142875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400">
                <a:latin typeface="+mn-lt"/>
                <a:ea typeface="MS PGothic" pitchFamily="34" charset="-128"/>
              </a:endParaRPr>
            </a:p>
          </p:txBody>
        </p:sp>
      </p:grp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3096105" y="1225137"/>
            <a:ext cx="2869876" cy="2951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3152096" y="1262819"/>
            <a:ext cx="2757894" cy="21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bg1"/>
                </a:solidFill>
                <a:latin typeface="+mn-lt"/>
                <a:ea typeface="MS PGothic" pitchFamily="34" charset="-128"/>
              </a:rPr>
              <a:t>What we did</a:t>
            </a: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3152096" y="1575145"/>
            <a:ext cx="2757894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GB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GB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GB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GB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GB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9pPr>
          </a:lstStyle>
          <a:p>
            <a:pPr lvl="1">
              <a:spcBef>
                <a:spcPct val="100000"/>
              </a:spcBef>
            </a:pPr>
            <a:r>
              <a:rPr lang="en-US" dirty="0"/>
              <a:t>Wide-scale research involving </a:t>
            </a:r>
            <a:r>
              <a:rPr lang="en-US" b="1" dirty="0">
                <a:solidFill>
                  <a:schemeClr val="tx2"/>
                </a:solidFill>
              </a:rPr>
              <a:t>&gt;6,000 stakeholders </a:t>
            </a:r>
            <a:r>
              <a:rPr lang="en-US" dirty="0"/>
              <a:t>(incl. customers, (potential) employees, investors) and using McKinsey’s proven </a:t>
            </a:r>
            <a:r>
              <a:rPr lang="en-US" dirty="0" err="1"/>
              <a:t>BrandMatics</a:t>
            </a:r>
            <a:r>
              <a:rPr lang="en-US" dirty="0"/>
              <a:t>® approach</a:t>
            </a:r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3152096" y="3007962"/>
            <a:ext cx="2757894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GB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GB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GB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GB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GB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dirty="0"/>
              <a:t>Broad stake-holder management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52096" y="3540504"/>
            <a:ext cx="2757894" cy="107721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GB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GB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GB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GB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GB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9pPr>
          </a:lstStyle>
          <a:p>
            <a:pPr lvl="1">
              <a:spcBef>
                <a:spcPct val="100000"/>
              </a:spcBef>
            </a:pPr>
            <a:r>
              <a:rPr lang="en-US" dirty="0"/>
              <a:t>Brand architecture redesign.  Simplified and optimized the brand portfolio and architecture across all BAs – from a total of ~ </a:t>
            </a:r>
            <a:r>
              <a:rPr lang="en-US" b="1" dirty="0">
                <a:solidFill>
                  <a:schemeClr val="tx2"/>
                </a:solidFill>
              </a:rPr>
              <a:t>180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brands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to 20-30 brands</a:t>
            </a: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3152096" y="4675256"/>
            <a:ext cx="2757894" cy="10988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GB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GB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GB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GB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GB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9pPr>
          </a:lstStyle>
          <a:p>
            <a:pPr lvl="1">
              <a:spcBef>
                <a:spcPct val="100000"/>
              </a:spcBef>
            </a:pPr>
            <a:r>
              <a:rPr lang="en-US" b="1" dirty="0">
                <a:solidFill>
                  <a:schemeClr val="tx2"/>
                </a:solidFill>
              </a:rPr>
              <a:t>No big bang implementation </a:t>
            </a:r>
            <a:r>
              <a:rPr lang="en-US" dirty="0"/>
              <a:t>– Implementation by using a credible approach (EUR ~10 </a:t>
            </a:r>
            <a:r>
              <a:rPr lang="en-US" dirty="0" err="1"/>
              <a:t>mn</a:t>
            </a:r>
            <a:r>
              <a:rPr lang="en-US" dirty="0"/>
              <a:t> vs. ~100 </a:t>
            </a:r>
            <a:r>
              <a:rPr lang="en-US" dirty="0" err="1"/>
              <a:t>mn</a:t>
            </a:r>
            <a:r>
              <a:rPr lang="en-US" dirty="0"/>
              <a:t> implementation costs)</a:t>
            </a: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8359" y="1225136"/>
            <a:ext cx="2869875" cy="5172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8358" y="1012518"/>
            <a:ext cx="2864524" cy="158702"/>
            <a:chOff x="126999" y="1028036"/>
            <a:chExt cx="2706055" cy="155575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26999" y="1131223"/>
              <a:ext cx="2504387" cy="523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631386" y="1028036"/>
              <a:ext cx="201668" cy="155575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400">
                <a:latin typeface="+mn-lt"/>
                <a:ea typeface="MS PGothic" pitchFamily="34" charset="-128"/>
              </a:endParaRPr>
            </a:p>
          </p:txBody>
        </p:sp>
      </p:grp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128359" y="1225136"/>
            <a:ext cx="2869875" cy="2951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184351" y="1262819"/>
            <a:ext cx="2757893" cy="21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latin typeface="+mn-lt"/>
                <a:ea typeface="MS PGothic" pitchFamily="34" charset="-128"/>
              </a:rPr>
              <a:t>Situation</a:t>
            </a:r>
          </a:p>
        </p:txBody>
      </p:sp>
      <p:sp>
        <p:nvSpPr>
          <p:cNvPr id="43" name="Rectangle 113"/>
          <p:cNvSpPr txBox="1">
            <a:spLocks/>
          </p:cNvSpPr>
          <p:nvPr/>
        </p:nvSpPr>
        <p:spPr>
          <a:xfrm>
            <a:off x="234989" y="2854473"/>
            <a:ext cx="2757893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40000"/>
              </a:spcBef>
              <a:buClr>
                <a:srgbClr val="002960"/>
              </a:buClr>
              <a:buSzPct val="100000"/>
            </a:pPr>
            <a:r>
              <a:rPr lang="en-US" sz="1400" dirty="0"/>
              <a:t>Engineering rather </a:t>
            </a:r>
            <a:br>
              <a:rPr lang="en-US" sz="1400" dirty="0"/>
            </a:br>
            <a:r>
              <a:rPr lang="en-US" sz="1400" dirty="0"/>
              <a:t>than customer focus</a:t>
            </a:r>
          </a:p>
          <a:p>
            <a:pPr lvl="1">
              <a:spcBef>
                <a:spcPct val="40000"/>
              </a:spcBef>
              <a:buClr>
                <a:srgbClr val="002960"/>
              </a:buClr>
              <a:buSzPct val="100000"/>
            </a:pPr>
            <a:r>
              <a:rPr lang="en-US" sz="1400" dirty="0"/>
              <a:t>Steel- and German-centric</a:t>
            </a:r>
          </a:p>
          <a:p>
            <a:pPr lvl="1">
              <a:spcBef>
                <a:spcPct val="40000"/>
              </a:spcBef>
              <a:buClr>
                <a:srgbClr val="002960"/>
              </a:buClr>
              <a:buSzPct val="100000"/>
            </a:pPr>
            <a:r>
              <a:rPr lang="en-US" sz="1400" dirty="0"/>
              <a:t>Little innovation power </a:t>
            </a:r>
          </a:p>
        </p:txBody>
      </p:sp>
      <p:sp>
        <p:nvSpPr>
          <p:cNvPr id="52" name="Rectangle 113"/>
          <p:cNvSpPr txBox="1">
            <a:spLocks/>
          </p:cNvSpPr>
          <p:nvPr/>
        </p:nvSpPr>
        <p:spPr>
          <a:xfrm>
            <a:off x="184351" y="4987284"/>
            <a:ext cx="2757893" cy="124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spcBef>
                <a:spcPct val="40000"/>
              </a:spcBef>
              <a:buClr>
                <a:srgbClr val="002960"/>
              </a:buClr>
              <a:buSzPct val="100000"/>
              <a:buFont typeface="Arial" charset="0"/>
              <a:buChar char="▪"/>
              <a:defRPr sz="1400" baseline="0">
                <a:solidFill>
                  <a:schemeClr val="tx2"/>
                </a:solidFill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</a:rPr>
              <a:t>Diversified industrial conglomerate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Strong customer focus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Attractive international player, shaping the future </a:t>
            </a: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184351" y="2352783"/>
            <a:ext cx="2757893" cy="4395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n-lt"/>
              </a:rPr>
              <a:t>Today: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+mn-lt"/>
              </a:rPr>
              <a:t>Perceived as steel player</a:t>
            </a: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184351" y="4196655"/>
            <a:ext cx="2481847" cy="6593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n-lt"/>
              </a:rPr>
              <a:t>Objective: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+mn-lt"/>
              </a:rPr>
              <a:t>Position as diversified industrial player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84351" y="1575145"/>
            <a:ext cx="2757893" cy="43088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/>
          <a:p>
            <a:r>
              <a:rPr lang="en-US" sz="1400" dirty="0">
                <a:latin typeface="+mn-lt"/>
              </a:rPr>
              <a:t>Branding project aimed at repositioning</a:t>
            </a:r>
            <a:endParaRPr lang="es-ES" sz="1400" dirty="0">
              <a:latin typeface="+mn-lt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6063853" y="1116160"/>
            <a:ext cx="2769227" cy="5506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6063853" y="1225136"/>
            <a:ext cx="2769227" cy="29514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6121602" y="1262819"/>
            <a:ext cx="2661172" cy="21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bg1"/>
                </a:solidFill>
                <a:latin typeface="+mn-lt"/>
                <a:ea typeface="MS PGothic" pitchFamily="34" charset="-128"/>
              </a:rPr>
              <a:t>Impact</a:t>
            </a: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>
            <a:off x="6121602" y="1872473"/>
            <a:ext cx="2661172" cy="27469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GB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GB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GB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GB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GB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US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Awareness – 1 out of 4 have already heard about the new brand (4 out of 5 within 3 months)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Association of new logo most frequently to attributes such as “modern” &amp; “innovative” </a:t>
            </a:r>
            <a:endParaRPr lang="pl-PL" dirty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Bef>
                <a:spcPct val="25000"/>
              </a:spcBef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Almost 30,000 employees (18% of all employees) participated and activated through digital campaign</a:t>
            </a:r>
          </a:p>
          <a:p>
            <a:pPr lvl="1">
              <a:spcBef>
                <a:spcPct val="25000"/>
              </a:spcBef>
            </a:pPr>
            <a:endParaRPr 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6117880" y="1580001"/>
            <a:ext cx="2661172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GB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GB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GB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GB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GB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9pPr>
          </a:lstStyle>
          <a:p>
            <a:pPr>
              <a:spcBef>
                <a:spcPct val="25000"/>
              </a:spcBef>
            </a:pPr>
            <a:r>
              <a:rPr lang="en-US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 few weeks after launch…</a:t>
            </a:r>
            <a:endParaRPr 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/>
          <a:srcRect t="27018"/>
          <a:stretch/>
        </p:blipFill>
        <p:spPr>
          <a:xfrm>
            <a:off x="6165441" y="4440476"/>
            <a:ext cx="2550970" cy="13588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ounded Rectangle 1"/>
          <p:cNvSpPr/>
          <p:nvPr/>
        </p:nvSpPr>
        <p:spPr>
          <a:xfrm>
            <a:off x="3639849" y="5895115"/>
            <a:ext cx="3679214" cy="613731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3848454" y="5945588"/>
            <a:ext cx="3355414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GB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GB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GB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GB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GB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9pPr>
          </a:lstStyle>
          <a:p>
            <a:pPr>
              <a:spcBef>
                <a:spcPct val="25000"/>
              </a:spcBef>
            </a:pPr>
            <a:r>
              <a:rPr lang="en-US" sz="1800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Instrumental for opening up other transformational situations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FA83CD-0B3F-2E46-8297-7AA08536BB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-13839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BAS010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0C3B1A-81DE-6A46-925C-4C0F88DC17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0159" y="-13838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41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0000_Golden Marketing and Sales_Cases\Thyssenkrupp_Marketing_branding transformatio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217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Two-year branding transformation journey aimed at repositioning client – from a steel player to a diversified industrial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2018-03-26T14:32:46Z</dcterms:created>
  <dcterms:modified xsi:type="dcterms:W3CDTF">2019-03-18T12:36:15Z</dcterms:modified>
  <cp:category/>
  <cp:contentStatus/>
  <dc:language/>
  <cp:version/>
</cp:coreProperties>
</file>