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362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1" autoAdjust="0"/>
    <p:restoredTop sz="94426" autoAdjust="0"/>
  </p:normalViewPr>
  <p:slideViewPr>
    <p:cSldViewPr snapToGrid="0" snapToObjects="1">
      <p:cViewPr varScale="1">
        <p:scale>
          <a:sx n="127" d="100"/>
          <a:sy n="127" d="100"/>
        </p:scale>
        <p:origin x="2168" y="176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297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5/21/2018 6:18 PM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5/21/2018 6:18 PM Malay Peninsula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49.xml"/><Relationship Id="rId34" Type="http://schemas.openxmlformats.org/officeDocument/2006/relationships/tags" Target="../tags/tag62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33" Type="http://schemas.openxmlformats.org/officeDocument/2006/relationships/tags" Target="../tags/tag61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32" Type="http://schemas.openxmlformats.org/officeDocument/2006/relationships/tags" Target="../tags/tag60.xml"/><Relationship Id="rId5" Type="http://schemas.openxmlformats.org/officeDocument/2006/relationships/vmlDrawing" Target="../drawings/vmlDrawing3.v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36" Type="http://schemas.openxmlformats.org/officeDocument/2006/relationships/image" Target="../media/image1.emf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31" Type="http://schemas.openxmlformats.org/officeDocument/2006/relationships/tags" Target="../tags/tag59.xml"/><Relationship Id="rId4" Type="http://schemas.openxmlformats.org/officeDocument/2006/relationships/theme" Target="../theme/theme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tags" Target="../tags/tag58.xml"/><Relationship Id="rId35" Type="http://schemas.openxmlformats.org/officeDocument/2006/relationships/oleObject" Target="../embeddings/oleObject3.bin"/><Relationship Id="rId8" Type="http://schemas.openxmlformats.org/officeDocument/2006/relationships/tags" Target="../tags/tag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7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766280" y="1940591"/>
            <a:ext cx="22506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6:18 PM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19063" y="6305945"/>
            <a:ext cx="861853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9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766280" y="1940591"/>
            <a:ext cx="22506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6:18 PM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19063" y="6305945"/>
            <a:ext cx="8548687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vmlDrawing" Target="../drawings/vmlDrawing5.vml"/><Relationship Id="rId6" Type="http://schemas.openxmlformats.org/officeDocument/2006/relationships/tags" Target="../tags/tag70.xml"/><Relationship Id="rId11" Type="http://schemas.openxmlformats.org/officeDocument/2006/relationships/image" Target="../media/image2.emf"/><Relationship Id="rId5" Type="http://schemas.openxmlformats.org/officeDocument/2006/relationships/tags" Target="../tags/tag69.xml"/><Relationship Id="rId10" Type="http://schemas.openxmlformats.org/officeDocument/2006/relationships/oleObject" Target="../embeddings/oleObject5.bin"/><Relationship Id="rId4" Type="http://schemas.openxmlformats.org/officeDocument/2006/relationships/tags" Target="../tags/tag68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7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492443"/>
          </a:xfrm>
        </p:spPr>
        <p:txBody>
          <a:bodyPr/>
          <a:lstStyle/>
          <a:p>
            <a:r>
              <a:rPr lang="en-US" altLang="ja-JP" sz="1600" b="1" dirty="0">
                <a:ea typeface="MS PGothic" pitchFamily="34" charset="-128"/>
              </a:rPr>
              <a:t>One of the largest Tile players in Asia– we institutionalized basic &amp; advanced modules for frontline sales, redefined organization structure and resolved pending dealer issues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7000" y="817563"/>
            <a:ext cx="2261366" cy="5430837"/>
            <a:chOff x="127000" y="817563"/>
            <a:chExt cx="1957388" cy="5430837"/>
          </a:xfrm>
        </p:grpSpPr>
        <p:grpSp>
          <p:nvGrpSpPr>
            <p:cNvPr id="84022" name="Group 54"/>
            <p:cNvGrpSpPr>
              <a:grpSpLocks/>
            </p:cNvGrpSpPr>
            <p:nvPr/>
          </p:nvGrpSpPr>
          <p:grpSpPr bwMode="auto">
            <a:xfrm>
              <a:off x="127000" y="817563"/>
              <a:ext cx="1957388" cy="155575"/>
              <a:chOff x="360" y="743"/>
              <a:chExt cx="1228" cy="98"/>
            </a:xfrm>
          </p:grpSpPr>
          <p:sp>
            <p:nvSpPr>
              <p:cNvPr id="84023" name="Rectangle 5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gray">
              <a:xfrm>
                <a:off x="360" y="807"/>
                <a:ext cx="1130" cy="3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24" name="AutoShape 5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gray">
              <a:xfrm>
                <a:off x="1440" y="743"/>
                <a:ext cx="148" cy="98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ja-JP" altLang="en-US" sz="1600">
                  <a:ea typeface="MS PGothic" pitchFamily="34" charset="-128"/>
                </a:endParaRPr>
              </a:p>
            </p:txBody>
          </p:sp>
        </p:grpSp>
        <p:sp>
          <p:nvSpPr>
            <p:cNvPr id="84025" name="Rectangle 57"/>
            <p:cNvSpPr>
              <a:spLocks noChangeArrowheads="1"/>
            </p:cNvSpPr>
            <p:nvPr/>
          </p:nvSpPr>
          <p:spPr bwMode="gray">
            <a:xfrm>
              <a:off x="127000" y="5889625"/>
              <a:ext cx="1874838" cy="87313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6" name="Rectangle 58"/>
            <p:cNvSpPr>
              <a:spLocks noChangeArrowheads="1"/>
            </p:cNvSpPr>
            <p:nvPr/>
          </p:nvSpPr>
          <p:spPr bwMode="gray">
            <a:xfrm>
              <a:off x="127000" y="1008063"/>
              <a:ext cx="1957388" cy="52403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8" name="Rectangle 60"/>
            <p:cNvSpPr>
              <a:spLocks noChangeArrowheads="1"/>
            </p:cNvSpPr>
            <p:nvPr/>
          </p:nvSpPr>
          <p:spPr bwMode="gray">
            <a:xfrm>
              <a:off x="203200" y="1362075"/>
              <a:ext cx="1722438" cy="101600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9" name="Rectangle 61"/>
            <p:cNvSpPr>
              <a:spLocks noChangeArrowheads="1"/>
            </p:cNvSpPr>
            <p:nvPr/>
          </p:nvSpPr>
          <p:spPr bwMode="gray">
            <a:xfrm>
              <a:off x="203200" y="1055688"/>
              <a:ext cx="1798638" cy="346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4030" name="Rectangle 62"/>
            <p:cNvSpPr>
              <a:spLocks noChangeArrowheads="1"/>
            </p:cNvSpPr>
            <p:nvPr/>
          </p:nvSpPr>
          <p:spPr bwMode="gray">
            <a:xfrm>
              <a:off x="277812" y="1122363"/>
              <a:ext cx="757238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ja-JP" sz="1400" b="1">
                  <a:solidFill>
                    <a:schemeClr val="tx2"/>
                  </a:solidFill>
                  <a:ea typeface="MS PGothic" pitchFamily="34" charset="-128"/>
                </a:rPr>
                <a:t>Situation</a:t>
              </a:r>
            </a:p>
          </p:txBody>
        </p:sp>
        <p:sp>
          <p:nvSpPr>
            <p:cNvPr id="84062" name="Rectangle 94"/>
            <p:cNvSpPr>
              <a:spLocks noChangeArrowheads="1"/>
            </p:cNvSpPr>
            <p:nvPr/>
          </p:nvSpPr>
          <p:spPr bwMode="gray">
            <a:xfrm>
              <a:off x="203200" y="1479550"/>
              <a:ext cx="1798638" cy="4179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1">
                <a:spcBef>
                  <a:spcPct val="20000"/>
                </a:spcBef>
              </a:pPr>
              <a:r>
                <a:rPr lang="en-US" altLang="ja-JP" sz="1400" b="1" dirty="0">
                  <a:solidFill>
                    <a:schemeClr val="tx2"/>
                  </a:solidFill>
                  <a:ea typeface="MS PGothic" pitchFamily="34" charset="-128"/>
                </a:rPr>
                <a:t>2 year transformation program with one of the largest tile players in Asia</a:t>
              </a:r>
              <a:endParaRPr lang="en-US" sz="1400" dirty="0"/>
            </a:p>
            <a:p>
              <a:pPr lvl="1">
                <a:spcBef>
                  <a:spcPct val="20000"/>
                </a:spcBef>
              </a:pPr>
              <a:r>
                <a:rPr lang="en-US" sz="1400" dirty="0"/>
                <a:t>The client faced </a:t>
              </a:r>
              <a:r>
                <a:rPr lang="en-US" sz="1400" b="1" dirty="0">
                  <a:solidFill>
                    <a:schemeClr val="tx2"/>
                  </a:solidFill>
                </a:rPr>
                <a:t>strong head-winds, both in performance and health </a:t>
              </a:r>
              <a:r>
                <a:rPr lang="en-US" sz="1400" dirty="0"/>
                <a:t>– with 15-20% sales volume </a:t>
              </a:r>
              <a:r>
                <a:rPr lang="en-US" sz="1400" dirty="0" err="1"/>
                <a:t>degrowth</a:t>
              </a:r>
              <a:r>
                <a:rPr lang="en-US" sz="1400" dirty="0"/>
                <a:t> y-o-y over successive quarters. Transitioned from largest player to 3</a:t>
              </a:r>
              <a:r>
                <a:rPr lang="en-US" sz="1400" baseline="30000" dirty="0"/>
                <a:t>rd</a:t>
              </a:r>
              <a:r>
                <a:rPr lang="en-US" sz="1400" dirty="0"/>
                <a:t> largest tile player in Asia within 2 years</a:t>
              </a:r>
              <a:endParaRPr lang="en-US" altLang="ja-JP" sz="1400" b="1" dirty="0">
                <a:solidFill>
                  <a:schemeClr val="tx2"/>
                </a:solidFill>
                <a:ea typeface="MS PGothic" pitchFamily="34" charset="-128"/>
              </a:endParaRPr>
            </a:p>
            <a:p>
              <a:pPr lvl="1">
                <a:spcBef>
                  <a:spcPct val="20000"/>
                </a:spcBef>
              </a:pPr>
              <a:r>
                <a:rPr lang="en-US" altLang="ja-JP" sz="1400" b="1" dirty="0">
                  <a:solidFill>
                    <a:schemeClr val="tx2"/>
                  </a:solidFill>
                  <a:ea typeface="MS PGothic" pitchFamily="34" charset="-128"/>
                </a:rPr>
                <a:t>Therefore, the 2 year transformation program converted into a turnaround program</a:t>
              </a:r>
              <a:endParaRPr lang="en-US" altLang="ja-JP" sz="1400" dirty="0">
                <a:ea typeface="MS PGothic" pitchFamily="34" charset="-128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416029" y="817563"/>
            <a:ext cx="3302146" cy="5430837"/>
            <a:chOff x="2117725" y="817563"/>
            <a:chExt cx="3600450" cy="5430837"/>
          </a:xfrm>
        </p:grpSpPr>
        <p:sp>
          <p:nvSpPr>
            <p:cNvPr id="84012" name="Rectangle 44"/>
            <p:cNvSpPr>
              <a:spLocks noChangeArrowheads="1"/>
            </p:cNvSpPr>
            <p:nvPr/>
          </p:nvSpPr>
          <p:spPr bwMode="gray">
            <a:xfrm>
              <a:off x="2135187" y="1008063"/>
              <a:ext cx="3582988" cy="52403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013" name="Group 45"/>
            <p:cNvGrpSpPr>
              <a:grpSpLocks/>
            </p:cNvGrpSpPr>
            <p:nvPr/>
          </p:nvGrpSpPr>
          <p:grpSpPr bwMode="auto">
            <a:xfrm>
              <a:off x="2122487" y="817563"/>
              <a:ext cx="3595688" cy="142875"/>
              <a:chOff x="1642" y="743"/>
              <a:chExt cx="2608" cy="98"/>
            </a:xfrm>
          </p:grpSpPr>
          <p:sp>
            <p:nvSpPr>
              <p:cNvPr id="84014" name="Rectangle 46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gray">
              <a:xfrm>
                <a:off x="1642" y="807"/>
                <a:ext cx="2534" cy="34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5" name="AutoShape 47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gray">
              <a:xfrm>
                <a:off x="4102" y="743"/>
                <a:ext cx="148" cy="98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ja-JP" altLang="en-US" sz="1600">
                  <a:ea typeface="MS PGothic" pitchFamily="34" charset="-128"/>
                </a:endParaRPr>
              </a:p>
            </p:txBody>
          </p:sp>
        </p:grpSp>
        <p:sp>
          <p:nvSpPr>
            <p:cNvPr id="84019" name="Rectangle 51"/>
            <p:cNvSpPr>
              <a:spLocks noChangeArrowheads="1"/>
            </p:cNvSpPr>
            <p:nvPr/>
          </p:nvSpPr>
          <p:spPr bwMode="gray">
            <a:xfrm>
              <a:off x="2117725" y="1362075"/>
              <a:ext cx="3559175" cy="101600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0" name="Rectangle 52"/>
            <p:cNvSpPr>
              <a:spLocks noChangeArrowheads="1"/>
            </p:cNvSpPr>
            <p:nvPr/>
          </p:nvSpPr>
          <p:spPr bwMode="gray">
            <a:xfrm>
              <a:off x="2128838" y="1055688"/>
              <a:ext cx="3548063" cy="346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4021" name="Rectangle 53"/>
            <p:cNvSpPr>
              <a:spLocks noChangeArrowheads="1"/>
            </p:cNvSpPr>
            <p:nvPr/>
          </p:nvSpPr>
          <p:spPr bwMode="gray">
            <a:xfrm>
              <a:off x="2251075" y="1122363"/>
              <a:ext cx="2090738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ja-JP" sz="1400" b="1">
                  <a:solidFill>
                    <a:schemeClr val="tx2"/>
                  </a:solidFill>
                  <a:ea typeface="MS PGothic" pitchFamily="34" charset="-128"/>
                </a:rPr>
                <a:t>What we did</a:t>
              </a:r>
            </a:p>
          </p:txBody>
        </p:sp>
        <p:sp>
          <p:nvSpPr>
            <p:cNvPr id="84064" name="Rectangle 96"/>
            <p:cNvSpPr>
              <a:spLocks noChangeArrowheads="1"/>
            </p:cNvSpPr>
            <p:nvPr/>
          </p:nvSpPr>
          <p:spPr bwMode="gray">
            <a:xfrm>
              <a:off x="2147887" y="1479550"/>
              <a:ext cx="3468688" cy="4610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1">
                <a:spcBef>
                  <a:spcPct val="20000"/>
                </a:spcBef>
              </a:pPr>
              <a:r>
                <a:rPr lang="en-US" altLang="ja-JP" sz="1400" b="1" dirty="0">
                  <a:solidFill>
                    <a:schemeClr val="tx2"/>
                  </a:solidFill>
                  <a:ea typeface="MS PGothic" pitchFamily="34" charset="-128"/>
                </a:rPr>
                <a:t>Institutionalized basic and advanced sales modules </a:t>
              </a:r>
              <a:r>
                <a:rPr lang="en-US" altLang="ja-JP" sz="1400" dirty="0">
                  <a:ea typeface="MS PGothic" pitchFamily="34" charset="-128"/>
                </a:rPr>
                <a:t>for frontline sales e.g. DAP, </a:t>
              </a:r>
              <a:r>
                <a:rPr lang="en-US" altLang="ja-JP" sz="1400" dirty="0" err="1">
                  <a:ea typeface="MS PGothic" pitchFamily="34" charset="-128"/>
                </a:rPr>
                <a:t>PJP</a:t>
              </a:r>
              <a:r>
                <a:rPr lang="en-US" altLang="ja-JP" sz="1400" dirty="0">
                  <a:ea typeface="MS PGothic" pitchFamily="34" charset="-128"/>
                </a:rPr>
                <a:t>, monthly planning, counter staff training, display, contractor module, architect meet, product value proposition </a:t>
              </a:r>
              <a:r>
                <a:rPr lang="en-US" altLang="ja-JP" sz="1400" dirty="0" err="1">
                  <a:ea typeface="MS PGothic" pitchFamily="34" charset="-128"/>
                </a:rPr>
                <a:t>etc</a:t>
              </a:r>
              <a:endParaRPr lang="en-US" altLang="ja-JP" sz="1400" dirty="0">
                <a:ea typeface="MS PGothic" pitchFamily="34" charset="-128"/>
              </a:endParaRPr>
            </a:p>
            <a:p>
              <a:pPr lvl="1">
                <a:spcBef>
                  <a:spcPct val="20000"/>
                </a:spcBef>
              </a:pPr>
              <a:r>
                <a:rPr lang="en-US" altLang="ja-JP" sz="1400" b="1" dirty="0">
                  <a:solidFill>
                    <a:schemeClr val="tx2"/>
                  </a:solidFill>
                  <a:ea typeface="MS PGothic" pitchFamily="34" charset="-128"/>
                </a:rPr>
                <a:t>Redefined the Channel architecture and split the sales organization into 3 verticals </a:t>
              </a:r>
              <a:r>
                <a:rPr lang="en-US" altLang="ja-JP" sz="1400" dirty="0">
                  <a:ea typeface="MS PGothic" pitchFamily="34" charset="-128"/>
                </a:rPr>
                <a:t>to increase focus on premium product verticals</a:t>
              </a:r>
            </a:p>
            <a:p>
              <a:pPr lvl="1">
                <a:spcBef>
                  <a:spcPct val="20000"/>
                </a:spcBef>
              </a:pPr>
              <a:r>
                <a:rPr lang="en-US" altLang="ja-JP" sz="1400" b="1" dirty="0">
                  <a:solidFill>
                    <a:schemeClr val="tx2"/>
                  </a:solidFill>
                  <a:ea typeface="MS PGothic" pitchFamily="34" charset="-128"/>
                </a:rPr>
                <a:t>Resolved 550 pending issues covering 300 priority dealers </a:t>
              </a:r>
              <a:r>
                <a:rPr lang="en-US" altLang="ja-JP" sz="1400" dirty="0">
                  <a:ea typeface="MS PGothic" pitchFamily="34" charset="-128"/>
                </a:rPr>
                <a:t>(display upgrades, pending credit notes, quality issues </a:t>
              </a:r>
              <a:r>
                <a:rPr lang="en-US" altLang="ja-JP" sz="1400" dirty="0" err="1">
                  <a:ea typeface="MS PGothic" pitchFamily="34" charset="-128"/>
                </a:rPr>
                <a:t>etc</a:t>
              </a:r>
              <a:r>
                <a:rPr lang="en-US" altLang="ja-JP" sz="1400" dirty="0">
                  <a:ea typeface="MS PGothic" pitchFamily="34" charset="-128"/>
                </a:rPr>
                <a:t>)</a:t>
              </a:r>
            </a:p>
            <a:p>
              <a:pPr lvl="1">
                <a:spcBef>
                  <a:spcPct val="20000"/>
                </a:spcBef>
              </a:pPr>
              <a:r>
                <a:rPr lang="en-US" altLang="ja-JP" sz="1400" b="1" dirty="0">
                  <a:solidFill>
                    <a:schemeClr val="tx2"/>
                  </a:solidFill>
                  <a:ea typeface="MS PGothic" pitchFamily="34" charset="-128"/>
                </a:rPr>
                <a:t>Institutionalized weekly TO reviews and automated dashboards</a:t>
              </a:r>
              <a:endParaRPr lang="en-US" altLang="ja-JP" sz="1400" dirty="0">
                <a:ea typeface="MS PGothic" pitchFamily="34" charset="-128"/>
              </a:endParaRPr>
            </a:p>
            <a:p>
              <a:pPr lvl="1">
                <a:spcBef>
                  <a:spcPct val="20000"/>
                </a:spcBef>
              </a:pPr>
              <a:r>
                <a:rPr lang="en-US" altLang="ja-JP" sz="1400" b="1" dirty="0" err="1">
                  <a:solidFill>
                    <a:schemeClr val="tx2"/>
                  </a:solidFill>
                  <a:ea typeface="MS PGothic" pitchFamily="34" charset="-128"/>
                </a:rPr>
                <a:t>M&amp;S</a:t>
              </a:r>
              <a:r>
                <a:rPr lang="en-US" altLang="ja-JP" sz="1400" b="1" dirty="0">
                  <a:solidFill>
                    <a:schemeClr val="tx2"/>
                  </a:solidFill>
                  <a:ea typeface="MS PGothic" pitchFamily="34" charset="-128"/>
                </a:rPr>
                <a:t> Expertise</a:t>
              </a:r>
            </a:p>
            <a:p>
              <a:pPr lvl="2">
                <a:spcBef>
                  <a:spcPct val="20000"/>
                </a:spcBef>
              </a:pPr>
              <a:r>
                <a:rPr lang="en-US" altLang="ja-JP" sz="1400" b="1" dirty="0">
                  <a:solidFill>
                    <a:schemeClr val="tx2"/>
                  </a:solidFill>
                  <a:ea typeface="MS PGothic" pitchFamily="34" charset="-128"/>
                </a:rPr>
                <a:t>Harsh </a:t>
              </a:r>
              <a:r>
                <a:rPr lang="en-US" altLang="ja-JP" sz="1400" b="1" dirty="0" err="1">
                  <a:solidFill>
                    <a:schemeClr val="tx2"/>
                  </a:solidFill>
                  <a:ea typeface="MS PGothic" pitchFamily="34" charset="-128"/>
                </a:rPr>
                <a:t>Chapparia</a:t>
              </a:r>
              <a:endParaRPr lang="en-US" altLang="ja-JP" sz="1400" b="1" dirty="0">
                <a:solidFill>
                  <a:schemeClr val="tx2"/>
                </a:solidFill>
                <a:ea typeface="MS PGothic" pitchFamily="34" charset="-128"/>
              </a:endParaRPr>
            </a:p>
            <a:p>
              <a:pPr lvl="2">
                <a:spcBef>
                  <a:spcPct val="20000"/>
                </a:spcBef>
              </a:pPr>
              <a:r>
                <a:rPr lang="en-US" altLang="ja-JP" sz="1400" b="1" dirty="0" err="1">
                  <a:solidFill>
                    <a:schemeClr val="tx2"/>
                  </a:solidFill>
                  <a:ea typeface="MS PGothic" pitchFamily="34" charset="-128"/>
                </a:rPr>
                <a:t>Sudipto</a:t>
              </a:r>
              <a:r>
                <a:rPr lang="en-US" altLang="ja-JP" sz="1400" b="1" dirty="0">
                  <a:solidFill>
                    <a:schemeClr val="tx2"/>
                  </a:solidFill>
                  <a:ea typeface="MS PGothic" pitchFamily="34" charset="-128"/>
                </a:rPr>
                <a:t> Paul</a:t>
              </a:r>
            </a:p>
            <a:p>
              <a:pPr lvl="2">
                <a:spcBef>
                  <a:spcPct val="20000"/>
                </a:spcBef>
              </a:pPr>
              <a:r>
                <a:rPr lang="en-US" altLang="ja-JP" sz="1400" b="1" dirty="0" err="1">
                  <a:solidFill>
                    <a:schemeClr val="tx2"/>
                  </a:solidFill>
                  <a:ea typeface="MS PGothic" pitchFamily="34" charset="-128"/>
                </a:rPr>
                <a:t>Jaidit</a:t>
              </a:r>
              <a:r>
                <a:rPr lang="en-US" altLang="ja-JP" sz="1400" b="1" dirty="0">
                  <a:solidFill>
                    <a:schemeClr val="tx2"/>
                  </a:solidFill>
                  <a:ea typeface="MS PGothic" pitchFamily="34" charset="-128"/>
                </a:rPr>
                <a:t> </a:t>
              </a:r>
              <a:r>
                <a:rPr lang="en-US" altLang="ja-JP" sz="1400" b="1" dirty="0" err="1">
                  <a:solidFill>
                    <a:schemeClr val="tx2"/>
                  </a:solidFill>
                  <a:ea typeface="MS PGothic" pitchFamily="34" charset="-128"/>
                </a:rPr>
                <a:t>Brar</a:t>
              </a:r>
              <a:endParaRPr lang="en-US" altLang="ja-JP" sz="1400" b="1" dirty="0">
                <a:solidFill>
                  <a:schemeClr val="tx2"/>
                </a:solidFill>
                <a:ea typeface="MS PGothic" pitchFamily="34" charset="-128"/>
              </a:endParaRPr>
            </a:p>
          </p:txBody>
        </p:sp>
      </p:grpSp>
      <p:sp>
        <p:nvSpPr>
          <p:cNvPr id="28" name="Rectangle 96"/>
          <p:cNvSpPr>
            <a:spLocks noChangeArrowheads="1"/>
          </p:cNvSpPr>
          <p:nvPr/>
        </p:nvSpPr>
        <p:spPr bwMode="gray">
          <a:xfrm>
            <a:off x="5830887" y="1479550"/>
            <a:ext cx="2674938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De-growth has been arrested: </a:t>
            </a:r>
            <a:r>
              <a:rPr lang="en-US" altLang="ja-JP" sz="1400" dirty="0">
                <a:ea typeface="MS PGothic" pitchFamily="34" charset="-128"/>
              </a:rPr>
              <a:t>From 10-20% </a:t>
            </a:r>
            <a:r>
              <a:rPr lang="en-US" altLang="ja-JP" sz="1400" dirty="0" err="1">
                <a:ea typeface="MS PGothic" pitchFamily="34" charset="-128"/>
              </a:rPr>
              <a:t>degrowth</a:t>
            </a:r>
            <a:r>
              <a:rPr lang="en-US" altLang="ja-JP" sz="1400" dirty="0">
                <a:ea typeface="MS PGothic" pitchFamily="34" charset="-128"/>
              </a:rPr>
              <a:t> in Q1FY17 and Q2FY17, to 5-10% growth in Q1FY18 and Q2FY18 (market growth rate)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Premium product share increased from 28% to 35%, </a:t>
            </a:r>
            <a:r>
              <a:rPr lang="en-US" altLang="ja-JP" sz="1400" dirty="0">
                <a:ea typeface="MS PGothic" pitchFamily="34" charset="-128"/>
              </a:rPr>
              <a:t>leading to increase in contribution margin</a:t>
            </a:r>
          </a:p>
          <a:p>
            <a:pPr lvl="1">
              <a:spcBef>
                <a:spcPct val="20000"/>
              </a:spcBef>
            </a:pPr>
            <a:endParaRPr lang="en-US" altLang="ja-JP" sz="1400" b="1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A18BF05F-04FE-B44D-A697-A67C572137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Basic Materials (GEM)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2C3C4559-F989-F44D-88F1-12B11CFA22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0657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BAS012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05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THINKCELLUNDODONOTDELETE" val="0"/>
  <p:tag name="NEWNAMES" val="True"/>
  <p:tag name="ISNEWSLIDENUMBER" val="True"/>
  <p:tag name="PREVIOUSNAME" val="C:\Users\Michelle Chua\Documents\01 MICHELLE CHUA\EVENTS - PAST\EVENTS 2017\00_M&amp;S ITP\06_MCK GOT KNOWLEDGE\Devesh Trivedi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238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template_Blue</vt:lpstr>
      <vt:lpstr>Firm Format - template_Grey</vt:lpstr>
      <vt:lpstr>think-cell Slide</vt:lpstr>
      <vt:lpstr>One of the largest Tile players in Asia– we institutionalized basic &amp; advanced modules for frontline sales, redefined organization structure and resolved pending dealer issues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2019-03-18T12:35:49Z</dcterms:modified>
  <cp:category/>
  <cp:contentStatus/>
  <dc:language/>
  <cp:version/>
</cp:coreProperties>
</file>