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12:55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12217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12:55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14194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12:55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12:55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21" Type="http://schemas.openxmlformats.org/officeDocument/2006/relationships/tags" Target="../tags/tag86.xml"/><Relationship Id="rId34" Type="http://schemas.openxmlformats.org/officeDocument/2006/relationships/oleObject" Target="../embeddings/oleObject6.bin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notesSlide" Target="../notesSlides/notesSlide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6.emf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oleObject" Target="../embeddings/oleObject7.bin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image" Target="../media/image2.emf"/><Relationship Id="rId8" Type="http://schemas.openxmlformats.org/officeDocument/2006/relationships/tags" Target="../tags/tag73.xml"/><Relationship Id="rId3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314819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2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ja-JP" sz="12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Largest pulp, paper and packaging producer in Asia – domestic commercial transformation to create a more </a:t>
            </a:r>
            <a:r>
              <a:rPr lang="en-US" altLang="ja-JP" sz="1600" dirty="0" err="1">
                <a:ea typeface="MS PGothic" pitchFamily="34" charset="-128"/>
              </a:rPr>
              <a:t>FMCG</a:t>
            </a:r>
            <a:r>
              <a:rPr lang="en-US" altLang="ja-JP" sz="1600" dirty="0">
                <a:ea typeface="MS PGothic" pitchFamily="34" charset="-128"/>
              </a:rPr>
              <a:t>-centric organization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27518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199" y="1479550"/>
            <a:ext cx="1830387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One of the largest integrated pulp, paper &amp; packaging producer </a:t>
            </a:r>
            <a:r>
              <a:rPr lang="en-US" altLang="ja-JP" sz="1400" dirty="0">
                <a:ea typeface="MS PGothic" pitchFamily="34" charset="-128"/>
              </a:rPr>
              <a:t>in the  world, producing about 12m tons of paper annually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Stiff competition on the photocopy paper business </a:t>
            </a:r>
            <a:r>
              <a:rPr lang="en-US" altLang="ja-JP" sz="1400" dirty="0">
                <a:ea typeface="MS PGothic" pitchFamily="34" charset="-128"/>
              </a:rPr>
              <a:t>with Double A gaining market share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in Asia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CEO need to transform the </a:t>
            </a:r>
            <a:r>
              <a:rPr lang="en-US" altLang="ja-JP" sz="1400" dirty="0">
                <a:ea typeface="MS PGothic" pitchFamily="34" charset="-128"/>
              </a:rPr>
              <a:t>business from an archaic business model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to one that focuses that us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FMCG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like to improve B2b business	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1400" b="1" dirty="0"/>
              <a:t>Revamped brand-price architecture</a:t>
            </a:r>
            <a:r>
              <a:rPr lang="en-US" sz="1400" dirty="0"/>
              <a:t>: Reduced from 8 to 5 brands and increase pricing on premium and mass </a:t>
            </a:r>
            <a:r>
              <a:rPr lang="en-US" sz="1400" dirty="0" err="1"/>
              <a:t>PPC</a:t>
            </a:r>
            <a:endParaRPr lang="en-US" sz="1400" dirty="0"/>
          </a:p>
          <a:p>
            <a:pPr marL="1587" lvl="1" indent="0">
              <a:buNone/>
            </a:pPr>
            <a:r>
              <a:rPr lang="en-US" sz="1400" dirty="0"/>
              <a:t>  </a:t>
            </a:r>
          </a:p>
          <a:p>
            <a:pPr lvl="1"/>
            <a:r>
              <a:rPr lang="en-US" sz="1400" b="1" dirty="0"/>
              <a:t>Distributor network redesign</a:t>
            </a:r>
            <a:r>
              <a:rPr lang="en-US" sz="1400" dirty="0"/>
              <a:t>: Redefined/ mapped the entire RTM network </a:t>
            </a:r>
            <a:r>
              <a:rPr lang="en-US" sz="1400"/>
              <a:t>across Asia. </a:t>
            </a:r>
            <a:r>
              <a:rPr lang="en-US" sz="1400" dirty="0"/>
              <a:t>Reduced distributors to 1 main distributor for each region. Brought in ~3 new FMCG distributors including a corporate partner </a:t>
            </a:r>
            <a:br>
              <a:rPr lang="en-US" sz="1400" dirty="0"/>
            </a:br>
            <a:r>
              <a:rPr lang="en-US" sz="1400" dirty="0"/>
              <a:t>to crack into underpenetrated channels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Trade promotions, distributor performance management, salesforce capability building: </a:t>
            </a:r>
            <a:r>
              <a:rPr lang="en-US" sz="1400" dirty="0"/>
              <a:t>Developed joint business plans with each distributor in </a:t>
            </a:r>
            <a:r>
              <a:rPr lang="en-US" sz="1400" dirty="0" err="1"/>
              <a:t>conjuncton</a:t>
            </a:r>
            <a:r>
              <a:rPr lang="en-US" sz="1400" dirty="0"/>
              <a:t> with the revised network</a:t>
            </a:r>
          </a:p>
          <a:p>
            <a:pPr lvl="2"/>
            <a:r>
              <a:rPr lang="en-US" sz="1400" dirty="0"/>
              <a:t>Conducted ~4-5 field &amp; forum training sessions to upskill </a:t>
            </a:r>
            <a:r>
              <a:rPr lang="en-US" sz="1400" dirty="0" err="1"/>
              <a:t>RSMs</a:t>
            </a:r>
            <a:r>
              <a:rPr lang="en-US" sz="1400" dirty="0"/>
              <a:t> on network design, distributor management and pricing </a:t>
            </a:r>
          </a:p>
          <a:p>
            <a:pPr lvl="1"/>
            <a:endParaRPr lang="en-US" sz="1400" b="1" dirty="0"/>
          </a:p>
        </p:txBody>
      </p:sp>
      <p:sp>
        <p:nvSpPr>
          <p:cNvPr id="29" name="Rectangle 96"/>
          <p:cNvSpPr>
            <a:spLocks noChangeArrowheads="1"/>
          </p:cNvSpPr>
          <p:nvPr/>
        </p:nvSpPr>
        <p:spPr bwMode="gray">
          <a:xfrm>
            <a:off x="5905500" y="1466438"/>
            <a:ext cx="260032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1400" dirty="0"/>
              <a:t>6% volume growth (compared to 3% 2014-2015) leading  to ~3-5pp share increase</a:t>
            </a:r>
          </a:p>
          <a:p>
            <a:pPr lvl="1"/>
            <a:r>
              <a:rPr lang="en-US" sz="1400" dirty="0"/>
              <a:t>2-3% price increase on key SKUs: first sustainable price increase in last 18 months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>
          <a:xfrm>
            <a:off x="5829637" y="2817807"/>
            <a:ext cx="2763046" cy="439737"/>
            <a:chOff x="332067" y="1018741"/>
            <a:chExt cx="2559533" cy="439737"/>
          </a:xfrm>
        </p:grpSpPr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332067" y="1018741"/>
              <a:ext cx="255953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E71921"/>
                </a:buClr>
              </a:pPr>
              <a:r>
                <a:rPr lang="en-US" sz="1400" b="1" dirty="0" err="1"/>
                <a:t>PPC</a:t>
              </a:r>
              <a:r>
                <a:rPr lang="en-US" sz="1400" b="1" dirty="0"/>
                <a:t> annual volume</a:t>
              </a:r>
              <a:endParaRPr lang="en-US" sz="1400" b="1" baseline="30000" dirty="0"/>
            </a:p>
            <a:p>
              <a:pPr>
                <a:buClr>
                  <a:srgbClr val="E71921"/>
                </a:buClr>
              </a:pPr>
              <a:r>
                <a:rPr lang="en-US" sz="1400" dirty="0">
                  <a:solidFill>
                    <a:srgbClr val="808080"/>
                  </a:solidFill>
                </a:rPr>
                <a:t>K MT  </a:t>
              </a:r>
            </a:p>
          </p:txBody>
        </p:sp>
        <p:sp>
          <p:nvSpPr>
            <p:cNvPr id="32" name="Line 130"/>
            <p:cNvSpPr>
              <a:spLocks noChangeShapeType="1"/>
            </p:cNvSpPr>
            <p:nvPr/>
          </p:nvSpPr>
          <p:spPr bwMode="gray">
            <a:xfrm>
              <a:off x="332067" y="1458478"/>
              <a:ext cx="2559533" cy="0"/>
            </a:xfrm>
            <a:prstGeom prst="line">
              <a:avLst/>
            </a:prstGeom>
            <a:ln w="9525">
              <a:solidFill>
                <a:schemeClr val="accent3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33" name="Oval 14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944020" y="5320031"/>
            <a:ext cx="747315" cy="301314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400" dirty="0"/>
              <a:t>2-3%</a:t>
            </a:r>
          </a:p>
        </p:txBody>
      </p:sp>
      <p:sp>
        <p:nvSpPr>
          <p:cNvPr id="34" name="Oval 14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877565" y="5320031"/>
            <a:ext cx="628259" cy="301314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400" dirty="0"/>
              <a:t>3%</a:t>
            </a:r>
          </a:p>
        </p:txBody>
      </p:sp>
      <p:sp>
        <p:nvSpPr>
          <p:cNvPr id="35" name="Oval 14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944020" y="5805806"/>
            <a:ext cx="747315" cy="301314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400" dirty="0"/>
              <a:t>0.98</a:t>
            </a:r>
          </a:p>
        </p:txBody>
      </p:sp>
      <p:sp>
        <p:nvSpPr>
          <p:cNvPr id="36" name="Oval 14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877565" y="5805806"/>
            <a:ext cx="628259" cy="301314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400" dirty="0"/>
              <a:t>1.06</a:t>
            </a: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5829637" y="5255245"/>
            <a:ext cx="10066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3"/>
                </a:solidFill>
              </a:rPr>
              <a:t>Market 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growth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5829637" y="5741020"/>
            <a:ext cx="10066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3"/>
                </a:solidFill>
              </a:rPr>
              <a:t>Achievement vs target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Line 130"/>
          <p:cNvSpPr>
            <a:spLocks noChangeShapeType="1"/>
          </p:cNvSpPr>
          <p:nvPr/>
        </p:nvSpPr>
        <p:spPr bwMode="gray">
          <a:xfrm>
            <a:off x="5829637" y="5713576"/>
            <a:ext cx="27630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noAutofit/>
          </a:bodyPr>
          <a:lstStyle/>
          <a:p>
            <a:endParaRPr lang="en-US" sz="1200"/>
          </a:p>
        </p:txBody>
      </p:sp>
      <p:graphicFrame>
        <p:nvGraphicFramePr>
          <p:cNvPr id="40" name="Object 39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76546379"/>
              </p:ext>
            </p:extLst>
          </p:nvPr>
        </p:nvGraphicFramePr>
        <p:xfrm>
          <a:off x="5791200" y="3962400"/>
          <a:ext cx="29770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3" name="Chart" r:id="rId36" imgW="2977035" imgH="914400" progId="MSGraph.Chart.8">
                  <p:embed followColorScheme="full"/>
                </p:oleObj>
              </mc:Choice>
              <mc:Fallback>
                <p:oleObj name="Chart" r:id="rId36" imgW="2977035" imgH="914400" progId="MSGraph.Chart.8">
                  <p:embed followColorScheme="full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91200" y="3962400"/>
                        <a:ext cx="297703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Freeform: Shape 9"/>
          <p:cNvSpPr/>
          <p:nvPr>
            <p:custDataLst>
              <p:tags r:id="rId9"/>
            </p:custDataLst>
          </p:nvPr>
        </p:nvSpPr>
        <p:spPr bwMode="auto">
          <a:xfrm>
            <a:off x="7829550" y="4364038"/>
            <a:ext cx="758826" cy="261938"/>
          </a:xfrm>
          <a:custGeom>
            <a:avLst/>
            <a:gdLst/>
            <a:ahLst/>
            <a:cxnLst/>
            <a:rect l="0" t="0" r="0" b="0"/>
            <a:pathLst>
              <a:path w="758826" h="261938">
                <a:moveTo>
                  <a:pt x="0" y="204787"/>
                </a:moveTo>
                <a:lnTo>
                  <a:pt x="758825" y="0"/>
                </a:lnTo>
                <a:lnTo>
                  <a:pt x="758825" y="57150"/>
                </a:lnTo>
                <a:lnTo>
                  <a:pt x="0" y="261937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 useBgFill="1">
        <p:nvSpPr>
          <p:cNvPr id="7" name="Freeform: Shape 6"/>
          <p:cNvSpPr/>
          <p:nvPr>
            <p:custDataLst>
              <p:tags r:id="rId10"/>
            </p:custDataLst>
          </p:nvPr>
        </p:nvSpPr>
        <p:spPr bwMode="auto">
          <a:xfrm>
            <a:off x="6907213" y="4364038"/>
            <a:ext cx="760413" cy="261938"/>
          </a:xfrm>
          <a:custGeom>
            <a:avLst/>
            <a:gdLst/>
            <a:ahLst/>
            <a:cxnLst/>
            <a:rect l="0" t="0" r="0" b="0"/>
            <a:pathLst>
              <a:path w="760413" h="261938">
                <a:moveTo>
                  <a:pt x="0" y="204787"/>
                </a:moveTo>
                <a:lnTo>
                  <a:pt x="760412" y="0"/>
                </a:lnTo>
                <a:lnTo>
                  <a:pt x="760412" y="57150"/>
                </a:lnTo>
                <a:lnTo>
                  <a:pt x="0" y="261937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 useBgFill="1">
        <p:nvSpPr>
          <p:cNvPr id="4" name="Freeform: Shape 3"/>
          <p:cNvSpPr/>
          <p:nvPr>
            <p:custDataLst>
              <p:tags r:id="rId11"/>
            </p:custDataLst>
          </p:nvPr>
        </p:nvSpPr>
        <p:spPr bwMode="auto">
          <a:xfrm>
            <a:off x="5986463" y="4364038"/>
            <a:ext cx="758826" cy="261938"/>
          </a:xfrm>
          <a:custGeom>
            <a:avLst/>
            <a:gdLst/>
            <a:ahLst/>
            <a:cxnLst/>
            <a:rect l="0" t="0" r="0" b="0"/>
            <a:pathLst>
              <a:path w="758826" h="261938">
                <a:moveTo>
                  <a:pt x="0" y="204787"/>
                </a:moveTo>
                <a:lnTo>
                  <a:pt x="758825" y="0"/>
                </a:lnTo>
                <a:lnTo>
                  <a:pt x="758825" y="57150"/>
                </a:lnTo>
                <a:lnTo>
                  <a:pt x="0" y="261937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>
            <p:custDataLst>
              <p:tags r:id="rId12"/>
            </p:custDataLst>
          </p:nvPr>
        </p:nvSpPr>
        <p:spPr bwMode="auto">
          <a:xfrm>
            <a:off x="7829550" y="4421188"/>
            <a:ext cx="758826" cy="204788"/>
          </a:xfrm>
          <a:custGeom>
            <a:avLst/>
            <a:gdLst/>
            <a:ahLst/>
            <a:cxnLst/>
            <a:rect l="0" t="0" r="0" b="0"/>
            <a:pathLst>
              <a:path w="758826" h="204788">
                <a:moveTo>
                  <a:pt x="0" y="204787"/>
                </a:moveTo>
                <a:lnTo>
                  <a:pt x="75882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/>
          <p:cNvSpPr/>
          <p:nvPr>
            <p:custDataLst>
              <p:tags r:id="rId13"/>
            </p:custDataLst>
          </p:nvPr>
        </p:nvSpPr>
        <p:spPr bwMode="auto">
          <a:xfrm>
            <a:off x="7829550" y="4364038"/>
            <a:ext cx="758826" cy="204788"/>
          </a:xfrm>
          <a:custGeom>
            <a:avLst/>
            <a:gdLst/>
            <a:ahLst/>
            <a:cxnLst/>
            <a:rect l="0" t="0" r="0" b="0"/>
            <a:pathLst>
              <a:path w="758826" h="204788">
                <a:moveTo>
                  <a:pt x="0" y="204787"/>
                </a:moveTo>
                <a:lnTo>
                  <a:pt x="75882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>
            <p:custDataLst>
              <p:tags r:id="rId14"/>
            </p:custDataLst>
          </p:nvPr>
        </p:nvSpPr>
        <p:spPr bwMode="auto">
          <a:xfrm>
            <a:off x="6907213" y="4421188"/>
            <a:ext cx="760413" cy="204788"/>
          </a:xfrm>
          <a:custGeom>
            <a:avLst/>
            <a:gdLst/>
            <a:ahLst/>
            <a:cxnLst/>
            <a:rect l="0" t="0" r="0" b="0"/>
            <a:pathLst>
              <a:path w="760413" h="204788">
                <a:moveTo>
                  <a:pt x="0" y="204787"/>
                </a:moveTo>
                <a:lnTo>
                  <a:pt x="760412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>
            <p:custDataLst>
              <p:tags r:id="rId15"/>
            </p:custDataLst>
          </p:nvPr>
        </p:nvSpPr>
        <p:spPr bwMode="auto">
          <a:xfrm>
            <a:off x="6907213" y="4364038"/>
            <a:ext cx="760413" cy="204788"/>
          </a:xfrm>
          <a:custGeom>
            <a:avLst/>
            <a:gdLst/>
            <a:ahLst/>
            <a:cxnLst/>
            <a:rect l="0" t="0" r="0" b="0"/>
            <a:pathLst>
              <a:path w="760413" h="204788">
                <a:moveTo>
                  <a:pt x="0" y="204787"/>
                </a:moveTo>
                <a:lnTo>
                  <a:pt x="760412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/>
          <p:cNvSpPr/>
          <p:nvPr>
            <p:custDataLst>
              <p:tags r:id="rId16"/>
            </p:custDataLst>
          </p:nvPr>
        </p:nvSpPr>
        <p:spPr bwMode="auto">
          <a:xfrm>
            <a:off x="5986463" y="4364038"/>
            <a:ext cx="758826" cy="204788"/>
          </a:xfrm>
          <a:custGeom>
            <a:avLst/>
            <a:gdLst/>
            <a:ahLst/>
            <a:cxnLst/>
            <a:rect l="0" t="0" r="0" b="0"/>
            <a:pathLst>
              <a:path w="758826" h="204788">
                <a:moveTo>
                  <a:pt x="0" y="204787"/>
                </a:moveTo>
                <a:lnTo>
                  <a:pt x="75882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>
            <p:custDataLst>
              <p:tags r:id="rId17"/>
            </p:custDataLst>
          </p:nvPr>
        </p:nvSpPr>
        <p:spPr bwMode="auto">
          <a:xfrm>
            <a:off x="5986463" y="4421188"/>
            <a:ext cx="758826" cy="204788"/>
          </a:xfrm>
          <a:custGeom>
            <a:avLst/>
            <a:gdLst/>
            <a:ahLst/>
            <a:cxnLst/>
            <a:rect l="0" t="0" r="0" b="0"/>
            <a:pathLst>
              <a:path w="758826" h="204788">
                <a:moveTo>
                  <a:pt x="0" y="204787"/>
                </a:moveTo>
                <a:lnTo>
                  <a:pt x="758825" y="0"/>
                </a:lnTo>
              </a:path>
            </a:pathLst>
          </a:cu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>
            <p:custDataLst>
              <p:tags r:id="rId18"/>
            </p:custDataLst>
          </p:nvPr>
        </p:nvCxnSpPr>
        <p:spPr bwMode="gray">
          <a:xfrm flipV="1">
            <a:off x="7289800" y="3671888"/>
            <a:ext cx="922338" cy="15240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19"/>
            </p:custDataLst>
          </p:nvPr>
        </p:nvCxnSpPr>
        <p:spPr bwMode="gray">
          <a:xfrm flipV="1">
            <a:off x="6367463" y="3824288"/>
            <a:ext cx="922338" cy="1079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7199313" y="4737100"/>
            <a:ext cx="1809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11A256A9-DB90-4F2A-8507-8F1693606CDF}" type="datetime'''1''''''''''''''''''''''''''''5'''''''''''''''''">
              <a:rPr lang="en-US" altLang="en-US" sz="1200">
                <a:ea typeface="+mn-ea"/>
                <a:cs typeface="+mn-cs"/>
                <a:sym typeface="+mn-lt"/>
              </a:rPr>
              <a:pPr/>
              <a:t>15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4" name="Oval 53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524750" y="3522663"/>
            <a:ext cx="452438" cy="4524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F02E94BF-F58E-4BFB-866A-26F9FA2C1C02}" type="datetime'+''''''''''''''''''''5''%'''">
              <a:rPr lang="en-US" altLang="en-US" sz="1200" b="1" smtClean="0">
                <a:ea typeface="+mn-ea"/>
                <a:cs typeface="+mn-cs"/>
                <a:sym typeface="+mn-lt"/>
              </a:rPr>
              <a:pPr/>
              <a:t>+5%</a:t>
            </a:fld>
            <a:endParaRPr lang="en-US" altLang="en-US" sz="1200" b="1" dirty="0">
              <a:ea typeface="+mn-ea"/>
              <a:cs typeface="+mn-cs"/>
              <a:sym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200" b="1" noProof="0" dirty="0">
                <a:ea typeface="+mn-ea"/>
                <a:cs typeface="+mn-cs"/>
                <a:sym typeface="+mn-lt"/>
              </a:rPr>
              <a:t> p.a.</a:t>
            </a: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7145338" y="402113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A0FBAD9-8832-472F-8D03-5E1D2A220665}" type="datetime'''2''''''''4''''''''''''''''''''''''9'''''''''''">
              <a:rPr lang="en-US" altLang="en-US" sz="1200">
                <a:ea typeface="+mn-ea"/>
                <a:cs typeface="+mn-cs"/>
                <a:sym typeface="+mn-lt"/>
              </a:rPr>
              <a:pPr/>
              <a:t>249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8121650" y="4737100"/>
            <a:ext cx="1809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8C7E09C-717A-4581-87DD-2AE2CDA24C76}" type="datetime'''''''''''''''''''''''''1''''''''''''6'''''''''''''''''">
              <a:rPr lang="en-US" altLang="en-US" sz="1200">
                <a:ea typeface="+mn-ea"/>
                <a:cs typeface="+mn-cs"/>
                <a:sym typeface="+mn-lt"/>
              </a:rPr>
              <a:pPr/>
              <a:t>16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8067675" y="386873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02B03A4-4456-49F9-A91E-8D8E1F998B60}" type="datetime'''2''''''''''''''''''''6''''''''''''''''''''''2'">
              <a:rPr lang="en-US" altLang="en-US" sz="1200">
                <a:ea typeface="+mn-ea"/>
                <a:cs typeface="+mn-cs"/>
                <a:sym typeface="+mn-lt"/>
              </a:rPr>
              <a:pPr/>
              <a:t>262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6192838" y="4737100"/>
            <a:ext cx="3492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35EADE0-8F44-4407-A743-F4F14D87E55E}" type="datetime'''2''0''''''''''''''''1''''''''''''''4'''">
              <a:rPr lang="en-US" altLang="en-US" sz="1200">
                <a:ea typeface="+mn-ea"/>
                <a:cs typeface="+mn-cs"/>
                <a:sym typeface="+mn-lt"/>
              </a:rPr>
              <a:pPr/>
              <a:t>2014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223000" y="412908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3AF482B-BFDC-4462-B406-10D506A69834}" type="datetime'''''''''''''''''''2''''''''''''4''0'''">
              <a:rPr lang="en-US" altLang="en-US" sz="1200">
                <a:ea typeface="+mn-ea"/>
                <a:cs typeface="+mn-cs"/>
                <a:sym typeface="+mn-lt"/>
              </a:rPr>
              <a:pPr/>
              <a:t>240</a:t>
            </a:fld>
            <a:endParaRPr lang="en-US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9" name="Oval 58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580188" y="3644900"/>
            <a:ext cx="4968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9B94315D-781C-4E7D-B78C-07188DCB8EB8}" type="datetime'''''''''''''+''''''4''%'">
              <a:rPr lang="en-US" altLang="en-US" sz="1200" b="1">
                <a:ea typeface="+mn-ea"/>
                <a:cs typeface="+mn-cs"/>
                <a:sym typeface="+mn-lt"/>
              </a:rPr>
              <a:pPr/>
              <a:t>+4%</a:t>
            </a:fld>
            <a:r>
              <a:rPr lang="en-US" sz="1200" b="1" noProof="0" dirty="0">
                <a:ea typeface="+mn-ea"/>
                <a:cs typeface="+mn-cs"/>
                <a:sym typeface="+mn-lt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1200" b="1" noProof="0" dirty="0">
                <a:ea typeface="+mn-ea"/>
                <a:cs typeface="+mn-cs"/>
                <a:sym typeface="+mn-lt"/>
              </a:rPr>
              <a:t>p.a.</a:t>
            </a:r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246A0257-B4F5-3044-946E-9176BC7FEF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3702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B59B8B63-EE7E-5340-A4C9-FD2B90297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5405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BAS014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ASIA_MICHELLE CHUA CASES\2016 CASES\APP_Commercial Transf_Indonesia\2016 M&amp;S Case Study_CT_Pulp &amp; Paper_Xiuling Ga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6uQXA7SoKnSxFLmysE2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9rvLDcRl2XCpUpIa.0Q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lEnru9TFC4ci89bVIpx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hhP9_MTCiQVoPlrEA1T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vBq3oKSZK72TtNFqRa9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FadCjJRemq7vciAPAZ_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UuoBAfS9avOFWlu_C00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DOu40pS8uIvCVcNmA7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RmcoKEQJG1VtvqRv0dn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Er5Ek2RjKBN3RhZ2oXT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6ihG8gQMyPH4TFEhDry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rWRj_gRhWY142JKhCze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EIM9YQQ4.cynNZ3IiYK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1C3bYfS5av0MAVD0DH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oIwBWrSHSmLQ6g7L7Xn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ApV7zFTUCROQO.LMHB3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chU0G9RTaYplWytO9C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qIvdKeToScOFW6BmEeT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7Dfs74S0umCLfrGk625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4KVu7_SfaAV2mADj1f6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214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template_Blue</vt:lpstr>
      <vt:lpstr>Firm Format - template_Grey</vt:lpstr>
      <vt:lpstr>think-cell Slide</vt:lpstr>
      <vt:lpstr>Chart</vt:lpstr>
      <vt:lpstr>Largest pulp, paper and packaging producer in Asia – domestic commercial transformation to create a more FMCG-centric organization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2019-03-18T12:35:05Z</dcterms:modified>
  <cp:category/>
  <cp:contentStatus/>
  <dc:language/>
  <cp:version/>
</cp:coreProperties>
</file>