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2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808080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3899" autoAdjust="0"/>
  </p:normalViewPr>
  <p:slideViewPr>
    <p:cSldViewPr snapToGrid="0" snapToObjects="1">
      <p:cViewPr varScale="1">
        <p:scale>
          <a:sx n="127" d="100"/>
          <a:sy n="127" d="100"/>
        </p:scale>
        <p:origin x="1832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454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2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2:10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2:10 PM Eastern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2:10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18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21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90964920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2:10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2:10 PM Eastern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39406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2:10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oleObject" Target="../embeddings/oleObject6.bin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image" Target="../media/image8.emf"/><Relationship Id="rId2" Type="http://schemas.openxmlformats.org/officeDocument/2006/relationships/tags" Target="../tags/tag24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32.xml"/><Relationship Id="rId19" Type="http://schemas.openxmlformats.org/officeDocument/2006/relationships/image" Target="../media/image9.emf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133792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ja-JP" altLang="en-US" sz="1400" b="1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ja-JP" dirty="0">
                <a:solidFill>
                  <a:schemeClr val="accent4"/>
                </a:solidFill>
                <a:ea typeface="MS PGothic" pitchFamily="34" charset="-128"/>
              </a:rPr>
              <a:t>Large paper &amp; packaging company: we introduced FMCG way of selling to boost sales and beat competition in Asia and 10+ other countries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gray">
          <a:xfrm>
            <a:off x="5830887" y="3651250"/>
            <a:ext cx="2674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Complete rollout will increase market share from 60% to 75%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59000" y="960438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6" name="Rectangle 48"/>
          <p:cNvSpPr>
            <a:spLocks noChangeArrowheads="1"/>
          </p:cNvSpPr>
          <p:nvPr/>
        </p:nvSpPr>
        <p:spPr bwMode="gray">
          <a:xfrm>
            <a:off x="5830887" y="1362075"/>
            <a:ext cx="26749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1" name="Rectangle 93"/>
          <p:cNvSpPr>
            <a:spLocks noChangeArrowheads="1"/>
          </p:cNvSpPr>
          <p:nvPr/>
        </p:nvSpPr>
        <p:spPr bwMode="gray">
          <a:xfrm>
            <a:off x="5830887" y="1479550"/>
            <a:ext cx="26749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Sales YTD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849438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Large paper and packaging company</a:t>
            </a:r>
            <a:r>
              <a:rPr lang="en-US" altLang="ja-JP" sz="1400" dirty="0">
                <a:solidFill>
                  <a:schemeClr val="accent4"/>
                </a:solidFill>
                <a:ea typeface="MS PGothic" pitchFamily="34" charset="-128"/>
              </a:rPr>
              <a:t> in the world with a “manufacturer” mindset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#1 in Asia but with declining sales of stationary papers </a:t>
            </a:r>
            <a:r>
              <a:rPr lang="en-US" altLang="ja-JP" sz="1400" dirty="0">
                <a:solidFill>
                  <a:schemeClr val="folHlink"/>
                </a:solidFill>
                <a:ea typeface="MS PGothic" pitchFamily="34" charset="-128"/>
              </a:rPr>
              <a:t>as consumers switch to up and coming </a:t>
            </a: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#2 player with strong brand equity</a:t>
            </a:r>
            <a:endParaRPr lang="en-US" altLang="ja-JP" sz="14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folHlink"/>
                </a:solidFill>
                <a:ea typeface="MS PGothic" pitchFamily="34" charset="-128"/>
              </a:rPr>
              <a:t>Recognized the need for </a:t>
            </a: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FMCG way of selling </a:t>
            </a:r>
            <a:r>
              <a:rPr lang="en-US" altLang="ja-JP" sz="1400" dirty="0">
                <a:solidFill>
                  <a:schemeClr val="folHlink"/>
                </a:solidFill>
                <a:ea typeface="MS PGothic" pitchFamily="34" charset="-128"/>
              </a:rPr>
              <a:t>commodity products</a:t>
            </a:r>
            <a:endParaRPr lang="en-US" altLang="ja-JP" sz="1400" b="1" dirty="0"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Product strategy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: </a:t>
            </a:r>
            <a:r>
              <a:rPr lang="en-US" altLang="ja-JP" sz="1400" dirty="0">
                <a:solidFill>
                  <a:schemeClr val="accent4"/>
                </a:solidFill>
                <a:ea typeface="MS PGothic" pitchFamily="34" charset="-128"/>
              </a:rPr>
              <a:t>Develop comprehensive product portfolio i.e. by launching top-tier products to tap white space; and improve quality of mid-tier products to defend share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Channel strategy: </a:t>
            </a:r>
            <a:r>
              <a:rPr lang="en-US" altLang="ja-JP" sz="1400" dirty="0">
                <a:solidFill>
                  <a:schemeClr val="folHlink"/>
                </a:solidFill>
                <a:ea typeface="MS PGothic" pitchFamily="34" charset="-128"/>
              </a:rPr>
              <a:t>Implement uniform pricing policy and tiered distributor compensation program 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Marketing strategy:</a:t>
            </a:r>
            <a:r>
              <a:rPr lang="en-US" altLang="ja-JP" sz="1400" dirty="0">
                <a:solidFill>
                  <a:schemeClr val="folHlink"/>
                </a:solidFill>
                <a:ea typeface="MS PGothic" pitchFamily="34" charset="-128"/>
              </a:rPr>
              <a:t> re-establish consumer equity (i.e. launch TV ads) and  activate end-user demand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4289425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4514850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71" name="Rectangle 103"/>
          <p:cNvSpPr>
            <a:spLocks noChangeArrowheads="1"/>
          </p:cNvSpPr>
          <p:nvPr/>
        </p:nvSpPr>
        <p:spPr bwMode="gray">
          <a:xfrm>
            <a:off x="2909888" y="4558170"/>
            <a:ext cx="6064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Ali </a:t>
            </a:r>
            <a:r>
              <a:rPr lang="en-US" altLang="ja-JP" sz="1400" dirty="0" err="1">
                <a:ea typeface="MS PGothic" pitchFamily="34" charset="-128"/>
              </a:rPr>
              <a:t>Polia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74" name="Rectangle 106"/>
          <p:cNvSpPr>
            <a:spLocks noChangeArrowheads="1"/>
          </p:cNvSpPr>
          <p:nvPr/>
        </p:nvSpPr>
        <p:spPr bwMode="gray">
          <a:xfrm>
            <a:off x="2909888" y="5475470"/>
            <a:ext cx="14319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Anisa Keeratiworanan</a:t>
            </a:r>
          </a:p>
        </p:txBody>
      </p:sp>
      <p:sp>
        <p:nvSpPr>
          <p:cNvPr id="84079" name="Rectangle 111"/>
          <p:cNvSpPr>
            <a:spLocks noChangeArrowheads="1"/>
          </p:cNvSpPr>
          <p:nvPr/>
        </p:nvSpPr>
        <p:spPr bwMode="gray">
          <a:xfrm>
            <a:off x="4543659" y="4501697"/>
            <a:ext cx="9794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Aisling Owens</a:t>
            </a: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10012350"/>
              </p:ext>
            </p:extLst>
          </p:nvPr>
        </p:nvGraphicFramePr>
        <p:xfrm>
          <a:off x="5791200" y="2171701"/>
          <a:ext cx="2591065" cy="998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Chart" r:id="rId18" imgW="2591065" imgH="998103" progId="MSGraph.Chart.8">
                  <p:embed followColorScheme="full"/>
                </p:oleObj>
              </mc:Choice>
              <mc:Fallback>
                <p:oleObj name="Chart" r:id="rId18" imgW="2591065" imgH="998103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91200" y="2171701"/>
                        <a:ext cx="2591065" cy="998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>
            <p:custDataLst>
              <p:tags r:id="rId5"/>
            </p:custDataLst>
          </p:nvPr>
        </p:nvCxnSpPr>
        <p:spPr bwMode="gray">
          <a:xfrm flipV="1">
            <a:off x="6300788" y="2054225"/>
            <a:ext cx="1584325" cy="7620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7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929438" y="3240088"/>
            <a:ext cx="3286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8AA5780C-30E4-411B-9809-4798DA81943C}" type="datetime'''''A''''''''''''''''''''''''''''u''''''''g'">
              <a:rPr lang="en-US" sz="1400">
                <a:sym typeface="+mn-lt"/>
              </a:rPr>
              <a:pPr/>
              <a:t>Aug</a:t>
            </a:fld>
            <a:endParaRPr lang="en-US" sz="1400" dirty="0">
              <a:sym typeface="+mn-lt"/>
            </a:endParaRPr>
          </a:p>
        </p:txBody>
      </p:sp>
      <p:sp>
        <p:nvSpPr>
          <p:cNvPr id="53" name="Text Placeholder 9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6588125" y="1955800"/>
            <a:ext cx="1011238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fld id="{70A7EC1D-2DE9-4235-B686-480E98D6029C}" type="datetime'''''+''''''''''''''''''''6''''''''''''''''''''''''''''''''%'">
              <a:rPr lang="en-US" sz="1400" b="1">
                <a:sym typeface="+mn-lt"/>
              </a:rPr>
              <a:pPr algn="ctr">
                <a:lnSpc>
                  <a:spcPct val="90000"/>
                </a:lnSpc>
              </a:pPr>
              <a:t>+6%</a:t>
            </a:fld>
            <a:r>
              <a:rPr lang="en-US" sz="1400" b="1" dirty="0">
                <a:sym typeface="+mn-lt"/>
              </a:rPr>
              <a:t> p.a.</a:t>
            </a:r>
          </a:p>
        </p:txBody>
      </p:sp>
      <p:sp>
        <p:nvSpPr>
          <p:cNvPr id="52" name="Text Placeholder 8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7721600" y="3240088"/>
            <a:ext cx="3286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0CCF51C0-48EF-416B-85AE-DD4DD6BDD607}" type="datetime'''''''''''''S''''''e''''''p'''''''''''''''''''''''''''">
              <a:rPr lang="en-US" sz="1400">
                <a:sym typeface="+mn-lt"/>
              </a:rPr>
              <a:pPr/>
              <a:t>Sep</a:t>
            </a:fld>
            <a:endParaRPr lang="en-US" sz="1400" dirty="0">
              <a:sym typeface="+mn-lt"/>
            </a:endParaRPr>
          </a:p>
        </p:txBody>
      </p:sp>
      <p:sp>
        <p:nvSpPr>
          <p:cNvPr id="48" name="Text Placeholder 4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6137275" y="3240088"/>
            <a:ext cx="3286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E2082E52-DB56-421A-9032-264273419D51}" type="datetime'''J''''''''''''''''''''''''''''''''''''''''''''u''ly'''''''''">
              <a:rPr lang="en-US" sz="1400">
                <a:sym typeface="+mn-lt"/>
              </a:rPr>
              <a:pPr/>
              <a:t>July</a:t>
            </a:fld>
            <a:endParaRPr lang="en-US" sz="1400" dirty="0">
              <a:sym typeface="+mn-lt"/>
            </a:endParaRP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B24C5CEC-0F0D-6A4B-B4F5-ADE0141E46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Basic Materials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D1EA150E-9E4B-B245-9F41-A1B13CE166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BAS015</a:t>
            </a: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ISNEWSLIDENUMBER" val="True"/>
  <p:tag name="PREVIOUSNAME" val="C:\Users\Najah Mushatt\Downloads\Single Page\Single Page\BAS015_Introduced FMCG way of selling to boost sales and beat competition in Malaysia and 10+ other countrie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1ujgh2Y0.wmVuF.nLq7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zhH0pPs0WzlChmGpgD2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yH2OZ5b02PIdV0O8dn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Dd6_kVw0CKa1yLFy.w6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K0vRo5KkCBSHccV1uzl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Q4y59YYEK4oyXoPxHZW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96</TotalTime>
  <Words>181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AW2014</vt:lpstr>
      <vt:lpstr>Blank</vt:lpstr>
      <vt:lpstr>Firm Format - English (US)</vt:lpstr>
      <vt:lpstr>think-cell Slide</vt:lpstr>
      <vt:lpstr>Chart</vt:lpstr>
      <vt:lpstr>Large paper &amp; packaging company: we introduced FMCG way of selling to boost sales and beat competition in Asia and 10+ other countries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47</cp:revision>
  <cp:lastPrinted>2008-09-19T11:06:26Z</cp:lastPrinted>
  <dcterms:created xsi:type="dcterms:W3CDTF">2014-02-06T06:04:59Z</dcterms:created>
  <dcterms:modified xsi:type="dcterms:W3CDTF">2019-03-18T12:33:56Z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