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3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8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9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2:10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2924424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2:10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2:10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9" Type="http://schemas.openxmlformats.org/officeDocument/2006/relationships/oleObject" Target="../embeddings/oleObject5.bin"/><Relationship Id="rId21" Type="http://schemas.openxmlformats.org/officeDocument/2006/relationships/tags" Target="../tags/tag43.xml"/><Relationship Id="rId34" Type="http://schemas.openxmlformats.org/officeDocument/2006/relationships/tags" Target="../tags/tag56.xml"/><Relationship Id="rId42" Type="http://schemas.openxmlformats.org/officeDocument/2006/relationships/image" Target="../media/image9.emf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tags" Target="../tags/tag51.xml"/><Relationship Id="rId41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tags" Target="../tags/tag54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8.emf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tags" Target="../tags/tag53.xml"/><Relationship Id="rId44" Type="http://schemas.openxmlformats.org/officeDocument/2006/relationships/image" Target="../media/image11.jpe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Relationship Id="rId43" Type="http://schemas.openxmlformats.org/officeDocument/2006/relationships/image" Target="../media/image10.jpeg"/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332217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2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584775"/>
          </a:xfrm>
        </p:spPr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  <a:ea typeface="MS PGothic" pitchFamily="34" charset="-128"/>
              </a:rPr>
              <a:t>Largest steel cord manufacturer globally </a:t>
            </a:r>
            <a:r>
              <a:rPr lang="en-US" altLang="ja-JP" dirty="0">
                <a:solidFill>
                  <a:schemeClr val="accent4"/>
                </a:solidFill>
                <a:ea typeface="MS PGothic" pitchFamily="34" charset="-128"/>
              </a:rPr>
              <a:t>– we developed key account plan for its Asia branch, serving as lighthouse plan for </a:t>
            </a:r>
            <a:r>
              <a:rPr lang="en-US" altLang="zh-CN" dirty="0">
                <a:solidFill>
                  <a:schemeClr val="accent4"/>
                </a:solidFill>
                <a:ea typeface="MS PGothic" pitchFamily="34" charset="-128"/>
              </a:rPr>
              <a:t>KAM</a:t>
            </a:r>
            <a:endParaRPr lang="en-US" altLang="ja-JP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gray">
          <a:xfrm>
            <a:off x="5872956" y="1479550"/>
            <a:ext cx="2674938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zh-CN" sz="1200" b="1" dirty="0">
                <a:solidFill>
                  <a:schemeClr val="folHlink"/>
                </a:solidFill>
                <a:ea typeface="MS PGothic" pitchFamily="34" charset="-128"/>
              </a:rPr>
              <a:t>Est. monthly EBIT impact in 2018 ~2 million local currency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, with levers focusing on new product development and technical improvement introduced volume and margin uplift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Key account planning are ongoing for other accounts and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planned impact is expected to reach 121 million local currency target in the next 3 months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2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36392"/>
            <a:ext cx="49532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36392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2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36392"/>
            <a:ext cx="6604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32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Largest steel cord manufacturer globally and one of the largest in Asia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, </a:t>
            </a:r>
            <a:r>
              <a:rPr lang="en-US" altLang="ja-JP" sz="1200" dirty="0">
                <a:ea typeface="MS PGothic" pitchFamily="34" charset="-128"/>
              </a:rPr>
              <a:t>with over 20% market share and over 30 Billion local currency in sale, and Asia</a:t>
            </a:r>
            <a:r>
              <a:rPr lang="en-US" altLang="zh-CN" sz="1200" dirty="0">
                <a:ea typeface="MS PGothic" pitchFamily="34" charset="-128"/>
              </a:rPr>
              <a:t> presence for over 20 years</a:t>
            </a: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With Asia market facing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severe supply over demand situation and copy-cat prevalence from local companies, </a:t>
            </a:r>
            <a:r>
              <a:rPr lang="en-US" altLang="ja-JP" sz="1200" dirty="0">
                <a:ea typeface="MS PGothic" pitchFamily="34" charset="-128"/>
              </a:rPr>
              <a:t>client has been facing significant pressure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Therefore we are invited to build client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commercial team capability with a focus on </a:t>
            </a:r>
            <a:r>
              <a:rPr lang="en-US" altLang="zh-CN" sz="1200" b="1" dirty="0" err="1">
                <a:solidFill>
                  <a:schemeClr val="folHlink"/>
                </a:solidFill>
                <a:ea typeface="MS PGothic" pitchFamily="34" charset="-128"/>
              </a:rPr>
              <a:t>KAM</a:t>
            </a:r>
            <a:endParaRPr lang="en-US" altLang="ja-JP" sz="1200" b="1" dirty="0">
              <a:solidFill>
                <a:schemeClr val="folHlink"/>
              </a:solidFill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43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Adopted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need-based customer segmentation approach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covering &gt;50% of customer base conducted by in-depth customer interviews, coupled with clustering and </a:t>
            </a:r>
            <a:r>
              <a:rPr lang="en-US" altLang="zh-CN" sz="1200" dirty="0" err="1">
                <a:solidFill>
                  <a:schemeClr val="tx2"/>
                </a:solidFill>
                <a:ea typeface="MS PGothic" pitchFamily="34" charset="-128"/>
              </a:rPr>
              <a:t>MaxDiff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 methodology</a:t>
            </a:r>
            <a:endParaRPr lang="en-US" altLang="ja-JP" sz="12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Developed </a:t>
            </a:r>
            <a:r>
              <a:rPr lang="en-US" altLang="zh-CN" sz="1200" b="1" dirty="0">
                <a:solidFill>
                  <a:schemeClr val="folHlink"/>
                </a:solidFill>
                <a:ea typeface="MS PGothic" pitchFamily="34" charset="-128"/>
              </a:rPr>
              <a:t>comprehensive lighthouse account plan to generate value to customer and visualize value to client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, covering strategy, branding, operation &amp; </a:t>
            </a:r>
            <a:r>
              <a:rPr lang="en-US" altLang="zh-CN" sz="1200" dirty="0" err="1">
                <a:solidFill>
                  <a:schemeClr val="tx2"/>
                </a:solidFill>
                <a:ea typeface="MS PGothic" pitchFamily="34" charset="-128"/>
              </a:rPr>
              <a:t>SCM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, commercial excellence, and product innovation</a:t>
            </a:r>
            <a:endParaRPr lang="en-US" altLang="ja-JP" sz="12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Standardized more than 50 templates, checklists, and tools to </a:t>
            </a:r>
            <a:r>
              <a:rPr lang="en-US" altLang="ja-JP" sz="1200" b="1" dirty="0">
                <a:solidFill>
                  <a:schemeClr val="folHlink"/>
                </a:solidFill>
                <a:ea typeface="MS PGothic" pitchFamily="34" charset="-128"/>
              </a:rPr>
              <a:t>institutionalize commercial team capability and transform way of working</a:t>
            </a:r>
          </a:p>
          <a:p>
            <a:pPr lvl="1">
              <a:spcBef>
                <a:spcPct val="20000"/>
              </a:spcBef>
            </a:pP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As part of global </a:t>
            </a:r>
            <a:r>
              <a:rPr lang="en-US" altLang="zh-CN" sz="1200" b="1" dirty="0">
                <a:solidFill>
                  <a:schemeClr val="folHlink"/>
                </a:solidFill>
                <a:ea typeface="MS PGothic" pitchFamily="34" charset="-128"/>
              </a:rPr>
              <a:t>RTS transformation program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, developed a plan to </a:t>
            </a:r>
            <a:r>
              <a:rPr lang="en-US" altLang="zh-CN" sz="1200" b="1" dirty="0">
                <a:solidFill>
                  <a:schemeClr val="folHlink"/>
                </a:solidFill>
                <a:ea typeface="MS PGothic" pitchFamily="34" charset="-128"/>
              </a:rPr>
              <a:t>develop a bottom-up account plans with initiatives to be achieved </a:t>
            </a:r>
            <a:r>
              <a:rPr lang="en-US" altLang="zh-CN" sz="1200" dirty="0">
                <a:solidFill>
                  <a:schemeClr val="tx2"/>
                </a:solidFill>
                <a:ea typeface="MS PGothic" pitchFamily="34" charset="-128"/>
              </a:rPr>
              <a:t>in the next 2 years</a:t>
            </a:r>
            <a:endParaRPr lang="en-US" altLang="ja-JP" sz="12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5013320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tx2"/>
                </a:solidFill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5224716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2909887" y="5517891"/>
            <a:ext cx="9794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ea typeface="MS PGothic" pitchFamily="34" charset="-128"/>
              </a:rPr>
              <a:t>Hai Ye</a:t>
            </a:r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gray">
          <a:xfrm>
            <a:off x="4638675" y="5517891"/>
            <a:ext cx="86201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ea typeface="MS PGothic" pitchFamily="34" charset="-128"/>
              </a:rPr>
              <a:t>Zhuo</a:t>
            </a:r>
            <a:r>
              <a:rPr lang="en-US" altLang="ja-JP" sz="1200" dirty="0">
                <a:ea typeface="MS PGothic" pitchFamily="34" charset="-128"/>
              </a:rPr>
              <a:t> </a:t>
            </a:r>
            <a:r>
              <a:rPr lang="en-US" altLang="zh-CN" sz="1200" dirty="0">
                <a:ea typeface="MS PGothic" pitchFamily="34" charset="-128"/>
              </a:rPr>
              <a:t>Han</a:t>
            </a:r>
            <a:endParaRPr lang="en-US" altLang="ja-JP" sz="1200" dirty="0">
              <a:ea typeface="MS PGothic" pitchFamily="34" charset="-128"/>
            </a:endParaRPr>
          </a:p>
        </p:txBody>
      </p:sp>
      <p:graphicFrame>
        <p:nvGraphicFramePr>
          <p:cNvPr id="46" name="Object 4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8172666"/>
              </p:ext>
            </p:extLst>
          </p:nvPr>
        </p:nvGraphicFramePr>
        <p:xfrm>
          <a:off x="6172200" y="4000500"/>
          <a:ext cx="2438400" cy="116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Chart" r:id="rId41" imgW="2438400" imgH="1162214" progId="MSGraph.Chart.8">
                  <p:embed followColorScheme="full"/>
                </p:oleObj>
              </mc:Choice>
              <mc:Fallback>
                <p:oleObj name="Chart" r:id="rId41" imgW="2438400" imgH="116221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172200" y="4000500"/>
                        <a:ext cx="2438400" cy="1162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9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997575" y="4651375"/>
            <a:ext cx="16827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5C4AA8F8-B61C-4ACF-9CF8-0547F13C63DF}" type="datetime'''''''''''''''5''''''''''''''''''''''''''''''''''0'''''''''">
              <a:rPr lang="en-US" sz="1200">
                <a:cs typeface="Arial" panose="020B0604020202020204" pitchFamily="34" charset="0"/>
              </a:rPr>
              <a:pPr/>
              <a:t>50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139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913438" y="4337050"/>
            <a:ext cx="2524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71C8A226-8D20-4B30-AA67-6AC4658421E0}" type="datetime'1''''''''''''''0''''''''''''0'''''''''''''''''''''''">
              <a:rPr lang="en-US" sz="1200">
                <a:cs typeface="Arial" panose="020B0604020202020204" pitchFamily="34" charset="0"/>
              </a:rPr>
              <a:pPr/>
              <a:t>100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913438" y="4013200"/>
            <a:ext cx="252413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99A0F1BE-4BAA-4F0F-93F7-687AC990DFEB}" type="datetime'1''''''''5''''''''''''''''''''''''''''''''''''''''''''''0'''''">
              <a:rPr lang="en-US" sz="1200">
                <a:cs typeface="Arial" panose="020B0604020202020204" pitchFamily="34" charset="0"/>
              </a:rPr>
              <a:pPr/>
              <a:t>150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Text Placeholder 35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081713" y="4975225"/>
            <a:ext cx="84138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48783D51-B3E8-45C2-BC02-3A92C5AC53A2}" type="datetime'''''''''0'''''''''''''''''''''''''''''">
              <a:rPr lang="en-US" sz="1200">
                <a:cs typeface="Arial" panose="020B0604020202020204" pitchFamily="34" charset="0"/>
              </a:rPr>
              <a:pPr/>
              <a:t>0</a:t>
            </a:fld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06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 flipV="1">
            <a:off x="8115300" y="5214938"/>
            <a:ext cx="182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44DA3CA-AE2D-43C5-A59E-52C4706A8439}" type="datetime'''''''''''''2''''''''''3-''Se''p'">
              <a:rPr lang="en-US" sz="1200">
                <a:cs typeface="Arial" panose="020B0604020202020204" pitchFamily="34" charset="0"/>
              </a:rPr>
              <a:pPr/>
              <a:t>23-Sep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913438" y="3562350"/>
            <a:ext cx="74771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EBIT in L3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Mn local currency</a:t>
            </a:r>
          </a:p>
        </p:txBody>
      </p:sp>
      <p:sp>
        <p:nvSpPr>
          <p:cNvPr id="54" name="Text Placeholder 8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261350" y="4078288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EB40E58E-CC41-40BC-BB81-B5393513A04F}" type="datetime'''''''''''''''1''''''''''2''''''1'''">
              <a:rPr lang="en-US" sz="1200">
                <a:cs typeface="Arial" panose="020B0604020202020204" pitchFamily="34" charset="0"/>
              </a:rPr>
              <a:pPr/>
              <a:t>121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6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 flipV="1">
            <a:off x="8315325" y="5330825"/>
            <a:ext cx="18256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60B16CB-0DB3-4143-BE27-423785E507EB}" type="datetime'''''''''''''''''''''''''''''''''''''''7''-''Oc''t'''''">
              <a:rPr lang="en-US" sz="1200">
                <a:cs typeface="Arial" panose="020B0604020202020204" pitchFamily="34" charset="0"/>
              </a:rPr>
              <a:pPr/>
              <a:t>7-Oct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53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939088" y="5824538"/>
            <a:ext cx="5810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Week of</a:t>
            </a:r>
          </a:p>
        </p:txBody>
      </p:sp>
      <p:sp>
        <p:nvSpPr>
          <p:cNvPr id="60" name="Text Placeholder 10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 flipV="1">
            <a:off x="7910513" y="5299075"/>
            <a:ext cx="182563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96B1CCA2-0F2F-4519-B36A-B19D46671E94}" type="datetime'''''''''''''''9''''''-S''''''''ep'''''''">
              <a:rPr lang="en-US" sz="1200">
                <a:cs typeface="Arial" panose="020B0604020202020204" pitchFamily="34" charset="0"/>
              </a:rPr>
              <a:pPr/>
              <a:t>9-Sep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46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7964488" y="4038600"/>
            <a:ext cx="2905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CC615E5-D157-4A85-BAB7-9AEA16D048BF}" type="datetime'''10''''''''''''''''''9'''">
              <a:rPr lang="en-US" sz="1200">
                <a:cs typeface="Arial" panose="020B0604020202020204" pitchFamily="34" charset="0"/>
              </a:rPr>
              <a:pPr/>
              <a:t>109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41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493000" y="4383088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3CE7850-A311-48D5-8EC1-F8D22EE5FD2B}" type="datetime'7''''''''''''''''''''''''''3'''''''''''''''''''''''">
              <a:rPr lang="en-US" sz="1200">
                <a:cs typeface="Arial" panose="020B0604020202020204" pitchFamily="34" charset="0"/>
              </a:rPr>
              <a:pPr/>
              <a:t>73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4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 flipV="1">
            <a:off x="7305675" y="5291138"/>
            <a:ext cx="1825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08757DD-1A45-419A-A40A-14CAC98CA466}" type="datetime'''''''''''''''29''''''''''''''''''-''''J''''''''''ul'''''''''">
              <a:rPr lang="en-US" sz="1200">
                <a:cs typeface="Arial" panose="020B0604020202020204" pitchFamily="34" charset="0"/>
              </a:rPr>
              <a:pPr/>
              <a:t>29-Jul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 flipV="1">
            <a:off x="7105650" y="5291138"/>
            <a:ext cx="1825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D25681A-EADE-4D5E-920E-371467495FA9}" type="datetime'''''''''''''''''15-J''''''''''u''''''''''''''l'''''''">
              <a:rPr lang="en-US" sz="1200">
                <a:cs typeface="Arial" panose="020B0604020202020204" pitchFamily="34" charset="0"/>
              </a:rPr>
              <a:pPr/>
              <a:t>15-Jul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44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092950" y="4564063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1EFB08C-E80F-45A2-85AF-1E633D7D3D7C}" type="datetime'4''''''''''''''''''''''''''''''''''''''5'''''''''''''">
              <a:rPr lang="en-US" sz="1200">
                <a:cs typeface="Arial" panose="020B0604020202020204" pitchFamily="34" charset="0"/>
              </a:rPr>
              <a:pPr/>
              <a:t>45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4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292975" y="4468813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EED7BC8-E05E-4894-819A-4D7D67A505C2}" type="datetime'''''''5''''''''''''9'''''">
              <a:rPr lang="en-US" sz="1200">
                <a:cs typeface="Arial" panose="020B0604020202020204" pitchFamily="34" charset="0"/>
              </a:rPr>
              <a:pPr/>
              <a:t>59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8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 flipV="1">
            <a:off x="7705725" y="5214938"/>
            <a:ext cx="182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DF41760-371C-4C7B-82D3-E2BA2446BC3C}" type="datetime'''''26''''''''''-''''''''''''''''A''u''''''''g'''''''''''''">
              <a:rPr lang="en-US" sz="1200">
                <a:cs typeface="Arial" panose="020B0604020202020204" pitchFamily="34" charset="0"/>
              </a:rPr>
              <a:pPr/>
              <a:t>26-Aug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Text Placeholder 47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897813" y="4221163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618361D-B562-43AB-9C62-229C6C7B4FD2}" type="datetime'''''''''''''''''''''''''''''''''''''''''''''9''8'''">
              <a:rPr lang="en-US" sz="1200">
                <a:cs typeface="Arial" panose="020B0604020202020204" pitchFamily="34" charset="0"/>
              </a:rPr>
              <a:pPr/>
              <a:t>98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30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693025" y="4297363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B180BFF-05BD-48BD-A08B-1A44A67B2458}" type="datetime'''''''''''''''8''''''''''''6'''''''''''''">
              <a:rPr lang="en-US" sz="1200">
                <a:cs typeface="Arial" panose="020B0604020202020204" pitchFamily="34" charset="0"/>
              </a:rPr>
              <a:pPr/>
              <a:t>86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6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 flipV="1">
            <a:off x="7505700" y="5214938"/>
            <a:ext cx="182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6A04474-7DEE-4DC1-9CC7-E1C42FA97036}" type="datetime'''1''''''''2''''''''''-''''''''''A''''''''''u''''''''g'">
              <a:rPr lang="en-US" sz="1200">
                <a:cs typeface="Arial" panose="020B0604020202020204" pitchFamily="34" charset="0"/>
              </a:rPr>
              <a:pPr/>
              <a:t>12-Aug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 flipV="1">
            <a:off x="6905625" y="5375275"/>
            <a:ext cx="1825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9FBB33C-E027-41BC-BC33-B45E03901002}" type="datetime'''''''''''''''''1''''''-J''''''''''''''ul'''''''''''''''">
              <a:rPr lang="en-US" sz="1200">
                <a:cs typeface="Arial" panose="020B0604020202020204" pitchFamily="34" charset="0"/>
              </a:rPr>
              <a:pPr/>
              <a:t>1-Jul</a:t>
            </a:fld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Text Placeholder 10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483350" y="4725988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A52F805-11DC-46E4-A68A-A297134F33E7}" type="datetime'''''''''''''''''''''''''''''''1''''''''''''''''''''''''9'''''">
              <a:rPr lang="en-US" sz="1200">
                <a:cs typeface="Arial" panose="020B0604020202020204" pitchFamily="34" charset="0"/>
              </a:rPr>
              <a:pPr/>
              <a:t>19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" name="Text Placeholder 13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 flipV="1">
            <a:off x="6496050" y="5324475"/>
            <a:ext cx="1825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D9B65C63-00A2-458B-8823-B17C83EE23DE}" type="datetime'''''''''3''''-J''''''''''''''''''''''''''u''''n'''''''''''''''">
              <a:rPr lang="en-US" sz="1200">
                <a:cs typeface="Arial" panose="020B0604020202020204" pitchFamily="34" charset="0"/>
              </a:rPr>
              <a:pPr/>
              <a:t>3-Jun</a:t>
            </a:fld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3" name="Text Placeholder 51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289675" y="4783138"/>
            <a:ext cx="195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E1FCA1C-CFE3-462D-9A27-2E18321ADE02}" type="datetime'''''''''''''''''''''''''''''1''''''''''''''''1'''''''''''">
              <a:rPr lang="en-US" sz="1200">
                <a:cs typeface="Arial" panose="020B0604020202020204" pitchFamily="34" charset="0"/>
              </a:rPr>
              <a:pPr/>
              <a:t>11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1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688138" y="4678363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F9817BE-008C-42B8-98B8-C7C9E8AD4F71}" type="datetime'''''''''''2''''''6'''''''''''''''''">
              <a:rPr lang="en-US" sz="1200">
                <a:cs typeface="Arial" panose="020B0604020202020204" pitchFamily="34" charset="0"/>
              </a:rPr>
              <a:pPr/>
              <a:t>26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Text Placeholder 14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892925" y="4630738"/>
            <a:ext cx="2063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50" tIns="0" rIns="1905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7B4B69C-A2E1-4E96-AE62-E1DD382BFC2E}" type="datetime'''''''''''3''''4'''''''''''''''''''''''''''''''">
              <a:rPr lang="en-US" sz="1200">
                <a:cs typeface="Arial" panose="020B0604020202020204" pitchFamily="34" charset="0"/>
              </a:rPr>
              <a:pPr/>
              <a:t>34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5" name="Text Placeholder 15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 flipV="1">
            <a:off x="6700838" y="5240338"/>
            <a:ext cx="1825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46102B42-50C7-4AA7-B9DB-B915247BC0AA}" type="datetime'''1''''''''7''-''''''J''''''''u''''''''n'''''''">
              <a:rPr lang="en-US" sz="1200">
                <a:cs typeface="Arial" panose="020B0604020202020204" pitchFamily="34" charset="0"/>
              </a:rPr>
              <a:pPr/>
              <a:t>17-Jun</a:t>
            </a:fld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Text Placeholder 11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 flipV="1">
            <a:off x="6296025" y="5197475"/>
            <a:ext cx="18256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B6BA45B-A843-4187-A046-181F282E5BF8}" type="datetime'''''2''''''''0''''''''''''''-''''M''''''''a''''y'''''''">
              <a:rPr lang="en-US" sz="1200">
                <a:cs typeface="Arial" panose="020B0604020202020204" pitchFamily="34" charset="0"/>
              </a:rPr>
              <a:pPr/>
              <a:t>20-May</a:t>
            </a:fld>
            <a:endParaRPr lang="en-US" sz="12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5364163"/>
            <a:ext cx="569913" cy="76041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5364163"/>
            <a:ext cx="569913" cy="760412"/>
          </a:xfrm>
          <a:prstGeom prst="rect">
            <a:avLst/>
          </a:prstGeom>
        </p:spPr>
      </p:pic>
      <p:sp>
        <p:nvSpPr>
          <p:cNvPr id="63" name="Rectangle 13">
            <a:extLst>
              <a:ext uri="{FF2B5EF4-FFF2-40B4-BE49-F238E27FC236}">
                <a16:creationId xmlns:a16="http://schemas.microsoft.com/office/drawing/2014/main" id="{95FFD1AF-7FB0-DA41-B43E-000BDC4112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D78466C6-2E60-A640-9474-00E6EACB5C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BAS016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6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S016_Developed key account plan for its China branch, serving as lighthouse plan for KAM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MZecLxaUWJGnimdwtDy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njTg6QNkq_DAlr7XWr9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SzgphD_UeA6LFzTTQSC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2sPOu96UCpzmgOFXyD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MDOK2JrUOk_.mVorPPd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PVZpXC.k2veCXHdU2c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wiux6fm0GpPmYV5XR.4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SdFHyEsUy7xtSlOilnu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r61ei5_U6vCMD_yriFv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3SToJPBUu4ohI81t59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50zHfPiEWo3Fh8CvjRa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qov0dObka2jhg2J.rXb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5vqH4s2Ee8_sM9Dq1jQ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nNFL.DXUq03ugN4bL4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2LIkdXYEu_n9GxViiNs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crhlPuhE2dGZfOQazz4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7O5Mjt3kuLVh9_GT0F2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Qa48EbwEWKDhZ3PlAX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wFzSJbfEaK4FzLm55Xj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SOsW6hLE.fPGllyqLCl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B_o.sXp0ut.S1DvfIvm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dNntIZeUCzKtFCUFhd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r7xdmmOU2DSFwTMTRwE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39w.DKC0ePINdotthQ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hf3YswxEOhz1VChFobO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KFWeRlQEmw9Xyb0CUa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1vqGH_iUWu3gdn5HaGE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hhRJEVT0O6QPtbBp6XR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r5Z3f9VU2Vb1sU96EoK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100</TotalTime>
  <Words>302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Wingdings</vt:lpstr>
      <vt:lpstr>AW2014</vt:lpstr>
      <vt:lpstr>Blank</vt:lpstr>
      <vt:lpstr>Firm Format - English (US)</vt:lpstr>
      <vt:lpstr>think-cell Slide</vt:lpstr>
      <vt:lpstr>Chart</vt:lpstr>
      <vt:lpstr>Largest steel cord manufacturer globally – we developed key account plan for its Asia branch, serving as lighthouse plan for KAM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35</cp:revision>
  <cp:lastPrinted>2008-09-19T11:06:26Z</cp:lastPrinted>
  <dcterms:created xsi:type="dcterms:W3CDTF">2014-02-06T06:04:59Z</dcterms:created>
  <dcterms:modified xsi:type="dcterms:W3CDTF">2019-03-18T12:32:33Z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