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65" r:id="rId2"/>
    <p:sldMasterId id="2147483671" r:id="rId3"/>
  </p:sldMasterIdLst>
  <p:notesMasterIdLst>
    <p:notesMasterId r:id="rId5"/>
  </p:notesMasterIdLst>
  <p:handoutMasterIdLst>
    <p:handoutMasterId r:id="rId6"/>
  </p:handoutMasterIdLst>
  <p:sldIdLst>
    <p:sldId id="263" r:id="rId4"/>
  </p:sldIdLst>
  <p:sldSz cx="8961438" cy="6721475"/>
  <p:notesSz cx="6743700" cy="99060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65CC"/>
    <a:srgbClr val="808080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81" autoAdjust="0"/>
    <p:restoredTop sz="94684" autoAdjust="0"/>
  </p:normalViewPr>
  <p:slideViewPr>
    <p:cSldViewPr snapToGrid="0" snapToObjects="1">
      <p:cViewPr varScale="1">
        <p:scale>
          <a:sx n="75" d="100"/>
          <a:sy n="75" d="100"/>
        </p:scale>
        <p:origin x="1620" y="60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6072"/>
            <a:ext cx="53498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3135" y="11025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/>
              <a:pPr/>
              <a:t>0</a:t>
            </a:fld>
            <a:endParaRPr lang="en-US" altLang="ja-JP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70487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slideMaster" Target="../slideMasters/slideMaster1.xml"/><Relationship Id="rId18" Type="http://schemas.openxmlformats.org/officeDocument/2006/relationships/image" Target="../media/image5.emf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image" Target="../media/image4.emf"/><Relationship Id="rId2" Type="http://schemas.openxmlformats.org/officeDocument/2006/relationships/tags" Target="../tags/tag14.xml"/><Relationship Id="rId16" Type="http://schemas.openxmlformats.org/officeDocument/2006/relationships/image" Target="../media/image3.jpg"/><Relationship Id="rId1" Type="http://schemas.openxmlformats.org/officeDocument/2006/relationships/vmlDrawing" Target="../drawings/vmlDrawing2.v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image" Target="../media/image2.emf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32.xml"/><Relationship Id="rId4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6271097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7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" y="0"/>
            <a:ext cx="8955874" cy="6721475"/>
          </a:xfrm>
          <a:prstGeom prst="rect">
            <a:avLst/>
          </a:prstGeom>
        </p:spPr>
      </p:pic>
      <p:sp>
        <p:nvSpPr>
          <p:cNvPr id="4" name="Working Draft Text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>
                <a:latin typeface="+mn-lt"/>
              </a:rPr>
              <a:t>Last Modified 2/6/2019 2:11 PM Eastern Standard Time</a:t>
            </a:r>
            <a:endParaRPr lang="en-US" sz="900" baseline="0" noProof="0" dirty="0"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dirty="0">
                <a:latin typeface="+mn-lt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noProof="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noProof="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grpSp>
        <p:nvGrpSpPr>
          <p:cNvPr id="15" name="TitleBottomBar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  <p:custDataLst>
              <p:tags r:id="rId10"/>
            </p:custDataLst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4AFF5B-1F10-4377-9E0D-D85076E32F86}" type="slidenum">
              <a:rPr lang="en-US">
                <a:solidFill>
                  <a:srgbClr val="000000"/>
                </a:solidFill>
              </a:rPr>
              <a:pPr/>
              <a:t>‹#›</a:t>
            </a:fld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8B9D75AA-2157-4660-850D-29A18D7D9B71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482270DC-BC07-41FD-B4B6-E77FC6192682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ADEB97D2-5347-41BB-8125-8C5F0C8A95D6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6197763F-8AA5-4B78-B88B-A4F8392570B3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5730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5725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" y="317"/>
            <a:ext cx="8961120" cy="6720840"/>
          </a:xfrm>
          <a:prstGeom prst="rect">
            <a:avLst/>
          </a:prstGeom>
        </p:spPr>
      </p:pic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2/6/2019 2:11 PM Eastern Standard Time</a:t>
            </a: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851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5513" y="6435725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59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2923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pg num"/>
          <p:cNvSpPr>
            <a:spLocks noGrp="1"/>
          </p:cNvSpPr>
          <p:nvPr>
            <p:ph type="sldNum" sz="quarter" idx="10"/>
          </p:nvPr>
        </p:nvSpPr>
        <p:spPr/>
        <p:txBody>
          <a:bodyPr>
            <a:spAutoFit/>
          </a:bodyPr>
          <a:lstStyle>
            <a:lvl1pPr algn="r">
              <a:defRPr/>
            </a:lvl1pPr>
          </a:lstStyle>
          <a:p>
            <a:fld id="{42C328C1-A84F-4A39-A664-DBA00541A8C6}" type="slidenum">
              <a:rPr smtClean="0"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0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D5014BB8-AE14-445D-8BBD-48022E2E45A4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6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5C94B5-F897-42D6-85CA-B9F77EB6ECAE}" type="slidenum">
              <a:rPr>
                <a:solidFill>
                  <a:srgbClr val="FFFFFF"/>
                </a:solidFill>
              </a:rPr>
              <a:pPr/>
              <a:t>‹#›</a:t>
            </a:fld>
            <a:r>
              <a:rPr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486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dirty="0">
                <a:solidFill>
                  <a:srgbClr val="000000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2/6/2019 2:11 PM Eastern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2640013" y="655638"/>
            <a:ext cx="297517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 8/4/2015 3:37 PM Malay Peninsula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251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0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10" Type="http://schemas.openxmlformats.org/officeDocument/2006/relationships/tags" Target="../tags/tag7.xml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5.xml"/><Relationship Id="rId7" Type="http://schemas.openxmlformats.org/officeDocument/2006/relationships/vmlDrawing" Target="../drawings/vmlDrawing3.vml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11" Type="http://schemas.openxmlformats.org/officeDocument/2006/relationships/image" Target="../media/image6.jpg"/><Relationship Id="rId5" Type="http://schemas.openxmlformats.org/officeDocument/2006/relationships/slideLayout" Target="../slideLayouts/slideLayout7.xml"/><Relationship Id="rId10" Type="http://schemas.openxmlformats.org/officeDocument/2006/relationships/tags" Target="../tags/tag27.xml"/><Relationship Id="rId4" Type="http://schemas.openxmlformats.org/officeDocument/2006/relationships/slideLayout" Target="../slideLayouts/slideLayout6.xml"/><Relationship Id="rId9" Type="http://schemas.openxmlformats.org/officeDocument/2006/relationships/tags" Target="../tags/tag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3" Type="http://schemas.openxmlformats.org/officeDocument/2006/relationships/slideLayout" Target="../slideLayouts/slideLayout10.xml"/><Relationship Id="rId7" Type="http://schemas.openxmlformats.org/officeDocument/2006/relationships/tags" Target="../tags/tag3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ags" Target="../tags/tag29.xml"/><Relationship Id="rId5" Type="http://schemas.openxmlformats.org/officeDocument/2006/relationships/vmlDrawing" Target="../drawings/vmlDrawing4.vml"/><Relationship Id="rId10" Type="http://schemas.openxmlformats.org/officeDocument/2006/relationships/image" Target="../media/image1.emf"/><Relationship Id="rId4" Type="http://schemas.openxmlformats.org/officeDocument/2006/relationships/theme" Target="../theme/theme3.xml"/><Relationship Id="rId9" Type="http://schemas.openxmlformats.org/officeDocument/2006/relationships/oleObject" Target="../embeddings/oleObject4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227576886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7939404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latin typeface="+mn-lt"/>
                <a:ea typeface="+mn-ea"/>
              </a:rPr>
              <a:t>Last Modified 2/6/2019 2:11 PM Eastern Standard Time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dirty="0">
                <a:latin typeface="+mn-lt"/>
                <a:ea typeface="+mn-ea"/>
              </a:rPr>
              <a:t>Printed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rgbClr val="808080"/>
                </a:solidFill>
                <a:latin typeface="+mn-lt"/>
              </a:rPr>
              <a:t>Subtitle</a:t>
            </a:r>
            <a:endParaRPr lang="en-US" sz="1600" baseline="0" noProof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aseline="0" noProof="0" dirty="0">
                <a:latin typeface="+mn-lt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baseline="0" noProof="0" dirty="0">
                <a:solidFill>
                  <a:schemeClr val="tx1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346"/>
            <a:ext cx="8961438" cy="422129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58981423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5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7847013" y="457200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7939404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2/6/2019 2:11 PM Eastern Standard Time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808080"/>
                </a:solidFill>
                <a:latin typeface="Arial"/>
              </a:rPr>
              <a:t>Subtitle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FFFFFF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FFFFFF"/>
                </a:solidFill>
                <a:latin typeface="Arial"/>
              </a:rPr>
              <a:t>|</a:t>
            </a:r>
          </a:p>
        </p:txBody>
      </p:sp>
      <p:sp>
        <p:nvSpPr>
          <p:cNvPr id="22" name="pg num"/>
          <p:cNvSpPr>
            <a:spLocks noGrp="1"/>
          </p:cNvSpPr>
          <p:nvPr>
            <p:ph type="sldNum" sz="quarter" idx="4"/>
          </p:nvPr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2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391794729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2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939405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2/6/2019 2:11 PM Eastern Standard Time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7895322" y="4114417"/>
            <a:ext cx="199253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 8/4/2015 3:37 PM Malay Peninsula Standard Time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808080"/>
                </a:solidFill>
                <a:latin typeface="Arial"/>
              </a:rPr>
              <a:t>Subtitle</a:t>
            </a:r>
            <a:endParaRPr lang="en-US" sz="1600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000000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000000"/>
                </a:solidFill>
                <a:latin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59273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0.png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image" Target="../media/image9.png"/><Relationship Id="rId2" Type="http://schemas.openxmlformats.org/officeDocument/2006/relationships/tags" Target="../tags/tag33.xml"/><Relationship Id="rId1" Type="http://schemas.openxmlformats.org/officeDocument/2006/relationships/vmlDrawing" Target="../drawings/vmlDrawing5.vml"/><Relationship Id="rId6" Type="http://schemas.openxmlformats.org/officeDocument/2006/relationships/tags" Target="../tags/tag37.xml"/><Relationship Id="rId11" Type="http://schemas.openxmlformats.org/officeDocument/2006/relationships/image" Target="../media/image8.emf"/><Relationship Id="rId5" Type="http://schemas.openxmlformats.org/officeDocument/2006/relationships/tags" Target="../tags/tag36.xml"/><Relationship Id="rId10" Type="http://schemas.openxmlformats.org/officeDocument/2006/relationships/oleObject" Target="../embeddings/oleObject5.bin"/><Relationship Id="rId4" Type="http://schemas.openxmlformats.org/officeDocument/2006/relationships/tags" Target="../tags/tag35.xml"/><Relationship Id="rId9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3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endParaRPr lang="ja-JP" altLang="en-US">
              <a:ea typeface="MS PGothic" pitchFamily="34" charset="-128"/>
              <a:cs typeface="Arial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" y="230188"/>
            <a:ext cx="8618538" cy="492443"/>
          </a:xfrm>
        </p:spPr>
        <p:txBody>
          <a:bodyPr/>
          <a:lstStyle/>
          <a:p>
            <a:r>
              <a:rPr lang="en-US" altLang="ja-JP" sz="1600" dirty="0">
                <a:ea typeface="MS PGothic" pitchFamily="34" charset="-128"/>
              </a:rPr>
              <a:t>Largest housing material manufacturer – optimized sales channel network and account allocation based on virtual PL by accounts</a:t>
            </a:r>
          </a:p>
        </p:txBody>
      </p:sp>
      <p:sp>
        <p:nvSpPr>
          <p:cNvPr id="84012" name="Rectangle 44"/>
          <p:cNvSpPr>
            <a:spLocks noChangeArrowheads="1"/>
          </p:cNvSpPr>
          <p:nvPr/>
        </p:nvSpPr>
        <p:spPr bwMode="gray">
          <a:xfrm>
            <a:off x="2135186" y="1008063"/>
            <a:ext cx="4013331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4013" name="Group 45"/>
          <p:cNvGrpSpPr>
            <a:grpSpLocks/>
          </p:cNvGrpSpPr>
          <p:nvPr/>
        </p:nvGrpSpPr>
        <p:grpSpPr bwMode="auto">
          <a:xfrm>
            <a:off x="2122487" y="817563"/>
            <a:ext cx="4027556" cy="142875"/>
            <a:chOff x="1642" y="743"/>
            <a:chExt cx="2608" cy="98"/>
          </a:xfrm>
        </p:grpSpPr>
        <p:sp>
          <p:nvSpPr>
            <p:cNvPr id="84014" name="Rectangle 4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1642" y="807"/>
              <a:ext cx="2534" cy="3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15" name="AutoShape 4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4102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307268" y="919163"/>
            <a:ext cx="2406177" cy="5329237"/>
            <a:chOff x="5754688" y="919163"/>
            <a:chExt cx="2911475" cy="5329237"/>
          </a:xfrm>
        </p:grpSpPr>
        <p:sp>
          <p:nvSpPr>
            <p:cNvPr id="84009" name="Rectangle 41"/>
            <p:cNvSpPr>
              <a:spLocks noChangeArrowheads="1"/>
            </p:cNvSpPr>
            <p:nvPr/>
          </p:nvSpPr>
          <p:spPr bwMode="gray">
            <a:xfrm>
              <a:off x="5754688" y="919163"/>
              <a:ext cx="2911475" cy="53975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10" name="Rectangle 42"/>
            <p:cNvSpPr>
              <a:spLocks noChangeArrowheads="1"/>
            </p:cNvSpPr>
            <p:nvPr/>
          </p:nvSpPr>
          <p:spPr bwMode="gray">
            <a:xfrm>
              <a:off x="5754688" y="1008063"/>
              <a:ext cx="2911475" cy="52403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17" name="Rectangle 49"/>
            <p:cNvSpPr>
              <a:spLocks noChangeArrowheads="1"/>
            </p:cNvSpPr>
            <p:nvPr/>
          </p:nvSpPr>
          <p:spPr bwMode="gray">
            <a:xfrm>
              <a:off x="5830887" y="1055688"/>
              <a:ext cx="2761968" cy="34607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84018" name="Rectangle 50"/>
            <p:cNvSpPr>
              <a:spLocks noChangeArrowheads="1"/>
            </p:cNvSpPr>
            <p:nvPr/>
          </p:nvSpPr>
          <p:spPr bwMode="gray">
            <a:xfrm>
              <a:off x="5905500" y="1122363"/>
              <a:ext cx="571500" cy="212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ja-JP" sz="1400" b="1">
                  <a:solidFill>
                    <a:schemeClr val="bg1"/>
                  </a:solidFill>
                  <a:ea typeface="MS PGothic" pitchFamily="34" charset="-128"/>
                </a:rPr>
                <a:t>Impact</a:t>
              </a:r>
            </a:p>
          </p:txBody>
        </p:sp>
      </p:grpSp>
      <p:sp>
        <p:nvSpPr>
          <p:cNvPr id="84019" name="Rectangle 51"/>
          <p:cNvSpPr>
            <a:spLocks noChangeArrowheads="1"/>
          </p:cNvSpPr>
          <p:nvPr/>
        </p:nvSpPr>
        <p:spPr bwMode="gray">
          <a:xfrm>
            <a:off x="2117725" y="1362075"/>
            <a:ext cx="3559175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0" name="Rectangle 52"/>
          <p:cNvSpPr>
            <a:spLocks noChangeArrowheads="1"/>
          </p:cNvSpPr>
          <p:nvPr/>
        </p:nvSpPr>
        <p:spPr bwMode="gray">
          <a:xfrm>
            <a:off x="2128838" y="1055688"/>
            <a:ext cx="3974211" cy="3460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21" name="Rectangle 53"/>
          <p:cNvSpPr>
            <a:spLocks noChangeArrowheads="1"/>
          </p:cNvSpPr>
          <p:nvPr/>
        </p:nvSpPr>
        <p:spPr bwMode="gray">
          <a:xfrm>
            <a:off x="2251075" y="1122363"/>
            <a:ext cx="2090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What we did</a:t>
            </a:r>
          </a:p>
        </p:txBody>
      </p:sp>
      <p:grpSp>
        <p:nvGrpSpPr>
          <p:cNvPr id="84022" name="Group 54"/>
          <p:cNvGrpSpPr>
            <a:grpSpLocks/>
          </p:cNvGrpSpPr>
          <p:nvPr/>
        </p:nvGrpSpPr>
        <p:grpSpPr bwMode="auto">
          <a:xfrm>
            <a:off x="127000" y="817563"/>
            <a:ext cx="1957388" cy="155575"/>
            <a:chOff x="360" y="743"/>
            <a:chExt cx="1228" cy="98"/>
          </a:xfrm>
        </p:grpSpPr>
        <p:sp>
          <p:nvSpPr>
            <p:cNvPr id="84023" name="Rectangle 5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360" y="807"/>
              <a:ext cx="1130" cy="3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24" name="AutoShape 5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1440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25" name="Rectangle 57"/>
          <p:cNvSpPr>
            <a:spLocks noChangeArrowheads="1"/>
          </p:cNvSpPr>
          <p:nvPr/>
        </p:nvSpPr>
        <p:spPr bwMode="gray">
          <a:xfrm>
            <a:off x="127000" y="5889625"/>
            <a:ext cx="1874838" cy="8731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6" name="Rectangle 58"/>
          <p:cNvSpPr>
            <a:spLocks noChangeArrowheads="1"/>
          </p:cNvSpPr>
          <p:nvPr/>
        </p:nvSpPr>
        <p:spPr bwMode="gray">
          <a:xfrm>
            <a:off x="127000" y="1008063"/>
            <a:ext cx="19573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8" name="Rectangle 60"/>
          <p:cNvSpPr>
            <a:spLocks noChangeArrowheads="1"/>
          </p:cNvSpPr>
          <p:nvPr/>
        </p:nvSpPr>
        <p:spPr bwMode="gray">
          <a:xfrm>
            <a:off x="203200" y="1362075"/>
            <a:ext cx="1722438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9" name="Rectangle 61"/>
          <p:cNvSpPr>
            <a:spLocks noChangeArrowheads="1"/>
          </p:cNvSpPr>
          <p:nvPr/>
        </p:nvSpPr>
        <p:spPr bwMode="gray">
          <a:xfrm>
            <a:off x="203200" y="1055688"/>
            <a:ext cx="1798638" cy="346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30" name="Rectangle 62"/>
          <p:cNvSpPr>
            <a:spLocks noChangeArrowheads="1"/>
          </p:cNvSpPr>
          <p:nvPr/>
        </p:nvSpPr>
        <p:spPr bwMode="gray">
          <a:xfrm>
            <a:off x="277812" y="1122363"/>
            <a:ext cx="7572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Situation</a:t>
            </a:r>
          </a:p>
        </p:txBody>
      </p:sp>
      <p:sp>
        <p:nvSpPr>
          <p:cNvPr id="84062" name="Rectangle 94"/>
          <p:cNvSpPr>
            <a:spLocks noChangeArrowheads="1"/>
          </p:cNvSpPr>
          <p:nvPr/>
        </p:nvSpPr>
        <p:spPr bwMode="gray">
          <a:xfrm>
            <a:off x="203200" y="1479550"/>
            <a:ext cx="179863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dirty="0">
                <a:ea typeface="MS PGothic" pitchFamily="34" charset="-128"/>
              </a:rPr>
              <a:t>Largest </a:t>
            </a: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housing material  equipment supplier in Japan</a:t>
            </a:r>
            <a:endParaRPr lang="en-US" altLang="ja-JP" sz="1400" dirty="0">
              <a:solidFill>
                <a:schemeClr val="accent4"/>
              </a:solidFill>
              <a:ea typeface="MS PGothic" pitchFamily="34" charset="-128"/>
            </a:endParaRPr>
          </a:p>
        </p:txBody>
      </p:sp>
      <p:sp>
        <p:nvSpPr>
          <p:cNvPr id="84064" name="Rectangle 96"/>
          <p:cNvSpPr>
            <a:spLocks noChangeArrowheads="1"/>
          </p:cNvSpPr>
          <p:nvPr/>
        </p:nvSpPr>
        <p:spPr bwMode="gray">
          <a:xfrm>
            <a:off x="2251074" y="1479550"/>
            <a:ext cx="214169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We analyzed the whole accounts data and </a:t>
            </a: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developed sales channel network map</a:t>
            </a:r>
            <a:endParaRPr lang="en-US" altLang="ja-JP" sz="1400" dirty="0">
              <a:ea typeface="MS PGothic" pitchFamily="34" charset="-128"/>
            </a:endParaRPr>
          </a:p>
        </p:txBody>
      </p:sp>
      <p:sp>
        <p:nvSpPr>
          <p:cNvPr id="311" name="Rectangle 96"/>
          <p:cNvSpPr>
            <a:spLocks noChangeArrowheads="1"/>
          </p:cNvSpPr>
          <p:nvPr/>
        </p:nvSpPr>
        <p:spPr bwMode="gray">
          <a:xfrm>
            <a:off x="2251074" y="2723631"/>
            <a:ext cx="3756421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To design efficient channel network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(e.g. accounts to go or delegate to distributor / areas to promote integration), we </a:t>
            </a: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calculated each accounts’ virtual PL by bridging sales database &amp; daily report data base, then found a lot of OP minus accounts </a:t>
            </a:r>
          </a:p>
        </p:txBody>
      </p:sp>
      <p:sp>
        <p:nvSpPr>
          <p:cNvPr id="312" name="Rectangle 94"/>
          <p:cNvSpPr>
            <a:spLocks noChangeArrowheads="1"/>
          </p:cNvSpPr>
          <p:nvPr/>
        </p:nvSpPr>
        <p:spPr bwMode="gray">
          <a:xfrm>
            <a:off x="203200" y="2723631"/>
            <a:ext cx="179863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dirty="0">
                <a:ea typeface="MS PGothic" pitchFamily="34" charset="-128"/>
              </a:rPr>
              <a:t>After rapid in organic growth, </a:t>
            </a: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B2B sales channel network became so complicated…</a:t>
            </a:r>
          </a:p>
        </p:txBody>
      </p:sp>
      <p:sp>
        <p:nvSpPr>
          <p:cNvPr id="313" name="Rectangle 94"/>
          <p:cNvSpPr>
            <a:spLocks noChangeArrowheads="1"/>
          </p:cNvSpPr>
          <p:nvPr/>
        </p:nvSpPr>
        <p:spPr bwMode="gray">
          <a:xfrm>
            <a:off x="203200" y="4127054"/>
            <a:ext cx="179863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dirty="0">
                <a:ea typeface="MS PGothic" pitchFamily="34" charset="-128"/>
              </a:rPr>
              <a:t>President of the group </a:t>
            </a: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ordered its optimization but no one grasped overall picture</a:t>
            </a:r>
            <a:endParaRPr lang="en-US" altLang="ja-JP" sz="1400" dirty="0">
              <a:ea typeface="MS PGothic" pitchFamily="34" charset="-128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26120" y="1511299"/>
            <a:ext cx="1314150" cy="1101045"/>
          </a:xfrm>
          <a:prstGeom prst="rect">
            <a:avLst/>
          </a:prstGeom>
        </p:spPr>
      </p:pic>
      <p:sp>
        <p:nvSpPr>
          <p:cNvPr id="318" name="Freeform 317"/>
          <p:cNvSpPr/>
          <p:nvPr/>
        </p:nvSpPr>
        <p:spPr>
          <a:xfrm>
            <a:off x="3243909" y="4343532"/>
            <a:ext cx="475140" cy="522654"/>
          </a:xfrm>
          <a:custGeom>
            <a:avLst/>
            <a:gdLst>
              <a:gd name="connsiteX0" fmla="*/ 111573 w 841739"/>
              <a:gd name="connsiteY0" fmla="*/ 321881 h 841739"/>
              <a:gd name="connsiteX1" fmla="*/ 321881 w 841739"/>
              <a:gd name="connsiteY1" fmla="*/ 321881 h 841739"/>
              <a:gd name="connsiteX2" fmla="*/ 321881 w 841739"/>
              <a:gd name="connsiteY2" fmla="*/ 111573 h 841739"/>
              <a:gd name="connsiteX3" fmla="*/ 519858 w 841739"/>
              <a:gd name="connsiteY3" fmla="*/ 111573 h 841739"/>
              <a:gd name="connsiteX4" fmla="*/ 519858 w 841739"/>
              <a:gd name="connsiteY4" fmla="*/ 321881 h 841739"/>
              <a:gd name="connsiteX5" fmla="*/ 730166 w 841739"/>
              <a:gd name="connsiteY5" fmla="*/ 321881 h 841739"/>
              <a:gd name="connsiteX6" fmla="*/ 730166 w 841739"/>
              <a:gd name="connsiteY6" fmla="*/ 519858 h 841739"/>
              <a:gd name="connsiteX7" fmla="*/ 519858 w 841739"/>
              <a:gd name="connsiteY7" fmla="*/ 519858 h 841739"/>
              <a:gd name="connsiteX8" fmla="*/ 519858 w 841739"/>
              <a:gd name="connsiteY8" fmla="*/ 730166 h 841739"/>
              <a:gd name="connsiteX9" fmla="*/ 321881 w 841739"/>
              <a:gd name="connsiteY9" fmla="*/ 730166 h 841739"/>
              <a:gd name="connsiteX10" fmla="*/ 321881 w 841739"/>
              <a:gd name="connsiteY10" fmla="*/ 519858 h 841739"/>
              <a:gd name="connsiteX11" fmla="*/ 111573 w 841739"/>
              <a:gd name="connsiteY11" fmla="*/ 519858 h 841739"/>
              <a:gd name="connsiteX12" fmla="*/ 111573 w 841739"/>
              <a:gd name="connsiteY12" fmla="*/ 321881 h 84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41739" h="841739">
                <a:moveTo>
                  <a:pt x="111573" y="321881"/>
                </a:moveTo>
                <a:lnTo>
                  <a:pt x="321881" y="321881"/>
                </a:lnTo>
                <a:lnTo>
                  <a:pt x="321881" y="111573"/>
                </a:lnTo>
                <a:lnTo>
                  <a:pt x="519858" y="111573"/>
                </a:lnTo>
                <a:lnTo>
                  <a:pt x="519858" y="321881"/>
                </a:lnTo>
                <a:lnTo>
                  <a:pt x="730166" y="321881"/>
                </a:lnTo>
                <a:lnTo>
                  <a:pt x="730166" y="519858"/>
                </a:lnTo>
                <a:lnTo>
                  <a:pt x="519858" y="519858"/>
                </a:lnTo>
                <a:lnTo>
                  <a:pt x="519858" y="730166"/>
                </a:lnTo>
                <a:lnTo>
                  <a:pt x="321881" y="730166"/>
                </a:lnTo>
                <a:lnTo>
                  <a:pt x="321881" y="519858"/>
                </a:lnTo>
                <a:lnTo>
                  <a:pt x="111573" y="519858"/>
                </a:lnTo>
                <a:lnTo>
                  <a:pt x="111573" y="3218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1573" tIns="321881" rIns="111573" bIns="321881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ja-JP" altLang="en-US" sz="1200" kern="1200">
              <a:solidFill>
                <a:srgbClr val="FFFFFF"/>
              </a:solidFill>
              <a:latin typeface="Arial"/>
              <a:ea typeface="ＭＳ Ｐゴシック"/>
              <a:cs typeface="+mn-cs"/>
            </a:endParaRPr>
          </a:p>
        </p:txBody>
      </p:sp>
      <p:sp>
        <p:nvSpPr>
          <p:cNvPr id="320" name="Freeform 319"/>
          <p:cNvSpPr/>
          <p:nvPr/>
        </p:nvSpPr>
        <p:spPr>
          <a:xfrm>
            <a:off x="4733013" y="4381771"/>
            <a:ext cx="286559" cy="446177"/>
          </a:xfrm>
          <a:custGeom>
            <a:avLst/>
            <a:gdLst>
              <a:gd name="connsiteX0" fmla="*/ 0 w 461505"/>
              <a:gd name="connsiteY0" fmla="*/ 107975 h 539874"/>
              <a:gd name="connsiteX1" fmla="*/ 230753 w 461505"/>
              <a:gd name="connsiteY1" fmla="*/ 107975 h 539874"/>
              <a:gd name="connsiteX2" fmla="*/ 230753 w 461505"/>
              <a:gd name="connsiteY2" fmla="*/ 0 h 539874"/>
              <a:gd name="connsiteX3" fmla="*/ 461505 w 461505"/>
              <a:gd name="connsiteY3" fmla="*/ 269937 h 539874"/>
              <a:gd name="connsiteX4" fmla="*/ 230753 w 461505"/>
              <a:gd name="connsiteY4" fmla="*/ 539874 h 539874"/>
              <a:gd name="connsiteX5" fmla="*/ 230753 w 461505"/>
              <a:gd name="connsiteY5" fmla="*/ 431899 h 539874"/>
              <a:gd name="connsiteX6" fmla="*/ 0 w 461505"/>
              <a:gd name="connsiteY6" fmla="*/ 431899 h 539874"/>
              <a:gd name="connsiteX7" fmla="*/ 0 w 461505"/>
              <a:gd name="connsiteY7" fmla="*/ 107975 h 53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1505" h="539874">
                <a:moveTo>
                  <a:pt x="0" y="107975"/>
                </a:moveTo>
                <a:lnTo>
                  <a:pt x="230753" y="107975"/>
                </a:lnTo>
                <a:lnTo>
                  <a:pt x="230753" y="0"/>
                </a:lnTo>
                <a:lnTo>
                  <a:pt x="461505" y="269937"/>
                </a:lnTo>
                <a:lnTo>
                  <a:pt x="230753" y="539874"/>
                </a:lnTo>
                <a:lnTo>
                  <a:pt x="230753" y="431899"/>
                </a:lnTo>
                <a:lnTo>
                  <a:pt x="0" y="431899"/>
                </a:lnTo>
                <a:lnTo>
                  <a:pt x="0" y="1079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107975" rIns="138451" bIns="107975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ja-JP" altLang="en-US" sz="1800" kern="1200">
              <a:solidFill>
                <a:srgbClr val="FFFFFF"/>
              </a:solidFill>
              <a:latin typeface="Arial"/>
              <a:ea typeface="ＭＳ Ｐゴシック"/>
              <a:cs typeface="+mn-cs"/>
            </a:endParaRPr>
          </a:p>
        </p:txBody>
      </p:sp>
      <p:sp>
        <p:nvSpPr>
          <p:cNvPr id="321" name="Flowchart: Magnetic Disk 320"/>
          <p:cNvSpPr/>
          <p:nvPr/>
        </p:nvSpPr>
        <p:spPr>
          <a:xfrm>
            <a:off x="2429121" y="4278555"/>
            <a:ext cx="797327" cy="587631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Sales DB</a:t>
            </a:r>
            <a:endParaRPr kumimoji="1" lang="ja-JP" altLang="en-US" sz="1200" b="1" dirty="0" err="1">
              <a:solidFill>
                <a:schemeClr val="tx1"/>
              </a:solidFill>
            </a:endParaRPr>
          </a:p>
        </p:txBody>
      </p:sp>
      <p:sp>
        <p:nvSpPr>
          <p:cNvPr id="322" name="Flowchart: Magnetic Disk 321"/>
          <p:cNvSpPr/>
          <p:nvPr/>
        </p:nvSpPr>
        <p:spPr>
          <a:xfrm>
            <a:off x="3800264" y="4278555"/>
            <a:ext cx="797327" cy="587631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Daily Report DB</a:t>
            </a:r>
            <a:endParaRPr kumimoji="1" lang="ja-JP" altLang="en-US" sz="900" b="1" dirty="0" err="1">
              <a:solidFill>
                <a:schemeClr val="tx1"/>
              </a:solidFill>
            </a:endParaRPr>
          </a:p>
        </p:txBody>
      </p:sp>
      <p:sp>
        <p:nvSpPr>
          <p:cNvPr id="329" name="Round Diagonal Corner Rectangle 328"/>
          <p:cNvSpPr/>
          <p:nvPr/>
        </p:nvSpPr>
        <p:spPr>
          <a:xfrm>
            <a:off x="5363477" y="4032866"/>
            <a:ext cx="568863" cy="757738"/>
          </a:xfrm>
          <a:prstGeom prst="round2DiagRect">
            <a:avLst>
              <a:gd name="adj1" fmla="val 8276"/>
              <a:gd name="adj2" fmla="val 0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b="1" dirty="0" err="1">
              <a:solidFill>
                <a:schemeClr val="tx1"/>
              </a:solidFill>
            </a:endParaRPr>
          </a:p>
        </p:txBody>
      </p:sp>
      <p:sp>
        <p:nvSpPr>
          <p:cNvPr id="330" name="Round Diagonal Corner Rectangle 329"/>
          <p:cNvSpPr/>
          <p:nvPr/>
        </p:nvSpPr>
        <p:spPr>
          <a:xfrm>
            <a:off x="5277466" y="4120974"/>
            <a:ext cx="568863" cy="757738"/>
          </a:xfrm>
          <a:prstGeom prst="round2DiagRect">
            <a:avLst>
              <a:gd name="adj1" fmla="val 8276"/>
              <a:gd name="adj2" fmla="val 0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b="1" dirty="0" err="1">
              <a:solidFill>
                <a:schemeClr val="tx1"/>
              </a:solidFill>
            </a:endParaRPr>
          </a:p>
        </p:txBody>
      </p:sp>
      <p:sp>
        <p:nvSpPr>
          <p:cNvPr id="331" name="Round Diagonal Corner Rectangle 330"/>
          <p:cNvSpPr/>
          <p:nvPr/>
        </p:nvSpPr>
        <p:spPr>
          <a:xfrm>
            <a:off x="5196251" y="4226145"/>
            <a:ext cx="568863" cy="757738"/>
          </a:xfrm>
          <a:prstGeom prst="round2DiagRect">
            <a:avLst>
              <a:gd name="adj1" fmla="val 8276"/>
              <a:gd name="adj2" fmla="val 0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PL by </a:t>
            </a:r>
          </a:p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account</a:t>
            </a:r>
            <a:endParaRPr kumimoji="1" lang="ja-JP" altLang="en-US" sz="1200" b="1" dirty="0" err="1">
              <a:solidFill>
                <a:schemeClr val="tx1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29810" y="5076114"/>
            <a:ext cx="2333343" cy="1012651"/>
          </a:xfrm>
          <a:prstGeom prst="rect">
            <a:avLst/>
          </a:prstGeom>
        </p:spPr>
      </p:pic>
      <p:sp>
        <p:nvSpPr>
          <p:cNvPr id="333" name="Rectangle 96"/>
          <p:cNvSpPr>
            <a:spLocks noChangeArrowheads="1"/>
          </p:cNvSpPr>
          <p:nvPr/>
        </p:nvSpPr>
        <p:spPr bwMode="gray">
          <a:xfrm>
            <a:off x="2251075" y="5043831"/>
            <a:ext cx="132215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Designed integration plan and account allocation</a:t>
            </a:r>
            <a:endParaRPr lang="en-US" altLang="ja-JP" sz="1400" dirty="0">
              <a:solidFill>
                <a:schemeClr val="accent4"/>
              </a:solidFill>
              <a:ea typeface="MS PGothic" pitchFamily="34" charset="-128"/>
            </a:endParaRPr>
          </a:p>
        </p:txBody>
      </p:sp>
      <p:sp>
        <p:nvSpPr>
          <p:cNvPr id="334" name="Rectangle 96"/>
          <p:cNvSpPr>
            <a:spLocks noChangeArrowheads="1"/>
          </p:cNvSpPr>
          <p:nvPr/>
        </p:nvSpPr>
        <p:spPr bwMode="gray">
          <a:xfrm>
            <a:off x="6431906" y="1479550"/>
            <a:ext cx="2141697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OP+: Published </a:t>
            </a: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mid-term management plan 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and executing restructuring of channel network </a:t>
            </a: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to improve OP $ 100~ mln</a:t>
            </a:r>
            <a:endParaRPr lang="en-US" altLang="ja-JP" sz="1400" b="1" dirty="0">
              <a:solidFill>
                <a:schemeClr val="tx2"/>
              </a:solidFill>
              <a:ea typeface="MS PGothic" pitchFamily="34" charset="-128"/>
            </a:endParaRPr>
          </a:p>
        </p:txBody>
      </p:sp>
      <p:sp>
        <p:nvSpPr>
          <p:cNvPr id="335" name="Rectangle 96"/>
          <p:cNvSpPr>
            <a:spLocks noChangeArrowheads="1"/>
          </p:cNvSpPr>
          <p:nvPr/>
        </p:nvSpPr>
        <p:spPr bwMode="gray">
          <a:xfrm>
            <a:off x="6431906" y="2969083"/>
            <a:ext cx="2141697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Corporate culture change: </a:t>
            </a: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from Sales/Gross profit based account planning to Operation profit based accounts </a:t>
            </a:r>
            <a:r>
              <a:rPr lang="en-US" altLang="ja-JP" sz="1400" b="1" dirty="0" err="1">
                <a:solidFill>
                  <a:schemeClr val="accent4"/>
                </a:solidFill>
                <a:ea typeface="MS PGothic" pitchFamily="34" charset="-128"/>
              </a:rPr>
              <a:t>PDCA</a:t>
            </a:r>
            <a:endParaRPr lang="en-US" altLang="ja-JP" sz="1400" b="1" dirty="0">
              <a:solidFill>
                <a:schemeClr val="accent4"/>
              </a:solidFill>
              <a:ea typeface="MS PGothic" pitchFamily="34" charset="-128"/>
            </a:endParaRPr>
          </a:p>
        </p:txBody>
      </p:sp>
      <p:sp>
        <p:nvSpPr>
          <p:cNvPr id="42" name="Rectangle 13">
            <a:extLst>
              <a:ext uri="{FF2B5EF4-FFF2-40B4-BE49-F238E27FC236}">
                <a16:creationId xmlns:a16="http://schemas.microsoft.com/office/drawing/2014/main" id="{4CF31DE8-6DDE-4545-B175-91ADF19385B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46" y="0"/>
            <a:ext cx="3670008" cy="145663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Basic Materials (GEM) 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44" name="Rectangle 13">
            <a:extLst>
              <a:ext uri="{FF2B5EF4-FFF2-40B4-BE49-F238E27FC236}">
                <a16:creationId xmlns:a16="http://schemas.microsoft.com/office/drawing/2014/main" id="{124FCC57-1210-A941-8AE4-A4A6EBAB7333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80657" y="0"/>
            <a:ext cx="667512" cy="145664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BAS017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8525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0"/>
  <p:tag name="ISNEWSLIDENUMBER" val="True"/>
  <p:tag name="PREVIOUSNAME" val="C:\Users\Najah Mushatt\Downloads\Single Page\Single Page\BAS017_Optimized sales channel network and account allocation based on virtual PL by accounts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JgAkdZsik.pHy2hdw9Qj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HD1ALd4EaUwJh9ZW3i1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WrF.fdh7p0an3deMgPZFR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E8iHgkA6AEu_FumrDOoSD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y_KxZKL1E.GTQ05Rtha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LdL9H4RAUi1sx7.V3uuY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1pTlWFgB0OWH0RZD_wkd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ollzT0e0KF2N3YRcG.h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8oE0bgHeUKRe31eWN2EQ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r0ecGjAkuRPvuaLEBV9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rge8S81USIqD7ufQiP5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4tkUccAqUOnSm4Mm6j2w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ABrEzO406T1sIdnMSpn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LGfWqOe0CBmm3barZWJ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rvS_jmUi0e_N0c5sO7bw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ZxcaWi8VkulbGToAn1eP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bdKh3XRUmbplJhCLboK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rCNcEB80i5l71.e5BW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hECp61o0yjJDxWXjQG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MyuXXSc0GwUXTIE7hO1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r9yLR6dESp92i.jUaes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P.NxCAIkODDeGTX6hkJ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_msYV5W0OGJ9s.J8rfQA"/>
</p:tagLst>
</file>

<file path=ppt/theme/theme1.xml><?xml version="1.0" encoding="utf-8"?>
<a:theme xmlns:a="http://schemas.openxmlformats.org/drawingml/2006/main" name="AW2014">
  <a:themeElements>
    <a:clrScheme name="AW201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AD6DD"/>
      </a:accent1>
      <a:accent2>
        <a:srgbClr val="00ADEF"/>
      </a:accent2>
      <a:accent3>
        <a:srgbClr val="7D9AAA"/>
      </a:accent3>
      <a:accent4>
        <a:srgbClr val="002960"/>
      </a:accent4>
      <a:accent5>
        <a:srgbClr val="666666"/>
      </a:accent5>
      <a:accent6>
        <a:srgbClr val="0070C0"/>
      </a:accent6>
      <a:hlink>
        <a:srgbClr val="00ADEF"/>
      </a:hlink>
      <a:folHlink>
        <a:srgbClr val="0029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AW2014</Template>
  <TotalTime>4179</TotalTime>
  <Words>177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MS PGothic</vt:lpstr>
      <vt:lpstr>MS PGothic</vt:lpstr>
      <vt:lpstr>Arial</vt:lpstr>
      <vt:lpstr>AW2014</vt:lpstr>
      <vt:lpstr>Blank</vt:lpstr>
      <vt:lpstr>Firm Format - English (US)</vt:lpstr>
      <vt:lpstr>think-cell Slide</vt:lpstr>
      <vt:lpstr>Largest housing material manufacturer – optimized sales channel network and account allocation based on virtual PL by accounts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 Marketing &amp; Sales Advanced L2 Training</dc:title>
  <dc:creator>Elaine Lo</dc:creator>
  <cp:lastModifiedBy>Najah Mushatt</cp:lastModifiedBy>
  <cp:revision>105</cp:revision>
  <cp:lastPrinted>2008-09-19T11:06:26Z</cp:lastPrinted>
  <dcterms:created xsi:type="dcterms:W3CDTF">2014-02-06T06:04:59Z</dcterms:created>
  <dcterms:modified xsi:type="dcterms:W3CDTF">2019-02-06T19:11:19Z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