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8961438" cy="6721475"/>
  <p:notesSz cx="6743700" cy="9906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8/27/2018 1:23 PM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747043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8/27/2018 1:23 PM Central European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.jpe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5.jpeg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tags" Target="../tags/tag19.xml"/><Relationship Id="rId11" Type="http://schemas.openxmlformats.org/officeDocument/2006/relationships/image" Target="../media/image4.emf"/><Relationship Id="rId5" Type="http://schemas.openxmlformats.org/officeDocument/2006/relationships/tags" Target="../tags/tag18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7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105691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anchor="ctr" anchorCtr="0">
            <a:noAutofit/>
          </a:bodyPr>
          <a:lstStyle/>
          <a:p>
            <a:pPr algn="ctr"/>
            <a:endParaRPr lang="ja-JP" altLang="en-US" sz="1400">
              <a:latin typeface="Arial"/>
              <a:ea typeface="MS PGothic"/>
              <a:cs typeface="Arial"/>
              <a:sym typeface="Arial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584775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Household appliances manufacturer in Asia – we supported a bathtub product launch using the firm’s product concept testing approach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6148388" y="919163"/>
            <a:ext cx="2589211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6148388" y="1008063"/>
            <a:ext cx="2589211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gray">
          <a:xfrm>
            <a:off x="6249988" y="1479550"/>
            <a:ext cx="2386012" cy="327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>
                <a:solidFill>
                  <a:srgbClr val="002060"/>
                </a:solidFill>
                <a:ea typeface="MS PGothic" pitchFamily="34" charset="-128"/>
              </a:rPr>
              <a:t>Concept testing results clearly demonstrated that </a:t>
            </a:r>
            <a:r>
              <a:rPr lang="en-US" altLang="ja-JP" sz="1400" b="1">
                <a:solidFill>
                  <a:schemeClr val="accent4"/>
                </a:solidFill>
                <a:ea typeface="MS PGothic" pitchFamily="34" charset="-128"/>
              </a:rPr>
              <a:t>certain value propositions are prefered by end-consumers </a:t>
            </a:r>
            <a:r>
              <a:rPr lang="en-US" altLang="ja-JP" sz="1400">
                <a:ea typeface="MS PGothic" pitchFamily="34" charset="-128"/>
              </a:rPr>
              <a:t>relative to others and helped share top management decisions with a fact base</a:t>
            </a:r>
          </a:p>
          <a:p>
            <a:pPr lvl="1">
              <a:spcBef>
                <a:spcPct val="20000"/>
              </a:spcBef>
            </a:pPr>
            <a:r>
              <a:rPr lang="en-US" altLang="ja-JP" sz="1400">
                <a:ea typeface="MS PGothic" pitchFamily="34" charset="-128"/>
              </a:rPr>
              <a:t>Training session helped business units to shift its mindset that </a:t>
            </a:r>
            <a:r>
              <a:rPr lang="en-US" altLang="ja-JP" sz="1400" b="1">
                <a:solidFill>
                  <a:schemeClr val="accent4"/>
                </a:solidFill>
                <a:ea typeface="MS PGothic" pitchFamily="34" charset="-128"/>
              </a:rPr>
              <a:t>consumer insights are critical to transform their performance</a:t>
            </a:r>
            <a:endParaRPr lang="en-US" altLang="ja-JP" sz="1400" b="1" dirty="0">
              <a:solidFill>
                <a:schemeClr val="accent4"/>
              </a:solidFill>
              <a:ea typeface="MS PGothic" pitchFamily="34" charset="-128"/>
            </a:endParaRP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6" y="1008063"/>
            <a:ext cx="3846513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35187" y="817563"/>
            <a:ext cx="3846512" cy="1555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6" name="Rectangle 48"/>
          <p:cNvSpPr>
            <a:spLocks noChangeArrowheads="1"/>
          </p:cNvSpPr>
          <p:nvPr/>
        </p:nvSpPr>
        <p:spPr bwMode="gray">
          <a:xfrm>
            <a:off x="6224588" y="1362075"/>
            <a:ext cx="2416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6224588" y="1055688"/>
            <a:ext cx="2416175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6299200" y="1121004"/>
            <a:ext cx="57708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85987" y="1374775"/>
            <a:ext cx="3681412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85987" y="1055688"/>
            <a:ext cx="3681412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1004"/>
            <a:ext cx="209073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>
                <a:solidFill>
                  <a:schemeClr val="bg1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305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Global household appliances manufacturer 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originating in Asia</a:t>
            </a:r>
            <a:endParaRPr lang="en-US" altLang="ja-JP" sz="1400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McKinsey was asked to support the organization to shift towards a end-consumer oriented company </a:t>
            </a:r>
            <a:r>
              <a:rPr lang="en-US" altLang="ja-JP" sz="1400" dirty="0">
                <a:ea typeface="MS PGothic" pitchFamily="34" charset="-128"/>
              </a:rPr>
              <a:t>given its historical focus towards B2B channel and customers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211386" y="1479550"/>
            <a:ext cx="3770313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>
                <a:solidFill>
                  <a:srgbClr val="002060"/>
                </a:solidFill>
                <a:ea typeface="MS PGothic" pitchFamily="34" charset="-128"/>
              </a:rPr>
              <a:t>Conducted a product concept testing survey </a:t>
            </a:r>
            <a:r>
              <a:rPr lang="en-US" altLang="ja-JP" sz="1400">
                <a:ea typeface="MS PGothic" pitchFamily="34" charset="-128"/>
              </a:rPr>
              <a:t>testing different bathtub prototypes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>
                <a:solidFill>
                  <a:srgbClr val="002060"/>
                </a:solidFill>
                <a:ea typeface="MS PGothic" pitchFamily="34" charset="-128"/>
              </a:rPr>
              <a:t>Separately conducted a 2 day customer insights training session </a:t>
            </a:r>
            <a:r>
              <a:rPr lang="en-US" altLang="ja-JP" sz="1400">
                <a:ea typeface="MS PGothic" pitchFamily="34" charset="-128"/>
              </a:rPr>
              <a:t>to introduce various B2C marketing approaches and jointly think about how they can introduce the methodologies to their day to day business decisions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2251075" y="4288066"/>
            <a:ext cx="209073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 err="1">
                <a:solidFill>
                  <a:srgbClr val="002060"/>
                </a:solidFill>
                <a:ea typeface="MS PGothic" pitchFamily="34" charset="-128"/>
              </a:rPr>
              <a:t>M&amp;S</a:t>
            </a:r>
            <a:r>
              <a:rPr lang="en-US" altLang="ja-JP" sz="1400" b="1" dirty="0">
                <a:solidFill>
                  <a:srgbClr val="002060"/>
                </a:solidFill>
                <a:ea typeface="MS PGothic" pitchFamily="34" charset="-128"/>
              </a:rPr>
              <a:t>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2251075" y="4514850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71" name="Rectangle 103"/>
          <p:cNvSpPr>
            <a:spLocks noChangeArrowheads="1"/>
          </p:cNvSpPr>
          <p:nvPr/>
        </p:nvSpPr>
        <p:spPr bwMode="gray">
          <a:xfrm>
            <a:off x="4625198" y="4621149"/>
            <a:ext cx="807153" cy="441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Yukari </a:t>
            </a:r>
            <a:r>
              <a:rPr lang="en-US" altLang="ja-JP" sz="1400" dirty="0" err="1">
                <a:ea typeface="MS PGothic" pitchFamily="34" charset="-128"/>
              </a:rPr>
              <a:t>Kuramoto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84082" name="Rectangle 114"/>
          <p:cNvSpPr>
            <a:spLocks noChangeArrowheads="1"/>
          </p:cNvSpPr>
          <p:nvPr/>
        </p:nvSpPr>
        <p:spPr bwMode="gray">
          <a:xfrm>
            <a:off x="2911050" y="5394782"/>
            <a:ext cx="8620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Azusa Hanai</a:t>
            </a:r>
          </a:p>
        </p:txBody>
      </p:sp>
      <p:sp>
        <p:nvSpPr>
          <p:cNvPr id="46" name="Rectangle 111"/>
          <p:cNvSpPr>
            <a:spLocks noChangeArrowheads="1"/>
          </p:cNvSpPr>
          <p:nvPr/>
        </p:nvSpPr>
        <p:spPr bwMode="gray">
          <a:xfrm>
            <a:off x="2911050" y="4583113"/>
            <a:ext cx="9794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Naomi </a:t>
            </a:r>
            <a:r>
              <a:rPr lang="en-US" altLang="ja-JP" sz="1400" dirty="0" err="1">
                <a:ea typeface="MS PGothic" pitchFamily="34" charset="-128"/>
              </a:rPr>
              <a:t>Yamakawa</a:t>
            </a:r>
            <a:endParaRPr lang="en-US" altLang="ja-JP" sz="1400" dirty="0">
              <a:ea typeface="MS PGothic" pitchFamily="34" charset="-128"/>
            </a:endParaRPr>
          </a:p>
        </p:txBody>
      </p:sp>
      <p:pic>
        <p:nvPicPr>
          <p:cNvPr id="21509" name="Picture 5" descr="http://webassets.intranet.mckinsey.com/person/10018021567/images/medium.jpg?1402027537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"/>
          <a:stretch/>
        </p:blipFill>
        <p:spPr bwMode="auto">
          <a:xfrm>
            <a:off x="2251075" y="5394781"/>
            <a:ext cx="569913" cy="75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1" name="Picture 7" descr="http://webassets.intranet.mckinsey.com/person/520000015155/images/medium.jpg?1402027570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4619624"/>
            <a:ext cx="560812" cy="74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6" name="Picture 12" descr="C:\Users\Azusa Hanai\Desktop\medium.jpg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400" y="4619624"/>
            <a:ext cx="560812" cy="74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13">
            <a:extLst>
              <a:ext uri="{FF2B5EF4-FFF2-40B4-BE49-F238E27FC236}">
                <a16:creationId xmlns:a16="http://schemas.microsoft.com/office/drawing/2014/main" id="{C3F51025-1D46-8448-848A-3219B17DE7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Basic Materials (GEM)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C1A8E521-F023-A742-9BCE-B898A970F45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BAS023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0047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80"/>
  <p:tag name="PREVIOUSNAME" val="C:\Users\Anuradha Sarin\Documents\16 Case Codification process\M&amp;S Cases\ASIA_MICHELLE CHUA CASES\2015 CASES\Lixil_Customer Insights Based Product Dev\2015 Case Study_GEM_Customer Insights Based Product Dev_Azusa Hanai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19</TotalTime>
  <Words>159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Firm Format - English (US)</vt:lpstr>
      <vt:lpstr>think-cell Slide</vt:lpstr>
      <vt:lpstr>Household appliances manufacturer in Asia – we supported a bathtub product launch using the firm’s product concept testing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appliances manufacturer in Japan – we supported a bathtub product launch using the firm’s product concept testing approach</dc:title>
  <dc:creator>Michelle Chua</dc:creator>
  <cp:lastModifiedBy>Petra Vincent</cp:lastModifiedBy>
  <cp:revision>5</cp:revision>
  <cp:lastPrinted>2008-09-19T11:06:26Z</cp:lastPrinted>
  <dcterms:created xsi:type="dcterms:W3CDTF">2015-07-07T08:58:53Z</dcterms:created>
  <dcterms:modified xsi:type="dcterms:W3CDTF">2019-03-18T12:28:12Z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