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2:20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2:20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2:20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407696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2:20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2:20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2:20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8.emf"/><Relationship Id="rId5" Type="http://schemas.openxmlformats.org/officeDocument/2006/relationships/tags" Target="../tags/tag2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6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81617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b="0" dirty="0">
                <a:solidFill>
                  <a:schemeClr val="accent4"/>
                </a:solidFill>
                <a:ea typeface="MS PGothic" pitchFamily="34" charset="-128"/>
              </a:rPr>
              <a:t>Bonus points if you have engaged our New Client Service Capabilities (</a:t>
            </a:r>
            <a:r>
              <a:rPr lang="en-US" altLang="ja-JP" sz="1600" b="0" dirty="0" err="1">
                <a:solidFill>
                  <a:schemeClr val="accent4"/>
                </a:solidFill>
                <a:ea typeface="MS PGothic" pitchFamily="34" charset="-128"/>
              </a:rPr>
              <a:t>eg</a:t>
            </a:r>
            <a:r>
              <a:rPr lang="en-US" altLang="ja-JP" sz="1600" b="0" dirty="0">
                <a:solidFill>
                  <a:schemeClr val="accent4"/>
                </a:solidFill>
                <a:ea typeface="MS PGothic" pitchFamily="34" charset="-128"/>
              </a:rPr>
              <a:t>. Advanced data &amp; analytics, Digital Labs, McKinsey Solutions &amp; </a:t>
            </a:r>
            <a:r>
              <a:rPr lang="en-US" altLang="ja-JP" sz="1600" b="0" dirty="0" err="1">
                <a:solidFill>
                  <a:schemeClr val="accent4"/>
                </a:solidFill>
                <a:ea typeface="MS PGothic" pitchFamily="34" charset="-128"/>
              </a:rPr>
              <a:t>etc</a:t>
            </a:r>
            <a:r>
              <a:rPr lang="en-US" altLang="ja-JP" sz="1600" b="0" dirty="0">
                <a:solidFill>
                  <a:schemeClr val="accent4"/>
                </a:solidFill>
                <a:ea typeface="MS PGothic" pitchFamily="34" charset="-128"/>
              </a:rPr>
              <a:t>) in your </a:t>
            </a:r>
            <a:r>
              <a:rPr lang="en-US" altLang="ja-JP" sz="1600" b="0" dirty="0" err="1">
                <a:solidFill>
                  <a:schemeClr val="accent4"/>
                </a:solidFill>
                <a:ea typeface="MS PGothic" pitchFamily="34" charset="-128"/>
              </a:rPr>
              <a:t>M&amp;S</a:t>
            </a:r>
            <a:r>
              <a:rPr lang="en-US" altLang="ja-JP" sz="1600" b="0" dirty="0">
                <a:solidFill>
                  <a:schemeClr val="accent4"/>
                </a:solidFill>
                <a:ea typeface="MS PGothic" pitchFamily="34" charset="-128"/>
              </a:rPr>
              <a:t> study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8698"/>
            <a:ext cx="199894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300" b="1" dirty="0">
                <a:solidFill>
                  <a:schemeClr val="bg1"/>
                </a:solidFill>
                <a:ea typeface="MS PGothic" pitchFamily="34" charset="-128"/>
              </a:rPr>
              <a:t>Impact (focused on SME)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8698"/>
            <a:ext cx="209073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3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3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00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8698"/>
            <a:ext cx="71654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3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16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AU" altLang="ja-JP" sz="1300" b="1" dirty="0">
                <a:solidFill>
                  <a:schemeClr val="tx2"/>
                </a:solidFill>
                <a:ea typeface="MS PGothic" pitchFamily="34" charset="-128"/>
              </a:rPr>
              <a:t>Waste management </a:t>
            </a:r>
            <a:r>
              <a:rPr lang="en-AU" altLang="ja-JP" sz="1300" dirty="0">
                <a:solidFill>
                  <a:schemeClr val="tx2"/>
                </a:solidFill>
                <a:ea typeface="MS PGothic" pitchFamily="34" charset="-128"/>
              </a:rPr>
              <a:t>provider</a:t>
            </a:r>
          </a:p>
          <a:p>
            <a:pPr lvl="1">
              <a:spcBef>
                <a:spcPct val="20000"/>
              </a:spcBef>
            </a:pPr>
            <a:r>
              <a:rPr lang="en-US" sz="1300" b="1" dirty="0"/>
              <a:t>A</a:t>
            </a:r>
            <a:r>
              <a:rPr lang="en-AU" sz="1300" b="1" dirty="0" err="1"/>
              <a:t>SX</a:t>
            </a:r>
            <a:r>
              <a:rPr lang="en-AU" sz="1300" b="1" dirty="0"/>
              <a:t> Top 100</a:t>
            </a:r>
            <a:r>
              <a:rPr lang="en-AU" sz="1300" dirty="0"/>
              <a:t>, employing </a:t>
            </a:r>
            <a:r>
              <a:rPr lang="en-AU" sz="1300" b="1" dirty="0"/>
              <a:t>4,500+ people </a:t>
            </a:r>
            <a:r>
              <a:rPr lang="en-AU" sz="1300" dirty="0"/>
              <a:t>across Australia at over </a:t>
            </a:r>
            <a:r>
              <a:rPr lang="en-AU" sz="1300" b="1" dirty="0"/>
              <a:t>200 sites and depots </a:t>
            </a:r>
            <a:r>
              <a:rPr lang="en-AU" sz="1300" dirty="0"/>
              <a:t>and over </a:t>
            </a:r>
            <a:r>
              <a:rPr lang="en-AU" sz="1300" b="1" dirty="0"/>
              <a:t>300 products </a:t>
            </a:r>
            <a:r>
              <a:rPr lang="en-AU" sz="1300" dirty="0"/>
              <a:t>and services.</a:t>
            </a:r>
          </a:p>
          <a:p>
            <a:pPr lvl="1">
              <a:spcBef>
                <a:spcPct val="20000"/>
              </a:spcBef>
            </a:pPr>
            <a:r>
              <a:rPr lang="en-AU" altLang="ja-JP" sz="1300" b="1" dirty="0">
                <a:solidFill>
                  <a:schemeClr val="tx2"/>
                </a:solidFill>
                <a:ea typeface="MS PGothic" pitchFamily="34" charset="-128"/>
              </a:rPr>
              <a:t>Losing market share </a:t>
            </a:r>
            <a:r>
              <a:rPr lang="en-AU" altLang="ja-JP" sz="1300" dirty="0">
                <a:solidFill>
                  <a:schemeClr val="tx2"/>
                </a:solidFill>
                <a:ea typeface="MS PGothic" pitchFamily="34" charset="-128"/>
              </a:rPr>
              <a:t>in a growing market</a:t>
            </a:r>
          </a:p>
          <a:p>
            <a:pPr lvl="1">
              <a:spcBef>
                <a:spcPct val="20000"/>
              </a:spcBef>
            </a:pPr>
            <a:r>
              <a:rPr lang="en-AU" altLang="ja-JP" sz="1300" dirty="0">
                <a:solidFill>
                  <a:schemeClr val="tx2"/>
                </a:solidFill>
                <a:ea typeface="MS PGothic" pitchFamily="34" charset="-128"/>
              </a:rPr>
              <a:t>Needed step change in cost reductions  - double digit savings</a:t>
            </a:r>
          </a:p>
          <a:p>
            <a:pPr lvl="1">
              <a:spcBef>
                <a:spcPct val="20000"/>
              </a:spcBef>
            </a:pPr>
            <a:r>
              <a:rPr lang="en-AU" altLang="ja-JP" sz="1300" dirty="0">
                <a:solidFill>
                  <a:schemeClr val="tx2"/>
                </a:solidFill>
                <a:ea typeface="MS PGothic" pitchFamily="34" charset="-128"/>
              </a:rPr>
              <a:t>Capability building and to enable sustainability</a:t>
            </a:r>
          </a:p>
        </p:txBody>
      </p:sp>
      <p:sp>
        <p:nvSpPr>
          <p:cNvPr id="27" name="Rectangle 17"/>
          <p:cNvSpPr txBox="1">
            <a:spLocks/>
          </p:cNvSpPr>
          <p:nvPr/>
        </p:nvSpPr>
        <p:spPr bwMode="gray">
          <a:xfrm>
            <a:off x="2238940" y="1552702"/>
            <a:ext cx="3316744" cy="640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cs typeface="Arial"/>
              </a:rPr>
              <a:t>Improved National Account win rates</a:t>
            </a:r>
          </a:p>
          <a:p>
            <a:pPr lvl="1">
              <a:spcBef>
                <a:spcPct val="10000"/>
              </a:spcBef>
            </a:pPr>
            <a:r>
              <a:rPr lang="en-AU" sz="1300" dirty="0">
                <a:ea typeface="Arial Unicode MS"/>
                <a:cs typeface="Arial Unicode MS"/>
              </a:rPr>
              <a:t>Launched a National Accounts </a:t>
            </a:r>
            <a:r>
              <a:rPr lang="en-AU" sz="1300" b="1" dirty="0">
                <a:solidFill>
                  <a:schemeClr val="tx2"/>
                </a:solidFill>
                <a:cs typeface="Arial"/>
              </a:rPr>
              <a:t>war room</a:t>
            </a:r>
          </a:p>
          <a:p>
            <a:pPr lvl="1">
              <a:spcBef>
                <a:spcPct val="10000"/>
              </a:spcBef>
            </a:pPr>
            <a:r>
              <a:rPr lang="en-AU" sz="1300" dirty="0">
                <a:ea typeface="Arial Unicode MS"/>
                <a:cs typeface="Arial Unicode MS"/>
              </a:rPr>
              <a:t>Improved the </a:t>
            </a:r>
            <a:r>
              <a:rPr lang="en-AU" sz="1300" b="1" dirty="0">
                <a:solidFill>
                  <a:schemeClr val="tx2"/>
                </a:solidFill>
                <a:cs typeface="Arial"/>
              </a:rPr>
              <a:t>tender response</a:t>
            </a:r>
            <a:r>
              <a:rPr lang="en-AU" sz="1300" dirty="0">
                <a:ea typeface="Arial Unicode MS"/>
                <a:cs typeface="Arial Unicode MS"/>
              </a:rPr>
              <a:t> process</a:t>
            </a:r>
            <a:endParaRPr lang="en-US" sz="1300" b="1" dirty="0">
              <a:solidFill>
                <a:schemeClr val="tx2"/>
              </a:solidFill>
            </a:endParaRPr>
          </a:p>
        </p:txBody>
      </p:sp>
      <p:sp>
        <p:nvSpPr>
          <p:cNvPr id="28" name="Rectangle 30720"/>
          <p:cNvSpPr txBox="1">
            <a:spLocks/>
          </p:cNvSpPr>
          <p:nvPr/>
        </p:nvSpPr>
        <p:spPr bwMode="gray">
          <a:xfrm>
            <a:off x="2251075" y="2379800"/>
            <a:ext cx="3316744" cy="195284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cs typeface="Arial"/>
              </a:rPr>
              <a:t>Won and retained more SME customers and concentrated focus on mid-market accounts</a:t>
            </a:r>
          </a:p>
          <a:p>
            <a:pPr lvl="1">
              <a:spcBef>
                <a:spcPct val="10000"/>
              </a:spcBef>
            </a:pPr>
            <a:r>
              <a:rPr lang="en-AU" sz="1300" dirty="0">
                <a:ea typeface="Arial Unicode MS"/>
                <a:cs typeface="Arial Unicode MS"/>
              </a:rPr>
              <a:t>Increased </a:t>
            </a:r>
            <a:r>
              <a:rPr lang="en-AU" sz="1300" b="1" dirty="0">
                <a:solidFill>
                  <a:schemeClr val="tx2"/>
                </a:solidFill>
                <a:cs typeface="Arial"/>
              </a:rPr>
              <a:t>share of wallet </a:t>
            </a:r>
            <a:r>
              <a:rPr lang="en-AU" sz="1300" dirty="0">
                <a:ea typeface="Arial Unicode MS"/>
                <a:cs typeface="Arial Unicode MS"/>
              </a:rPr>
              <a:t>of existing customers</a:t>
            </a:r>
          </a:p>
          <a:p>
            <a:pPr lvl="1">
              <a:spcBef>
                <a:spcPct val="10000"/>
              </a:spcBef>
            </a:pPr>
            <a:r>
              <a:rPr lang="en-GB" sz="1300" dirty="0">
                <a:ea typeface="Arial Unicode MS"/>
                <a:cs typeface="Arial Unicode MS"/>
              </a:rPr>
              <a:t>Created a </a:t>
            </a:r>
            <a:r>
              <a:rPr lang="en-GB" sz="1300" b="1" dirty="0">
                <a:solidFill>
                  <a:schemeClr val="tx2"/>
                </a:solidFill>
                <a:cs typeface="Arial"/>
              </a:rPr>
              <a:t>lead generation </a:t>
            </a:r>
            <a:r>
              <a:rPr lang="en-GB" sz="1300" dirty="0">
                <a:ea typeface="Arial Unicode MS"/>
                <a:cs typeface="Arial Unicode MS"/>
              </a:rPr>
              <a:t>engine</a:t>
            </a:r>
          </a:p>
          <a:p>
            <a:pPr lvl="1">
              <a:spcBef>
                <a:spcPct val="10000"/>
              </a:spcBef>
            </a:pPr>
            <a:r>
              <a:rPr lang="en-GB" sz="1300" dirty="0">
                <a:ea typeface="Arial Unicode MS"/>
                <a:cs typeface="Arial Unicode MS"/>
              </a:rPr>
              <a:t>Promoted </a:t>
            </a:r>
            <a:r>
              <a:rPr lang="en-GB" sz="1300" b="1" dirty="0">
                <a:solidFill>
                  <a:schemeClr val="tx2"/>
                </a:solidFill>
                <a:cs typeface="Arial"/>
              </a:rPr>
              <a:t>cross-selling campaigns</a:t>
            </a:r>
          </a:p>
          <a:p>
            <a:pPr lvl="1">
              <a:spcBef>
                <a:spcPct val="10000"/>
              </a:spcBef>
            </a:pPr>
            <a:r>
              <a:rPr lang="en-GB" sz="1300" dirty="0">
                <a:ea typeface="Arial Unicode MS"/>
                <a:cs typeface="Arial Unicode MS"/>
              </a:rPr>
              <a:t>Provided </a:t>
            </a:r>
            <a:r>
              <a:rPr lang="en-GB" sz="1300" b="1" dirty="0">
                <a:solidFill>
                  <a:schemeClr val="tx2"/>
                </a:solidFill>
                <a:cs typeface="Arial"/>
              </a:rPr>
              <a:t>sales support</a:t>
            </a:r>
            <a:r>
              <a:rPr lang="en-GB" sz="1300" dirty="0">
                <a:ea typeface="Arial Unicode MS"/>
                <a:cs typeface="Arial Unicode MS"/>
              </a:rPr>
              <a:t>: including save desk and telesales</a:t>
            </a:r>
          </a:p>
        </p:txBody>
      </p:sp>
      <p:sp>
        <p:nvSpPr>
          <p:cNvPr id="29" name="Rectangle 30720"/>
          <p:cNvSpPr txBox="1">
            <a:spLocks/>
          </p:cNvSpPr>
          <p:nvPr/>
        </p:nvSpPr>
        <p:spPr bwMode="gray">
          <a:xfrm>
            <a:off x="2251074" y="4519565"/>
            <a:ext cx="3503613" cy="16804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300" b="1" dirty="0">
                <a:solidFill>
                  <a:schemeClr val="tx2"/>
                </a:solidFill>
                <a:cs typeface="Arial"/>
              </a:rPr>
              <a:t>Boosted sales and marketing skills</a:t>
            </a:r>
          </a:p>
          <a:p>
            <a:pPr lvl="1">
              <a:spcBef>
                <a:spcPct val="10000"/>
              </a:spcBef>
            </a:pPr>
            <a:r>
              <a:rPr lang="en-US" sz="1300" dirty="0">
                <a:ea typeface="Arial Unicode MS"/>
                <a:cs typeface="Arial Unicode MS"/>
              </a:rPr>
              <a:t>Developed a ‘</a:t>
            </a:r>
            <a:r>
              <a:rPr lang="en-US" sz="1300" b="1" dirty="0">
                <a:solidFill>
                  <a:schemeClr val="tx2"/>
                </a:solidFill>
                <a:cs typeface="Arial"/>
              </a:rPr>
              <a:t>new way of working</a:t>
            </a:r>
            <a:r>
              <a:rPr lang="en-US" sz="1300" dirty="0">
                <a:ea typeface="Arial Unicode MS"/>
                <a:cs typeface="Arial Unicode MS"/>
              </a:rPr>
              <a:t>’ and train sales reps through a series of forum and field</a:t>
            </a:r>
          </a:p>
          <a:p>
            <a:pPr lvl="1">
              <a:spcBef>
                <a:spcPct val="10000"/>
              </a:spcBef>
            </a:pPr>
            <a:r>
              <a:rPr lang="en-US" sz="1300" dirty="0">
                <a:ea typeface="Arial Unicode MS"/>
                <a:cs typeface="Arial Unicode MS"/>
              </a:rPr>
              <a:t>Enhanced </a:t>
            </a:r>
            <a:r>
              <a:rPr lang="en-US" sz="1300" b="1" dirty="0">
                <a:solidFill>
                  <a:schemeClr val="tx2"/>
                </a:solidFill>
                <a:cs typeface="Arial"/>
              </a:rPr>
              <a:t>performance management</a:t>
            </a:r>
          </a:p>
          <a:p>
            <a:pPr lvl="1">
              <a:spcBef>
                <a:spcPct val="10000"/>
              </a:spcBef>
            </a:pPr>
            <a:r>
              <a:rPr lang="en-US" sz="1300" dirty="0">
                <a:ea typeface="Arial Unicode MS"/>
                <a:cs typeface="Arial Unicode MS"/>
              </a:rPr>
              <a:t>Aligned </a:t>
            </a:r>
            <a:r>
              <a:rPr lang="en-US" sz="1300" b="1" dirty="0">
                <a:solidFill>
                  <a:schemeClr val="tx2"/>
                </a:solidFill>
                <a:cs typeface="Arial"/>
              </a:rPr>
              <a:t>incentives</a:t>
            </a:r>
          </a:p>
          <a:p>
            <a:pPr lvl="1">
              <a:spcBef>
                <a:spcPct val="10000"/>
              </a:spcBef>
            </a:pPr>
            <a:r>
              <a:rPr lang="en-US" sz="1300" dirty="0">
                <a:ea typeface="Arial Unicode MS"/>
                <a:cs typeface="Arial Unicode MS"/>
              </a:rPr>
              <a:t>Provided </a:t>
            </a:r>
            <a:r>
              <a:rPr lang="en-US" sz="1300" b="1" dirty="0">
                <a:solidFill>
                  <a:schemeClr val="tx2"/>
                </a:solidFill>
                <a:cs typeface="Arial"/>
              </a:rPr>
              <a:t>tools</a:t>
            </a:r>
            <a:r>
              <a:rPr lang="en-US" sz="1300" dirty="0">
                <a:ea typeface="Arial Unicode MS"/>
                <a:cs typeface="Arial Unicode MS"/>
              </a:rPr>
              <a:t> to allow reps to focus on selling</a:t>
            </a:r>
          </a:p>
        </p:txBody>
      </p:sp>
      <p:sp>
        <p:nvSpPr>
          <p:cNvPr id="61" name="Rectangle 17"/>
          <p:cNvSpPr txBox="1">
            <a:spLocks/>
          </p:cNvSpPr>
          <p:nvPr/>
        </p:nvSpPr>
        <p:spPr bwMode="gray">
          <a:xfrm>
            <a:off x="5830887" y="1554355"/>
            <a:ext cx="2801630" cy="6001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193675" lvl="1" indent="-192088">
              <a:spcBef>
                <a:spcPct val="20000"/>
              </a:spcBef>
              <a:buFont typeface="Arial" charset="0"/>
              <a:buChar char="▪"/>
            </a:pPr>
            <a:r>
              <a:rPr lang="en-US" sz="13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Improved SME </a:t>
            </a:r>
            <a:r>
              <a:rPr lang="en-US" sz="1300" b="1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pipeline opportunity value ~+250% </a:t>
            </a:r>
            <a:r>
              <a:rPr lang="en-US" sz="13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in 4 months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6424603" y="2224590"/>
            <a:ext cx="1614197" cy="1032177"/>
          </a:xfrm>
          <a:prstGeom prst="rect">
            <a:avLst/>
          </a:prstGeom>
        </p:spPr>
      </p:pic>
      <p:sp>
        <p:nvSpPr>
          <p:cNvPr id="137" name="Rectangle 17"/>
          <p:cNvSpPr txBox="1">
            <a:spLocks/>
          </p:cNvSpPr>
          <p:nvPr/>
        </p:nvSpPr>
        <p:spPr bwMode="gray">
          <a:xfrm>
            <a:off x="5830887" y="4556959"/>
            <a:ext cx="2801630" cy="10002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buFontTx/>
              <a:buNone/>
              <a:defRPr lang="en-US" baseline="0" dirty="0" smtClean="0">
                <a:latin typeface="+mn-lt"/>
                <a:cs typeface="+mn-cs"/>
              </a:defRPr>
            </a:lvl1pPr>
            <a:lvl2pPr marL="209550" lvl="1" indent="-209550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▪"/>
              <a:defRPr lang="en-US" baseline="0" dirty="0" smtClean="0">
                <a:latin typeface="+mn-lt"/>
                <a:cs typeface="+mn-cs"/>
              </a:defRPr>
            </a:lvl2pPr>
            <a:lvl3pPr marL="479425" lvl="2" indent="-26670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–"/>
              <a:defRPr lang="en-US" baseline="0" dirty="0" smtClean="0">
                <a:latin typeface="+mn-lt"/>
                <a:cs typeface="+mn-cs"/>
              </a:defRPr>
            </a:lvl3pPr>
            <a:lvl4pPr marL="657225" lvl="3" indent="-184150" defTabSz="895350" eaLnBrk="1" hangingPunct="1">
              <a:buClr>
                <a:schemeClr val="tx2"/>
              </a:buClr>
              <a:buSzPct val="120000"/>
              <a:buFont typeface="Arial" pitchFamily="34" charset="0"/>
              <a:buChar char="▫"/>
              <a:defRPr lang="en-US" baseline="0" dirty="0" smtClean="0">
                <a:latin typeface="+mn-lt"/>
                <a:cs typeface="+mn-cs"/>
              </a:defRPr>
            </a:lvl4pPr>
            <a:lvl5pPr marL="847725" lvl="4" indent="-177800" defTabSz="895350" eaLnBrk="1" hangingPunct="1">
              <a:buClr>
                <a:schemeClr val="tx2"/>
              </a:buClr>
              <a:buSzPct val="89000"/>
              <a:buFont typeface="Arial" pitchFamily="34" charset="0"/>
              <a:buChar char="-"/>
              <a:defRPr lang="en-US" baseline="0" dirty="0" smtClean="0">
                <a:latin typeface="+mn-lt"/>
                <a:cs typeface="+mn-cs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193675" lvl="1" indent="-192088">
              <a:spcBef>
                <a:spcPct val="20000"/>
              </a:spcBef>
              <a:buFont typeface="Arial" charset="0"/>
              <a:buChar char="▪"/>
            </a:pPr>
            <a:r>
              <a:rPr lang="en-AU" sz="13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Forum and Field executed in 3 states: </a:t>
            </a:r>
            <a:r>
              <a:rPr lang="en-AU" sz="1300" b="1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50+ sales reps trained</a:t>
            </a:r>
            <a:r>
              <a:rPr lang="en-AU" sz="13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, </a:t>
            </a:r>
            <a:r>
              <a:rPr lang="en-AU" sz="1300" b="1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in 3 states </a:t>
            </a:r>
            <a:r>
              <a:rPr lang="en-AU" sz="130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with a plan to train a further 40+ across AU using MDL Sales Ninja solution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424604" y="3343296"/>
            <a:ext cx="1614197" cy="103217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9537" y="5579383"/>
            <a:ext cx="1377638" cy="646867"/>
          </a:xfrm>
          <a:prstGeom prst="rect">
            <a:avLst/>
          </a:prstGeom>
        </p:spPr>
      </p:pic>
      <p:sp>
        <p:nvSpPr>
          <p:cNvPr id="34" name="Rectangle 13">
            <a:extLst>
              <a:ext uri="{FF2B5EF4-FFF2-40B4-BE49-F238E27FC236}">
                <a16:creationId xmlns:a16="http://schemas.microsoft.com/office/drawing/2014/main" id="{2C2E6048-8215-C542-A359-29976E3868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9B336FD4-3BD6-614F-AF14-21B99522DA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BAS026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S026_SMB with sales trasformation with M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80</TotalTime>
  <Words>236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Bonus points if you have engaged our New Client Service Capabilities (eg. Advanced data &amp; analytics, Digital Labs, McKinsey Solutions &amp; etc) in your M&amp;S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44</cp:revision>
  <cp:lastPrinted>2008-09-19T11:06:26Z</cp:lastPrinted>
  <dcterms:created xsi:type="dcterms:W3CDTF">2014-02-06T06:04:59Z</dcterms:created>
  <dcterms:modified xsi:type="dcterms:W3CDTF">2019-03-18T12:26:10Z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