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1.xml" ContentType="application/vnd.openxmlformats-officedocument.them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notesSlides/notesSlide1.xml" ContentType="application/vnd.openxmlformats-officedocument.presentationml.notesSlid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2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88" r:id="rId20"/>
    <p:sldMasterId id="2147483792" r:id="rId21"/>
  </p:sldMasterIdLst>
  <p:notesMasterIdLst>
    <p:notesMasterId r:id="rId28"/>
  </p:notesMasterIdLst>
  <p:handoutMasterIdLst>
    <p:handoutMasterId r:id="rId29"/>
  </p:handoutMasterIdLst>
  <p:sldIdLst>
    <p:sldId id="256" r:id="rId22"/>
    <p:sldId id="257" r:id="rId23"/>
    <p:sldId id="258" r:id="rId24"/>
    <p:sldId id="259" r:id="rId25"/>
    <p:sldId id="260" r:id="rId26"/>
    <p:sldId id="261" r:id="rId27"/>
  </p:sldIdLst>
  <p:sldSz cx="11949113" cy="6721475"/>
  <p:notesSz cx="9236075" cy="6954838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6699" autoAdjust="0"/>
  </p:normalViewPr>
  <p:slideViewPr>
    <p:cSldViewPr snapToGrid="0" snapToObjects="1">
      <p:cViewPr>
        <p:scale>
          <a:sx n="110" d="100"/>
          <a:sy n="110" d="100"/>
        </p:scale>
        <p:origin x="1488" y="688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tags" Target="tags/tag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3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0743600743600744"/>
          <c:y val="0.0791738382099828"/>
          <c:w val="0.985127985127985"/>
          <c:h val="0.89845094664371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0.0"/>
                  <c:y val="-0.11617900172117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13855421686747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22289156626506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283993115318417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489242685025818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6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100.0</c:v>
                </c:pt>
                <c:pt idx="1">
                  <c:v>129.4481337302496</c:v>
                </c:pt>
                <c:pt idx="2">
                  <c:v>239.500801465537</c:v>
                </c:pt>
                <c:pt idx="3">
                  <c:v>319.853446301809</c:v>
                </c:pt>
                <c:pt idx="4">
                  <c:v>588.3444011907482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79420768"/>
        <c:axId val="-179383360"/>
      </c:barChart>
      <c:catAx>
        <c:axId val="-17942076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79383360"/>
        <c:crosses val="min"/>
        <c:auto val="0"/>
        <c:lblAlgn val="ctr"/>
        <c:lblOffset val="100"/>
        <c:noMultiLvlLbl val="0"/>
      </c:catAx>
      <c:valAx>
        <c:axId val="-179383360"/>
        <c:scaling>
          <c:orientation val="minMax"/>
          <c:max val="588.344401190748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17942076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4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0.vml"/><Relationship Id="rId2" Type="http://schemas.openxmlformats.org/officeDocument/2006/relationships/tags" Target="../tags/tag14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2.vml"/><Relationship Id="rId2" Type="http://schemas.openxmlformats.org/officeDocument/2006/relationships/tags" Target="../tags/tag1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4.vml"/><Relationship Id="rId2" Type="http://schemas.openxmlformats.org/officeDocument/2006/relationships/tags" Target="../tags/tag17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2" Type="http://schemas.openxmlformats.org/officeDocument/2006/relationships/tags" Target="../tags/tag19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4.vml"/><Relationship Id="rId2" Type="http://schemas.openxmlformats.org/officeDocument/2006/relationships/tags" Target="../tags/tag21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9.vml"/><Relationship Id="rId2" Type="http://schemas.openxmlformats.org/officeDocument/2006/relationships/tags" Target="../tags/tag2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4.vml"/><Relationship Id="rId2" Type="http://schemas.openxmlformats.org/officeDocument/2006/relationships/tags" Target="../tags/tag25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9.vml"/><Relationship Id="rId2" Type="http://schemas.openxmlformats.org/officeDocument/2006/relationships/tags" Target="../tags/tag27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4.vml"/><Relationship Id="rId2" Type="http://schemas.openxmlformats.org/officeDocument/2006/relationships/tags" Target="../tags/tag29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9.vml"/><Relationship Id="rId2" Type="http://schemas.openxmlformats.org/officeDocument/2006/relationships/tags" Target="../tags/tag31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4.vml"/><Relationship Id="rId2" Type="http://schemas.openxmlformats.org/officeDocument/2006/relationships/tags" Target="../tags/tag339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9.vml"/><Relationship Id="rId2" Type="http://schemas.openxmlformats.org/officeDocument/2006/relationships/tags" Target="../tags/tag36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4.vml"/><Relationship Id="rId2" Type="http://schemas.openxmlformats.org/officeDocument/2006/relationships/tags" Target="../tags/tag38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8.vml"/><Relationship Id="rId2" Type="http://schemas.openxmlformats.org/officeDocument/2006/relationships/tags" Target="../tags/tag40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3.vml"/><Relationship Id="rId2" Type="http://schemas.openxmlformats.org/officeDocument/2006/relationships/tags" Target="../tags/tag43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4" Type="http://schemas.openxmlformats.org/officeDocument/2006/relationships/slideMaster" Target="../slideMasters/slideMaster20.xml"/><Relationship Id="rId5" Type="http://schemas.openxmlformats.org/officeDocument/2006/relationships/oleObject" Target="../embeddings/oleObject95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3.xml"/><Relationship Id="rId4" Type="http://schemas.openxmlformats.org/officeDocument/2006/relationships/slideMaster" Target="../slideMasters/slideMaster20.xml"/><Relationship Id="rId5" Type="http://schemas.openxmlformats.org/officeDocument/2006/relationships/oleObject" Target="../embeddings/oleObject96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5.vml"/><Relationship Id="rId2" Type="http://schemas.openxmlformats.org/officeDocument/2006/relationships/tags" Target="../tags/tag44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7.vml"/><Relationship Id="rId2" Type="http://schemas.openxmlformats.org/officeDocument/2006/relationships/tags" Target="../tags/tag47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tags" Target="../tags/tag477.xml"/><Relationship Id="rId2" Type="http://schemas.openxmlformats.org/officeDocument/2006/relationships/slideMaster" Target="../slideMasters/slideMaster2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ags" Target="../tags/tag478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3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7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4:25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3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4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4:25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8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7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11/22/2018 4:25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528557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1028160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0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2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7340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688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2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5008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11/22/2018 4:25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7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20" Type="http://schemas.openxmlformats.org/officeDocument/2006/relationships/tags" Target="../tags/tag209.xml"/><Relationship Id="rId21" Type="http://schemas.openxmlformats.org/officeDocument/2006/relationships/tags" Target="../tags/tag210.xml"/><Relationship Id="rId22" Type="http://schemas.openxmlformats.org/officeDocument/2006/relationships/tags" Target="../tags/tag211.xml"/><Relationship Id="rId23" Type="http://schemas.openxmlformats.org/officeDocument/2006/relationships/tags" Target="../tags/tag212.xml"/><Relationship Id="rId24" Type="http://schemas.openxmlformats.org/officeDocument/2006/relationships/oleObject" Target="../embeddings/oleObject43.bin"/><Relationship Id="rId25" Type="http://schemas.openxmlformats.org/officeDocument/2006/relationships/image" Target="../media/image1.emf"/><Relationship Id="rId10" Type="http://schemas.openxmlformats.org/officeDocument/2006/relationships/tags" Target="../tags/tag199.xml"/><Relationship Id="rId11" Type="http://schemas.openxmlformats.org/officeDocument/2006/relationships/tags" Target="../tags/tag200.xml"/><Relationship Id="rId12" Type="http://schemas.openxmlformats.org/officeDocument/2006/relationships/tags" Target="../tags/tag201.xml"/><Relationship Id="rId13" Type="http://schemas.openxmlformats.org/officeDocument/2006/relationships/tags" Target="../tags/tag202.xml"/><Relationship Id="rId14" Type="http://schemas.openxmlformats.org/officeDocument/2006/relationships/tags" Target="../tags/tag203.xml"/><Relationship Id="rId15" Type="http://schemas.openxmlformats.org/officeDocument/2006/relationships/tags" Target="../tags/tag204.xml"/><Relationship Id="rId16" Type="http://schemas.openxmlformats.org/officeDocument/2006/relationships/tags" Target="../tags/tag205.xml"/><Relationship Id="rId17" Type="http://schemas.openxmlformats.org/officeDocument/2006/relationships/tags" Target="../tags/tag206.xml"/><Relationship Id="rId18" Type="http://schemas.openxmlformats.org/officeDocument/2006/relationships/tags" Target="../tags/tag207.xml"/><Relationship Id="rId19" Type="http://schemas.openxmlformats.org/officeDocument/2006/relationships/tags" Target="../tags/tag208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3.vml"/><Relationship Id="rId7" Type="http://schemas.openxmlformats.org/officeDocument/2006/relationships/tags" Target="../tags/tag196.xml"/><Relationship Id="rId8" Type="http://schemas.openxmlformats.org/officeDocument/2006/relationships/tags" Target="../tags/tag19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20" Type="http://schemas.openxmlformats.org/officeDocument/2006/relationships/tags" Target="../tags/tag230.xml"/><Relationship Id="rId21" Type="http://schemas.openxmlformats.org/officeDocument/2006/relationships/tags" Target="../tags/tag231.xml"/><Relationship Id="rId22" Type="http://schemas.openxmlformats.org/officeDocument/2006/relationships/tags" Target="../tags/tag232.xml"/><Relationship Id="rId23" Type="http://schemas.openxmlformats.org/officeDocument/2006/relationships/tags" Target="../tags/tag233.xml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1.emf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tags" Target="../tags/tag222.xml"/><Relationship Id="rId13" Type="http://schemas.openxmlformats.org/officeDocument/2006/relationships/tags" Target="../tags/tag223.xml"/><Relationship Id="rId14" Type="http://schemas.openxmlformats.org/officeDocument/2006/relationships/tags" Target="../tags/tag224.xml"/><Relationship Id="rId15" Type="http://schemas.openxmlformats.org/officeDocument/2006/relationships/tags" Target="../tags/tag225.xml"/><Relationship Id="rId16" Type="http://schemas.openxmlformats.org/officeDocument/2006/relationships/tags" Target="../tags/tag226.xml"/><Relationship Id="rId17" Type="http://schemas.openxmlformats.org/officeDocument/2006/relationships/tags" Target="../tags/tag227.xml"/><Relationship Id="rId18" Type="http://schemas.openxmlformats.org/officeDocument/2006/relationships/tags" Target="../tags/tag228.xml"/><Relationship Id="rId19" Type="http://schemas.openxmlformats.org/officeDocument/2006/relationships/tags" Target="../tags/tag22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8.vml"/><Relationship Id="rId7" Type="http://schemas.openxmlformats.org/officeDocument/2006/relationships/tags" Target="../tags/tag217.xml"/><Relationship Id="rId8" Type="http://schemas.openxmlformats.org/officeDocument/2006/relationships/tags" Target="../tags/tag2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20" Type="http://schemas.openxmlformats.org/officeDocument/2006/relationships/tags" Target="../tags/tag251.xml"/><Relationship Id="rId21" Type="http://schemas.openxmlformats.org/officeDocument/2006/relationships/tags" Target="../tags/tag252.xml"/><Relationship Id="rId22" Type="http://schemas.openxmlformats.org/officeDocument/2006/relationships/tags" Target="../tags/tag253.xml"/><Relationship Id="rId23" Type="http://schemas.openxmlformats.org/officeDocument/2006/relationships/tags" Target="../tags/tag254.xml"/><Relationship Id="rId24" Type="http://schemas.openxmlformats.org/officeDocument/2006/relationships/oleObject" Target="../embeddings/oleObject53.bin"/><Relationship Id="rId25" Type="http://schemas.openxmlformats.org/officeDocument/2006/relationships/image" Target="../media/image1.emf"/><Relationship Id="rId10" Type="http://schemas.openxmlformats.org/officeDocument/2006/relationships/tags" Target="../tags/tag241.xml"/><Relationship Id="rId11" Type="http://schemas.openxmlformats.org/officeDocument/2006/relationships/tags" Target="../tags/tag242.xml"/><Relationship Id="rId12" Type="http://schemas.openxmlformats.org/officeDocument/2006/relationships/tags" Target="../tags/tag243.xml"/><Relationship Id="rId13" Type="http://schemas.openxmlformats.org/officeDocument/2006/relationships/tags" Target="../tags/tag244.xml"/><Relationship Id="rId14" Type="http://schemas.openxmlformats.org/officeDocument/2006/relationships/tags" Target="../tags/tag245.xml"/><Relationship Id="rId15" Type="http://schemas.openxmlformats.org/officeDocument/2006/relationships/tags" Target="../tags/tag246.xml"/><Relationship Id="rId16" Type="http://schemas.openxmlformats.org/officeDocument/2006/relationships/tags" Target="../tags/tag247.xml"/><Relationship Id="rId17" Type="http://schemas.openxmlformats.org/officeDocument/2006/relationships/tags" Target="../tags/tag248.xml"/><Relationship Id="rId18" Type="http://schemas.openxmlformats.org/officeDocument/2006/relationships/tags" Target="../tags/tag249.xml"/><Relationship Id="rId19" Type="http://schemas.openxmlformats.org/officeDocument/2006/relationships/tags" Target="../tags/tag250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3.vml"/><Relationship Id="rId7" Type="http://schemas.openxmlformats.org/officeDocument/2006/relationships/tags" Target="../tags/tag238.xml"/><Relationship Id="rId8" Type="http://schemas.openxmlformats.org/officeDocument/2006/relationships/tags" Target="../tags/tag23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20" Type="http://schemas.openxmlformats.org/officeDocument/2006/relationships/tags" Target="../tags/tag272.xml"/><Relationship Id="rId21" Type="http://schemas.openxmlformats.org/officeDocument/2006/relationships/tags" Target="../tags/tag273.xml"/><Relationship Id="rId22" Type="http://schemas.openxmlformats.org/officeDocument/2006/relationships/tags" Target="../tags/tag274.xml"/><Relationship Id="rId23" Type="http://schemas.openxmlformats.org/officeDocument/2006/relationships/tags" Target="../tags/tag275.xml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1.emf"/><Relationship Id="rId10" Type="http://schemas.openxmlformats.org/officeDocument/2006/relationships/tags" Target="../tags/tag262.xml"/><Relationship Id="rId11" Type="http://schemas.openxmlformats.org/officeDocument/2006/relationships/tags" Target="../tags/tag263.xml"/><Relationship Id="rId12" Type="http://schemas.openxmlformats.org/officeDocument/2006/relationships/tags" Target="../tags/tag264.xml"/><Relationship Id="rId13" Type="http://schemas.openxmlformats.org/officeDocument/2006/relationships/tags" Target="../tags/tag265.xml"/><Relationship Id="rId14" Type="http://schemas.openxmlformats.org/officeDocument/2006/relationships/tags" Target="../tags/tag266.xml"/><Relationship Id="rId15" Type="http://schemas.openxmlformats.org/officeDocument/2006/relationships/tags" Target="../tags/tag267.xml"/><Relationship Id="rId16" Type="http://schemas.openxmlformats.org/officeDocument/2006/relationships/tags" Target="../tags/tag268.xml"/><Relationship Id="rId17" Type="http://schemas.openxmlformats.org/officeDocument/2006/relationships/tags" Target="../tags/tag269.xml"/><Relationship Id="rId18" Type="http://schemas.openxmlformats.org/officeDocument/2006/relationships/tags" Target="../tags/tag270.xml"/><Relationship Id="rId19" Type="http://schemas.openxmlformats.org/officeDocument/2006/relationships/tags" Target="../tags/tag271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8.vml"/><Relationship Id="rId7" Type="http://schemas.openxmlformats.org/officeDocument/2006/relationships/tags" Target="../tags/tag259.xml"/><Relationship Id="rId8" Type="http://schemas.openxmlformats.org/officeDocument/2006/relationships/tags" Target="../tags/tag26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20" Type="http://schemas.openxmlformats.org/officeDocument/2006/relationships/tags" Target="../tags/tag293.xml"/><Relationship Id="rId21" Type="http://schemas.openxmlformats.org/officeDocument/2006/relationships/tags" Target="../tags/tag294.xml"/><Relationship Id="rId22" Type="http://schemas.openxmlformats.org/officeDocument/2006/relationships/tags" Target="../tags/tag295.xml"/><Relationship Id="rId23" Type="http://schemas.openxmlformats.org/officeDocument/2006/relationships/tags" Target="../tags/tag296.xml"/><Relationship Id="rId24" Type="http://schemas.openxmlformats.org/officeDocument/2006/relationships/oleObject" Target="../embeddings/oleObject63.bin"/><Relationship Id="rId25" Type="http://schemas.openxmlformats.org/officeDocument/2006/relationships/image" Target="../media/image1.emf"/><Relationship Id="rId10" Type="http://schemas.openxmlformats.org/officeDocument/2006/relationships/tags" Target="../tags/tag283.xml"/><Relationship Id="rId11" Type="http://schemas.openxmlformats.org/officeDocument/2006/relationships/tags" Target="../tags/tag284.xml"/><Relationship Id="rId12" Type="http://schemas.openxmlformats.org/officeDocument/2006/relationships/tags" Target="../tags/tag285.xml"/><Relationship Id="rId13" Type="http://schemas.openxmlformats.org/officeDocument/2006/relationships/tags" Target="../tags/tag286.xml"/><Relationship Id="rId14" Type="http://schemas.openxmlformats.org/officeDocument/2006/relationships/tags" Target="../tags/tag287.xml"/><Relationship Id="rId15" Type="http://schemas.openxmlformats.org/officeDocument/2006/relationships/tags" Target="../tags/tag288.xml"/><Relationship Id="rId16" Type="http://schemas.openxmlformats.org/officeDocument/2006/relationships/tags" Target="../tags/tag289.xml"/><Relationship Id="rId17" Type="http://schemas.openxmlformats.org/officeDocument/2006/relationships/tags" Target="../tags/tag290.xml"/><Relationship Id="rId18" Type="http://schemas.openxmlformats.org/officeDocument/2006/relationships/tags" Target="../tags/tag291.xml"/><Relationship Id="rId19" Type="http://schemas.openxmlformats.org/officeDocument/2006/relationships/tags" Target="../tags/tag292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3.vml"/><Relationship Id="rId7" Type="http://schemas.openxmlformats.org/officeDocument/2006/relationships/tags" Target="../tags/tag280.xml"/><Relationship Id="rId8" Type="http://schemas.openxmlformats.org/officeDocument/2006/relationships/tags" Target="../tags/tag28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20" Type="http://schemas.openxmlformats.org/officeDocument/2006/relationships/tags" Target="../tags/tag314.xml"/><Relationship Id="rId21" Type="http://schemas.openxmlformats.org/officeDocument/2006/relationships/tags" Target="../tags/tag315.xml"/><Relationship Id="rId22" Type="http://schemas.openxmlformats.org/officeDocument/2006/relationships/tags" Target="../tags/tag316.xml"/><Relationship Id="rId23" Type="http://schemas.openxmlformats.org/officeDocument/2006/relationships/tags" Target="../tags/tag317.xml"/><Relationship Id="rId24" Type="http://schemas.openxmlformats.org/officeDocument/2006/relationships/oleObject" Target="../embeddings/oleObject68.bin"/><Relationship Id="rId25" Type="http://schemas.openxmlformats.org/officeDocument/2006/relationships/image" Target="../media/image1.emf"/><Relationship Id="rId10" Type="http://schemas.openxmlformats.org/officeDocument/2006/relationships/tags" Target="../tags/tag304.xml"/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tags" Target="../tags/tag309.xml"/><Relationship Id="rId16" Type="http://schemas.openxmlformats.org/officeDocument/2006/relationships/tags" Target="../tags/tag310.xml"/><Relationship Id="rId17" Type="http://schemas.openxmlformats.org/officeDocument/2006/relationships/tags" Target="../tags/tag311.xml"/><Relationship Id="rId18" Type="http://schemas.openxmlformats.org/officeDocument/2006/relationships/tags" Target="../tags/tag312.xml"/><Relationship Id="rId19" Type="http://schemas.openxmlformats.org/officeDocument/2006/relationships/tags" Target="../tags/tag313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8.vml"/><Relationship Id="rId7" Type="http://schemas.openxmlformats.org/officeDocument/2006/relationships/tags" Target="../tags/tag301.xml"/><Relationship Id="rId8" Type="http://schemas.openxmlformats.org/officeDocument/2006/relationships/tags" Target="../tags/tag30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20" Type="http://schemas.openxmlformats.org/officeDocument/2006/relationships/tags" Target="../tags/tag335.xml"/><Relationship Id="rId21" Type="http://schemas.openxmlformats.org/officeDocument/2006/relationships/tags" Target="../tags/tag336.xml"/><Relationship Id="rId22" Type="http://schemas.openxmlformats.org/officeDocument/2006/relationships/tags" Target="../tags/tag337.xml"/><Relationship Id="rId23" Type="http://schemas.openxmlformats.org/officeDocument/2006/relationships/tags" Target="../tags/tag338.xml"/><Relationship Id="rId24" Type="http://schemas.openxmlformats.org/officeDocument/2006/relationships/oleObject" Target="../embeddings/oleObject73.bin"/><Relationship Id="rId25" Type="http://schemas.openxmlformats.org/officeDocument/2006/relationships/image" Target="../media/image1.emf"/><Relationship Id="rId10" Type="http://schemas.openxmlformats.org/officeDocument/2006/relationships/tags" Target="../tags/tag325.xml"/><Relationship Id="rId11" Type="http://schemas.openxmlformats.org/officeDocument/2006/relationships/tags" Target="../tags/tag326.xml"/><Relationship Id="rId12" Type="http://schemas.openxmlformats.org/officeDocument/2006/relationships/tags" Target="../tags/tag327.xml"/><Relationship Id="rId13" Type="http://schemas.openxmlformats.org/officeDocument/2006/relationships/tags" Target="../tags/tag328.xml"/><Relationship Id="rId14" Type="http://schemas.openxmlformats.org/officeDocument/2006/relationships/tags" Target="../tags/tag329.xml"/><Relationship Id="rId15" Type="http://schemas.openxmlformats.org/officeDocument/2006/relationships/tags" Target="../tags/tag330.xml"/><Relationship Id="rId16" Type="http://schemas.openxmlformats.org/officeDocument/2006/relationships/tags" Target="../tags/tag331.xml"/><Relationship Id="rId17" Type="http://schemas.openxmlformats.org/officeDocument/2006/relationships/tags" Target="../tags/tag332.xml"/><Relationship Id="rId18" Type="http://schemas.openxmlformats.org/officeDocument/2006/relationships/tags" Target="../tags/tag333.xml"/><Relationship Id="rId19" Type="http://schemas.openxmlformats.org/officeDocument/2006/relationships/tags" Target="../tags/tag334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3.vml"/><Relationship Id="rId7" Type="http://schemas.openxmlformats.org/officeDocument/2006/relationships/tags" Target="../tags/tag322.xml"/><Relationship Id="rId8" Type="http://schemas.openxmlformats.org/officeDocument/2006/relationships/tags" Target="../tags/tag32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20" Type="http://schemas.openxmlformats.org/officeDocument/2006/relationships/tags" Target="../tags/tag356.xml"/><Relationship Id="rId21" Type="http://schemas.openxmlformats.org/officeDocument/2006/relationships/tags" Target="../tags/tag357.xml"/><Relationship Id="rId22" Type="http://schemas.openxmlformats.org/officeDocument/2006/relationships/tags" Target="../tags/tag358.xml"/><Relationship Id="rId23" Type="http://schemas.openxmlformats.org/officeDocument/2006/relationships/tags" Target="../tags/tag359.xml"/><Relationship Id="rId24" Type="http://schemas.openxmlformats.org/officeDocument/2006/relationships/oleObject" Target="../embeddings/oleObject78.bin"/><Relationship Id="rId25" Type="http://schemas.openxmlformats.org/officeDocument/2006/relationships/image" Target="../media/image1.emf"/><Relationship Id="rId10" Type="http://schemas.openxmlformats.org/officeDocument/2006/relationships/tags" Target="../tags/tag346.xml"/><Relationship Id="rId11" Type="http://schemas.openxmlformats.org/officeDocument/2006/relationships/tags" Target="../tags/tag347.xml"/><Relationship Id="rId12" Type="http://schemas.openxmlformats.org/officeDocument/2006/relationships/tags" Target="../tags/tag348.xml"/><Relationship Id="rId13" Type="http://schemas.openxmlformats.org/officeDocument/2006/relationships/tags" Target="../tags/tag349.xml"/><Relationship Id="rId14" Type="http://schemas.openxmlformats.org/officeDocument/2006/relationships/tags" Target="../tags/tag350.xml"/><Relationship Id="rId15" Type="http://schemas.openxmlformats.org/officeDocument/2006/relationships/tags" Target="../tags/tag351.xml"/><Relationship Id="rId16" Type="http://schemas.openxmlformats.org/officeDocument/2006/relationships/tags" Target="../tags/tag352.xml"/><Relationship Id="rId17" Type="http://schemas.openxmlformats.org/officeDocument/2006/relationships/tags" Target="../tags/tag353.xml"/><Relationship Id="rId18" Type="http://schemas.openxmlformats.org/officeDocument/2006/relationships/tags" Target="../tags/tag354.xml"/><Relationship Id="rId19" Type="http://schemas.openxmlformats.org/officeDocument/2006/relationships/tags" Target="../tags/tag355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8.vml"/><Relationship Id="rId7" Type="http://schemas.openxmlformats.org/officeDocument/2006/relationships/tags" Target="../tags/tag343.xml"/><Relationship Id="rId8" Type="http://schemas.openxmlformats.org/officeDocument/2006/relationships/tags" Target="../tags/tag34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20" Type="http://schemas.openxmlformats.org/officeDocument/2006/relationships/tags" Target="../tags/tag378.xml"/><Relationship Id="rId21" Type="http://schemas.openxmlformats.org/officeDocument/2006/relationships/tags" Target="../tags/tag379.xml"/><Relationship Id="rId22" Type="http://schemas.openxmlformats.org/officeDocument/2006/relationships/tags" Target="../tags/tag380.xml"/><Relationship Id="rId23" Type="http://schemas.openxmlformats.org/officeDocument/2006/relationships/oleObject" Target="../embeddings/oleObject83.bin"/><Relationship Id="rId24" Type="http://schemas.openxmlformats.org/officeDocument/2006/relationships/image" Target="../media/image1.emf"/><Relationship Id="rId10" Type="http://schemas.openxmlformats.org/officeDocument/2006/relationships/tags" Target="../tags/tag368.xml"/><Relationship Id="rId11" Type="http://schemas.openxmlformats.org/officeDocument/2006/relationships/tags" Target="../tags/tag369.xml"/><Relationship Id="rId12" Type="http://schemas.openxmlformats.org/officeDocument/2006/relationships/tags" Target="../tags/tag370.xml"/><Relationship Id="rId13" Type="http://schemas.openxmlformats.org/officeDocument/2006/relationships/tags" Target="../tags/tag371.xml"/><Relationship Id="rId14" Type="http://schemas.openxmlformats.org/officeDocument/2006/relationships/tags" Target="../tags/tag372.xml"/><Relationship Id="rId15" Type="http://schemas.openxmlformats.org/officeDocument/2006/relationships/tags" Target="../tags/tag373.xml"/><Relationship Id="rId16" Type="http://schemas.openxmlformats.org/officeDocument/2006/relationships/tags" Target="../tags/tag374.xml"/><Relationship Id="rId17" Type="http://schemas.openxmlformats.org/officeDocument/2006/relationships/tags" Target="../tags/tag375.xml"/><Relationship Id="rId18" Type="http://schemas.openxmlformats.org/officeDocument/2006/relationships/tags" Target="../tags/tag376.xml"/><Relationship Id="rId19" Type="http://schemas.openxmlformats.org/officeDocument/2006/relationships/tags" Target="../tags/tag377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3.vml"/><Relationship Id="rId6" Type="http://schemas.openxmlformats.org/officeDocument/2006/relationships/tags" Target="../tags/tag364.xml"/><Relationship Id="rId7" Type="http://schemas.openxmlformats.org/officeDocument/2006/relationships/tags" Target="../tags/tag365.xml"/><Relationship Id="rId8" Type="http://schemas.openxmlformats.org/officeDocument/2006/relationships/tags" Target="../tags/tag36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20" Type="http://schemas.openxmlformats.org/officeDocument/2006/relationships/tags" Target="../tags/tag397.xml"/><Relationship Id="rId21" Type="http://schemas.openxmlformats.org/officeDocument/2006/relationships/tags" Target="../tags/tag398.xml"/><Relationship Id="rId22" Type="http://schemas.openxmlformats.org/officeDocument/2006/relationships/tags" Target="../tags/tag399.xml"/><Relationship Id="rId23" Type="http://schemas.openxmlformats.org/officeDocument/2006/relationships/tags" Target="../tags/tag400.xml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1.emf"/><Relationship Id="rId10" Type="http://schemas.openxmlformats.org/officeDocument/2006/relationships/tags" Target="../tags/tag387.xml"/><Relationship Id="rId11" Type="http://schemas.openxmlformats.org/officeDocument/2006/relationships/tags" Target="../tags/tag388.xml"/><Relationship Id="rId12" Type="http://schemas.openxmlformats.org/officeDocument/2006/relationships/tags" Target="../tags/tag389.xml"/><Relationship Id="rId13" Type="http://schemas.openxmlformats.org/officeDocument/2006/relationships/tags" Target="../tags/tag390.xml"/><Relationship Id="rId14" Type="http://schemas.openxmlformats.org/officeDocument/2006/relationships/tags" Target="../tags/tag391.xml"/><Relationship Id="rId15" Type="http://schemas.openxmlformats.org/officeDocument/2006/relationships/tags" Target="../tags/tag392.xml"/><Relationship Id="rId16" Type="http://schemas.openxmlformats.org/officeDocument/2006/relationships/tags" Target="../tags/tag393.xml"/><Relationship Id="rId17" Type="http://schemas.openxmlformats.org/officeDocument/2006/relationships/tags" Target="../tags/tag394.xml"/><Relationship Id="rId18" Type="http://schemas.openxmlformats.org/officeDocument/2006/relationships/tags" Target="../tags/tag395.xml"/><Relationship Id="rId19" Type="http://schemas.openxmlformats.org/officeDocument/2006/relationships/tags" Target="../tags/tag396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7.vml"/><Relationship Id="rId7" Type="http://schemas.openxmlformats.org/officeDocument/2006/relationships/tags" Target="../tags/tag384.xml"/><Relationship Id="rId8" Type="http://schemas.openxmlformats.org/officeDocument/2006/relationships/tags" Target="../tags/tag38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2.v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tags" Target="../tags/tag405.x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oleObject" Target="../embeddings/oleObject92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3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58.xml"/><Relationship Id="rId21" Type="http://schemas.openxmlformats.org/officeDocument/2006/relationships/tags" Target="../tags/tag459.xml"/><Relationship Id="rId22" Type="http://schemas.openxmlformats.org/officeDocument/2006/relationships/tags" Target="../tags/tag460.xml"/><Relationship Id="rId23" Type="http://schemas.openxmlformats.org/officeDocument/2006/relationships/tags" Target="../tags/tag461.xml"/><Relationship Id="rId24" Type="http://schemas.openxmlformats.org/officeDocument/2006/relationships/tags" Target="../tags/tag462.xml"/><Relationship Id="rId25" Type="http://schemas.openxmlformats.org/officeDocument/2006/relationships/tags" Target="../tags/tag463.xml"/><Relationship Id="rId26" Type="http://schemas.openxmlformats.org/officeDocument/2006/relationships/tags" Target="../tags/tag464.xml"/><Relationship Id="rId27" Type="http://schemas.openxmlformats.org/officeDocument/2006/relationships/tags" Target="../tags/tag465.xml"/><Relationship Id="rId28" Type="http://schemas.openxmlformats.org/officeDocument/2006/relationships/tags" Target="../tags/tag466.xml"/><Relationship Id="rId29" Type="http://schemas.openxmlformats.org/officeDocument/2006/relationships/tags" Target="../tags/tag467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6.vml"/><Relationship Id="rId30" Type="http://schemas.openxmlformats.org/officeDocument/2006/relationships/tags" Target="../tags/tag468.xml"/><Relationship Id="rId31" Type="http://schemas.openxmlformats.org/officeDocument/2006/relationships/tags" Target="../tags/tag469.xml"/><Relationship Id="rId32" Type="http://schemas.openxmlformats.org/officeDocument/2006/relationships/tags" Target="../tags/tag470.xml"/><Relationship Id="rId9" Type="http://schemas.openxmlformats.org/officeDocument/2006/relationships/tags" Target="../tags/tag447.xml"/><Relationship Id="rId6" Type="http://schemas.openxmlformats.org/officeDocument/2006/relationships/tags" Target="../tags/tag444.xml"/><Relationship Id="rId7" Type="http://schemas.openxmlformats.org/officeDocument/2006/relationships/tags" Target="../tags/tag445.xml"/><Relationship Id="rId8" Type="http://schemas.openxmlformats.org/officeDocument/2006/relationships/tags" Target="../tags/tag446.xml"/><Relationship Id="rId33" Type="http://schemas.openxmlformats.org/officeDocument/2006/relationships/tags" Target="../tags/tag471.xml"/><Relationship Id="rId34" Type="http://schemas.openxmlformats.org/officeDocument/2006/relationships/tags" Target="../tags/tag472.xml"/><Relationship Id="rId35" Type="http://schemas.openxmlformats.org/officeDocument/2006/relationships/tags" Target="../tags/tag473.xml"/><Relationship Id="rId36" Type="http://schemas.openxmlformats.org/officeDocument/2006/relationships/tags" Target="../tags/tag474.xml"/><Relationship Id="rId10" Type="http://schemas.openxmlformats.org/officeDocument/2006/relationships/tags" Target="../tags/tag448.xml"/><Relationship Id="rId11" Type="http://schemas.openxmlformats.org/officeDocument/2006/relationships/tags" Target="../tags/tag449.xml"/><Relationship Id="rId12" Type="http://schemas.openxmlformats.org/officeDocument/2006/relationships/tags" Target="../tags/tag450.xml"/><Relationship Id="rId13" Type="http://schemas.openxmlformats.org/officeDocument/2006/relationships/tags" Target="../tags/tag451.xml"/><Relationship Id="rId14" Type="http://schemas.openxmlformats.org/officeDocument/2006/relationships/tags" Target="../tags/tag452.xml"/><Relationship Id="rId15" Type="http://schemas.openxmlformats.org/officeDocument/2006/relationships/tags" Target="../tags/tag453.xml"/><Relationship Id="rId16" Type="http://schemas.openxmlformats.org/officeDocument/2006/relationships/tags" Target="../tags/tag454.xml"/><Relationship Id="rId17" Type="http://schemas.openxmlformats.org/officeDocument/2006/relationships/tags" Target="../tags/tag455.xml"/><Relationship Id="rId18" Type="http://schemas.openxmlformats.org/officeDocument/2006/relationships/tags" Target="../tags/tag456.xml"/><Relationship Id="rId19" Type="http://schemas.openxmlformats.org/officeDocument/2006/relationships/tags" Target="../tags/tag457.xml"/><Relationship Id="rId37" Type="http://schemas.openxmlformats.org/officeDocument/2006/relationships/tags" Target="../tags/tag475.xml"/><Relationship Id="rId38" Type="http://schemas.openxmlformats.org/officeDocument/2006/relationships/oleObject" Target="../embeddings/oleObject97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20" Type="http://schemas.openxmlformats.org/officeDocument/2006/relationships/tags" Target="../tags/tag103.xml"/><Relationship Id="rId21" Type="http://schemas.openxmlformats.org/officeDocument/2006/relationships/tags" Target="../tags/tag104.xml"/><Relationship Id="rId22" Type="http://schemas.openxmlformats.org/officeDocument/2006/relationships/tags" Target="../tags/tag105.xml"/><Relationship Id="rId23" Type="http://schemas.openxmlformats.org/officeDocument/2006/relationships/oleObject" Target="../embeddings/oleObject20.bin"/><Relationship Id="rId24" Type="http://schemas.openxmlformats.org/officeDocument/2006/relationships/image" Target="../media/image1.emf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tags" Target="../tags/tag95.xml"/><Relationship Id="rId13" Type="http://schemas.openxmlformats.org/officeDocument/2006/relationships/tags" Target="../tags/tag96.xml"/><Relationship Id="rId14" Type="http://schemas.openxmlformats.org/officeDocument/2006/relationships/tags" Target="../tags/tag97.xml"/><Relationship Id="rId15" Type="http://schemas.openxmlformats.org/officeDocument/2006/relationships/tags" Target="../tags/tag98.xml"/><Relationship Id="rId16" Type="http://schemas.openxmlformats.org/officeDocument/2006/relationships/tags" Target="../tags/tag99.xml"/><Relationship Id="rId17" Type="http://schemas.openxmlformats.org/officeDocument/2006/relationships/tags" Target="../tags/tag100.xml"/><Relationship Id="rId18" Type="http://schemas.openxmlformats.org/officeDocument/2006/relationships/tags" Target="../tags/tag101.xml"/><Relationship Id="rId19" Type="http://schemas.openxmlformats.org/officeDocument/2006/relationships/tags" Target="../tags/tag10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0.v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20" Type="http://schemas.openxmlformats.org/officeDocument/2006/relationships/tags" Target="../tags/tag146.xml"/><Relationship Id="rId21" Type="http://schemas.openxmlformats.org/officeDocument/2006/relationships/tags" Target="../tags/tag147.xml"/><Relationship Id="rId22" Type="http://schemas.openxmlformats.org/officeDocument/2006/relationships/tags" Target="../tags/tag148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6.xml"/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tags" Target="../tags/tag14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9.v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oleObject" Target="../embeddings/oleObject33.bin"/><Relationship Id="rId25" Type="http://schemas.openxmlformats.org/officeDocument/2006/relationships/image" Target="../media/image1.emf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3.v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oleObject" Target="../embeddings/oleObject38.bin"/><Relationship Id="rId25" Type="http://schemas.openxmlformats.org/officeDocument/2006/relationships/image" Target="../media/image1.emf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8.vml"/><Relationship Id="rId7" Type="http://schemas.openxmlformats.org/officeDocument/2006/relationships/tags" Target="../tags/tag175.xml"/><Relationship Id="rId8" Type="http://schemas.openxmlformats.org/officeDocument/2006/relationships/tags" Target="../tags/tag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5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7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2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1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324523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1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6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0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11/22/2018 4:25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80.xml"/><Relationship Id="rId4" Type="http://schemas.openxmlformats.org/officeDocument/2006/relationships/slideLayout" Target="../slideLayouts/slideLayout74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99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8.vml"/><Relationship Id="rId2" Type="http://schemas.openxmlformats.org/officeDocument/2006/relationships/tags" Target="../tags/tag4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82.xml"/><Relationship Id="rId4" Type="http://schemas.openxmlformats.org/officeDocument/2006/relationships/tags" Target="../tags/tag483.xml"/><Relationship Id="rId5" Type="http://schemas.openxmlformats.org/officeDocument/2006/relationships/tags" Target="../tags/tag484.xml"/><Relationship Id="rId6" Type="http://schemas.openxmlformats.org/officeDocument/2006/relationships/tags" Target="../tags/tag485.xml"/><Relationship Id="rId7" Type="http://schemas.openxmlformats.org/officeDocument/2006/relationships/tags" Target="../tags/tag486.xml"/><Relationship Id="rId8" Type="http://schemas.openxmlformats.org/officeDocument/2006/relationships/slideLayout" Target="../slideLayouts/slideLayout74.xml"/><Relationship Id="rId9" Type="http://schemas.openxmlformats.org/officeDocument/2006/relationships/oleObject" Target="../embeddings/oleObject100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99.vml"/><Relationship Id="rId2" Type="http://schemas.openxmlformats.org/officeDocument/2006/relationships/tags" Target="../tags/tag4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88.xml"/><Relationship Id="rId4" Type="http://schemas.openxmlformats.org/officeDocument/2006/relationships/slideLayout" Target="../slideLayouts/slideLayout74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01.bin"/><Relationship Id="rId7" Type="http://schemas.openxmlformats.org/officeDocument/2006/relationships/image" Target="../media/image16.emf"/><Relationship Id="rId8" Type="http://schemas.openxmlformats.org/officeDocument/2006/relationships/image" Target="../media/image17.png"/><Relationship Id="rId1" Type="http://schemas.openxmlformats.org/officeDocument/2006/relationships/vmlDrawing" Target="../drawings/vmlDrawing100.vml"/><Relationship Id="rId2" Type="http://schemas.openxmlformats.org/officeDocument/2006/relationships/tags" Target="../tags/tag4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90.xml"/><Relationship Id="rId4" Type="http://schemas.openxmlformats.org/officeDocument/2006/relationships/tags" Target="../tags/tag491.xml"/><Relationship Id="rId5" Type="http://schemas.openxmlformats.org/officeDocument/2006/relationships/slideLayout" Target="../slideLayouts/slideLayout74.xml"/><Relationship Id="rId6" Type="http://schemas.openxmlformats.org/officeDocument/2006/relationships/oleObject" Target="../embeddings/oleObject102.bin"/><Relationship Id="rId7" Type="http://schemas.openxmlformats.org/officeDocument/2006/relationships/image" Target="../media/image18.emf"/><Relationship Id="rId8" Type="http://schemas.openxmlformats.org/officeDocument/2006/relationships/image" Target="../media/image19.jpeg"/><Relationship Id="rId9" Type="http://schemas.openxmlformats.org/officeDocument/2006/relationships/image" Target="../media/image20.png"/><Relationship Id="rId1" Type="http://schemas.openxmlformats.org/officeDocument/2006/relationships/vmlDrawing" Target="../drawings/vmlDrawing101.vml"/><Relationship Id="rId2" Type="http://schemas.openxmlformats.org/officeDocument/2006/relationships/tags" Target="../tags/tag489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" Type="http://schemas.openxmlformats.org/officeDocument/2006/relationships/vmlDrawing" Target="../drawings/vmlDrawing102.vml"/><Relationship Id="rId2" Type="http://schemas.openxmlformats.org/officeDocument/2006/relationships/tags" Target="../tags/tag492.xml"/><Relationship Id="rId3" Type="http://schemas.openxmlformats.org/officeDocument/2006/relationships/tags" Target="../tags/tag493.xml"/><Relationship Id="rId4" Type="http://schemas.openxmlformats.org/officeDocument/2006/relationships/tags" Target="../tags/tag494.xml"/><Relationship Id="rId5" Type="http://schemas.openxmlformats.org/officeDocument/2006/relationships/tags" Target="../tags/tag495.xml"/><Relationship Id="rId6" Type="http://schemas.openxmlformats.org/officeDocument/2006/relationships/tags" Target="../tags/tag496.xml"/><Relationship Id="rId7" Type="http://schemas.openxmlformats.org/officeDocument/2006/relationships/slideLayout" Target="../slideLayouts/slideLayout74.xml"/><Relationship Id="rId8" Type="http://schemas.openxmlformats.org/officeDocument/2006/relationships/oleObject" Target="../embeddings/oleObject103.bin"/><Relationship Id="rId9" Type="http://schemas.openxmlformats.org/officeDocument/2006/relationships/image" Target="../media/image21.emf"/><Relationship Id="rId10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tags" Target="../tags/tag506.xml"/><Relationship Id="rId12" Type="http://schemas.openxmlformats.org/officeDocument/2006/relationships/tags" Target="../tags/tag507.xml"/><Relationship Id="rId13" Type="http://schemas.openxmlformats.org/officeDocument/2006/relationships/tags" Target="../tags/tag508.xml"/><Relationship Id="rId14" Type="http://schemas.openxmlformats.org/officeDocument/2006/relationships/tags" Target="../tags/tag509.xml"/><Relationship Id="rId15" Type="http://schemas.openxmlformats.org/officeDocument/2006/relationships/tags" Target="../tags/tag510.xml"/><Relationship Id="rId16" Type="http://schemas.openxmlformats.org/officeDocument/2006/relationships/slideLayout" Target="../slideLayouts/slideLayout74.xml"/><Relationship Id="rId17" Type="http://schemas.openxmlformats.org/officeDocument/2006/relationships/oleObject" Target="../embeddings/oleObject104.bin"/><Relationship Id="rId18" Type="http://schemas.openxmlformats.org/officeDocument/2006/relationships/image" Target="../media/image6.emf"/><Relationship Id="rId19" Type="http://schemas.openxmlformats.org/officeDocument/2006/relationships/chart" Target="../charts/chart1.xml"/><Relationship Id="rId1" Type="http://schemas.openxmlformats.org/officeDocument/2006/relationships/vmlDrawing" Target="../drawings/vmlDrawing103.vml"/><Relationship Id="rId2" Type="http://schemas.openxmlformats.org/officeDocument/2006/relationships/tags" Target="../tags/tag497.xml"/><Relationship Id="rId3" Type="http://schemas.openxmlformats.org/officeDocument/2006/relationships/tags" Target="../tags/tag498.xml"/><Relationship Id="rId4" Type="http://schemas.openxmlformats.org/officeDocument/2006/relationships/tags" Target="../tags/tag499.xml"/><Relationship Id="rId5" Type="http://schemas.openxmlformats.org/officeDocument/2006/relationships/tags" Target="../tags/tag500.xml"/><Relationship Id="rId6" Type="http://schemas.openxmlformats.org/officeDocument/2006/relationships/tags" Target="../tags/tag501.xml"/><Relationship Id="rId7" Type="http://schemas.openxmlformats.org/officeDocument/2006/relationships/tags" Target="../tags/tag502.xml"/><Relationship Id="rId8" Type="http://schemas.openxmlformats.org/officeDocument/2006/relationships/tags" Target="../tags/tag503.xml"/><Relationship Id="rId9" Type="http://schemas.openxmlformats.org/officeDocument/2006/relationships/tags" Target="../tags/tag504.xml"/><Relationship Id="rId10" Type="http://schemas.openxmlformats.org/officeDocument/2006/relationships/tags" Target="../tags/tag5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13259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44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Salesforce management poses a unique set of challenges in emerging markets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2901" y="554866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58760" y="1150415"/>
            <a:ext cx="11491891" cy="5361834"/>
            <a:chOff x="158759" y="1077868"/>
            <a:chExt cx="11491891" cy="5361834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EAC28C3C-4285-4A03-B169-8986AF4922BF}"/>
                </a:ext>
              </a:extLst>
            </p:cNvPr>
            <p:cNvSpPr txBox="1">
              <a:spLocks/>
            </p:cNvSpPr>
            <p:nvPr/>
          </p:nvSpPr>
          <p:spPr>
            <a:xfrm>
              <a:off x="667329" y="1077868"/>
              <a:ext cx="10983321" cy="793678"/>
            </a:xfrm>
            <a:prstGeom prst="round1Rect">
              <a:avLst/>
            </a:prstGeom>
            <a:gradFill>
              <a:gsLst>
                <a:gs pos="0">
                  <a:schemeClr val="accent4">
                    <a:lumMod val="10000"/>
                    <a:lumOff val="90000"/>
                  </a:schemeClr>
                </a:gs>
                <a:gs pos="79000">
                  <a:schemeClr val="bg1">
                    <a:lumMod val="0"/>
                    <a:lumOff val="100000"/>
                  </a:schemeClr>
                </a:gs>
              </a:gsLst>
              <a:lin ang="0" scaled="1"/>
            </a:gra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2"/>
                  </a:solidFill>
                </a:rPr>
                <a:t>Several thousand retail outlets spread across hundreds of micro-market; l</a:t>
              </a:r>
              <a:r>
                <a:rPr lang="en-US" spc="-30" dirty="0">
                  <a:solidFill>
                    <a:schemeClr val="tx2"/>
                  </a:solidFill>
                </a:rPr>
                <a:t>ow level of standardization and automation across regions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D846932-E832-431B-A392-FE656EA1E508}"/>
                </a:ext>
              </a:extLst>
            </p:cNvPr>
            <p:cNvSpPr>
              <a:spLocks/>
            </p:cNvSpPr>
            <p:nvPr/>
          </p:nvSpPr>
          <p:spPr>
            <a:xfrm>
              <a:off x="158759" y="1077868"/>
              <a:ext cx="465436" cy="793678"/>
            </a:xfrm>
            <a:prstGeom prst="rect">
              <a:avLst/>
            </a:prstGeom>
            <a:solidFill>
              <a:schemeClr val="tx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xmlns="" id="{129DE1A7-9714-4FE6-ACB8-EB1A8B1405D1}"/>
                </a:ext>
              </a:extLst>
            </p:cNvPr>
            <p:cNvSpPr txBox="1">
              <a:spLocks/>
            </p:cNvSpPr>
            <p:nvPr/>
          </p:nvSpPr>
          <p:spPr>
            <a:xfrm>
              <a:off x="667329" y="1991499"/>
              <a:ext cx="10983321" cy="793678"/>
            </a:xfrm>
            <a:prstGeom prst="round1Rect">
              <a:avLst/>
            </a:prstGeom>
            <a:gradFill>
              <a:gsLst>
                <a:gs pos="0">
                  <a:schemeClr val="accent4">
                    <a:lumMod val="10000"/>
                    <a:lumOff val="90000"/>
                  </a:schemeClr>
                </a:gs>
                <a:gs pos="79000">
                  <a:schemeClr val="bg1">
                    <a:lumMod val="0"/>
                    <a:lumOff val="100000"/>
                  </a:schemeClr>
                </a:gs>
              </a:gsLst>
              <a:lin ang="0" scaled="1"/>
            </a:gra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2"/>
                  </a:solidFill>
                </a:rPr>
                <a:t>Mindset of ‘salesforce is a cost’, rather than treating it as an investment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452CD91-921F-4E3B-A71F-8DC9B6027809}"/>
                </a:ext>
              </a:extLst>
            </p:cNvPr>
            <p:cNvSpPr>
              <a:spLocks/>
            </p:cNvSpPr>
            <p:nvPr/>
          </p:nvSpPr>
          <p:spPr>
            <a:xfrm>
              <a:off x="158759" y="1991499"/>
              <a:ext cx="465436" cy="793678"/>
            </a:xfrm>
            <a:prstGeom prst="rect">
              <a:avLst/>
            </a:prstGeom>
            <a:solidFill>
              <a:schemeClr val="tx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944850E-CC6B-4DC8-AD7E-A860A9B41E66}"/>
                </a:ext>
              </a:extLst>
            </p:cNvPr>
            <p:cNvSpPr txBox="1">
              <a:spLocks/>
            </p:cNvSpPr>
            <p:nvPr/>
          </p:nvSpPr>
          <p:spPr>
            <a:xfrm>
              <a:off x="667329" y="2905130"/>
              <a:ext cx="10983321" cy="793678"/>
            </a:xfrm>
            <a:prstGeom prst="round1Rect">
              <a:avLst/>
            </a:prstGeom>
            <a:gradFill>
              <a:gsLst>
                <a:gs pos="0">
                  <a:schemeClr val="accent4">
                    <a:lumMod val="10000"/>
                    <a:lumOff val="90000"/>
                  </a:schemeClr>
                </a:gs>
                <a:gs pos="79000">
                  <a:schemeClr val="bg1">
                    <a:lumMod val="0"/>
                    <a:lumOff val="100000"/>
                  </a:schemeClr>
                </a:gs>
              </a:gsLst>
              <a:lin ang="0" scaled="1"/>
            </a:gra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2"/>
                  </a:solidFill>
                </a:rPr>
                <a:t>Cookie cutter approach of directly transporting tools from developed markets. Such tools are over-configured, expensive and require long deployment time in emerging markets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9E35337-53C7-4142-A856-CCC77F469E3E}"/>
                </a:ext>
              </a:extLst>
            </p:cNvPr>
            <p:cNvSpPr>
              <a:spLocks/>
            </p:cNvSpPr>
            <p:nvPr/>
          </p:nvSpPr>
          <p:spPr>
            <a:xfrm>
              <a:off x="158759" y="2905130"/>
              <a:ext cx="465436" cy="793678"/>
            </a:xfrm>
            <a:prstGeom prst="rect">
              <a:avLst/>
            </a:prstGeom>
            <a:solidFill>
              <a:schemeClr val="tx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01242463-52CD-4DA0-B395-E28B2B1E7FD7}"/>
                </a:ext>
              </a:extLst>
            </p:cNvPr>
            <p:cNvSpPr txBox="1">
              <a:spLocks/>
            </p:cNvSpPr>
            <p:nvPr/>
          </p:nvSpPr>
          <p:spPr>
            <a:xfrm>
              <a:off x="667329" y="3818761"/>
              <a:ext cx="10983321" cy="793678"/>
            </a:xfrm>
            <a:prstGeom prst="round1Rect">
              <a:avLst/>
            </a:prstGeom>
            <a:gradFill>
              <a:gsLst>
                <a:gs pos="0">
                  <a:schemeClr val="accent4">
                    <a:lumMod val="10000"/>
                    <a:lumOff val="90000"/>
                  </a:schemeClr>
                </a:gs>
                <a:gs pos="79000">
                  <a:schemeClr val="bg1">
                    <a:lumMod val="0"/>
                    <a:lumOff val="100000"/>
                  </a:schemeClr>
                </a:gs>
              </a:gsLst>
              <a:lin ang="0" scaled="1"/>
            </a:gra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spc="-30" dirty="0">
                  <a:solidFill>
                    <a:schemeClr val="tx2"/>
                  </a:solidFill>
                </a:rPr>
                <a:t>Inadequate investment in developing and using analytics engine to drive decision making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0C88AFC-F8A5-4553-9740-A78F45959864}"/>
                </a:ext>
              </a:extLst>
            </p:cNvPr>
            <p:cNvSpPr>
              <a:spLocks/>
            </p:cNvSpPr>
            <p:nvPr/>
          </p:nvSpPr>
          <p:spPr>
            <a:xfrm>
              <a:off x="158759" y="3818761"/>
              <a:ext cx="465436" cy="793678"/>
            </a:xfrm>
            <a:prstGeom prst="rect">
              <a:avLst/>
            </a:prstGeom>
            <a:solidFill>
              <a:schemeClr val="tx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xmlns="" id="{C6C2EB58-EDC2-4912-AD13-D05101F943E1}"/>
                </a:ext>
              </a:extLst>
            </p:cNvPr>
            <p:cNvSpPr txBox="1">
              <a:spLocks/>
            </p:cNvSpPr>
            <p:nvPr/>
          </p:nvSpPr>
          <p:spPr>
            <a:xfrm>
              <a:off x="667329" y="5646024"/>
              <a:ext cx="10983321" cy="793678"/>
            </a:xfrm>
            <a:prstGeom prst="round1Rect">
              <a:avLst/>
            </a:prstGeom>
            <a:gradFill>
              <a:gsLst>
                <a:gs pos="0">
                  <a:schemeClr val="accent4">
                    <a:lumMod val="10000"/>
                    <a:lumOff val="90000"/>
                  </a:schemeClr>
                </a:gs>
                <a:gs pos="79000">
                  <a:schemeClr val="bg1">
                    <a:lumMod val="0"/>
                    <a:lumOff val="100000"/>
                  </a:schemeClr>
                </a:gs>
              </a:gsLst>
              <a:lin ang="0" scaled="1"/>
            </a:gra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2"/>
                  </a:solidFill>
                </a:rPr>
                <a:t>Outdated classroom based capability building for sales people run by HR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49F8ADC-2D8E-4E40-86E4-5B3AC561A331}"/>
                </a:ext>
              </a:extLst>
            </p:cNvPr>
            <p:cNvSpPr>
              <a:spLocks/>
            </p:cNvSpPr>
            <p:nvPr/>
          </p:nvSpPr>
          <p:spPr>
            <a:xfrm>
              <a:off x="158759" y="5646024"/>
              <a:ext cx="465436" cy="793678"/>
            </a:xfrm>
            <a:prstGeom prst="rect">
              <a:avLst/>
            </a:prstGeom>
            <a:solidFill>
              <a:schemeClr val="tx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xmlns="" id="{AA778AF0-54BB-48A3-B8B2-61F274CD5BB1}"/>
                </a:ext>
              </a:extLst>
            </p:cNvPr>
            <p:cNvSpPr txBox="1">
              <a:spLocks/>
            </p:cNvSpPr>
            <p:nvPr/>
          </p:nvSpPr>
          <p:spPr>
            <a:xfrm>
              <a:off x="667329" y="4732392"/>
              <a:ext cx="10983321" cy="793678"/>
            </a:xfrm>
            <a:prstGeom prst="round1Rect">
              <a:avLst/>
            </a:prstGeom>
            <a:gradFill>
              <a:gsLst>
                <a:gs pos="0">
                  <a:schemeClr val="accent4">
                    <a:lumMod val="10000"/>
                    <a:lumOff val="90000"/>
                  </a:schemeClr>
                </a:gs>
                <a:gs pos="79000">
                  <a:schemeClr val="bg1">
                    <a:lumMod val="0"/>
                    <a:lumOff val="100000"/>
                  </a:schemeClr>
                </a:gs>
              </a:gsLst>
              <a:lin ang="0" scaled="1"/>
            </a:gra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2"/>
                  </a:solidFill>
                </a:rPr>
                <a:t>Performance management discussions focused on symptoms i.e. output metrics, limited attention to diagnosing root-causes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26B6B6A-48EF-41D4-8BC8-555CACF5B191}"/>
                </a:ext>
              </a:extLst>
            </p:cNvPr>
            <p:cNvSpPr>
              <a:spLocks/>
            </p:cNvSpPr>
            <p:nvPr/>
          </p:nvSpPr>
          <p:spPr>
            <a:xfrm>
              <a:off x="158759" y="4732392"/>
              <a:ext cx="465436" cy="793678"/>
            </a:xfrm>
            <a:prstGeom prst="rect">
              <a:avLst/>
            </a:prstGeom>
            <a:solidFill>
              <a:schemeClr val="tx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43" tIns="51422" rIns="102843" bIns="51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B74FA6C-4237-408A-B3AF-9DDF22E5E8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-13211"/>
            <a:ext cx="666524" cy="1894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BAS027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B1EF67F-8F87-444A-8699-85CBB08EDC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867"/>
            <a:ext cx="1991879" cy="1753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>
                <a:solidFill>
                  <a:schemeClr val="bg1"/>
                </a:solidFill>
              </a:rPr>
              <a:t>BASIC MATERIAL | ASIA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>
            <a:extLst>
              <a:ext uri="{FF2B5EF4-FFF2-40B4-BE49-F238E27FC236}">
                <a16:creationId xmlns:a16="http://schemas.microsoft.com/office/drawing/2014/main" xmlns="" id="{EF353B15-37B5-4750-AA4D-CB79DEBED98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4456670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69" name="think-cell Slide" r:id="rId9" imgW="353" imgH="353" progId="TCLayout.ActiveDocument.1">
                  <p:embed/>
                </p:oleObj>
              </mc:Choice>
              <mc:Fallback>
                <p:oleObj name="think-cell Slide" r:id="rId9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xmlns="" id="{8A489F6E-8288-494C-BE23-E05663B6A5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7B367-E877-4128-9D22-7EF748D9048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1055939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Our experience suggests that debottlenecking salesforce productivity can drive 20-30% growth over baseline in 6-9 months in emerging markets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158758" y="1028975"/>
            <a:ext cx="11491892" cy="5418461"/>
            <a:chOff x="158758" y="972124"/>
            <a:chExt cx="11491892" cy="5418461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>
            <a:xfrm>
              <a:off x="2066925" y="972124"/>
              <a:ext cx="9583725" cy="280055"/>
              <a:chOff x="2665869" y="972124"/>
              <a:chExt cx="8984781" cy="280055"/>
            </a:xfrm>
          </p:grpSpPr>
          <p:cxnSp>
            <p:nvCxnSpPr>
              <p:cNvPr id="8" name="AutoShape 249">
                <a:extLst>
                  <a:ext uri="{FF2B5EF4-FFF2-40B4-BE49-F238E27FC236}">
                    <a16:creationId xmlns:a16="http://schemas.microsoft.com/office/drawing/2014/main" xmlns="" id="{F5C2A484-C470-416D-9198-F06523030160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>
                <a:off x="2665869" y="1252179"/>
                <a:ext cx="8984781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ACET">
                <a:extLst>
                  <a:ext uri="{FF2B5EF4-FFF2-40B4-BE49-F238E27FC236}">
                    <a16:creationId xmlns:a16="http://schemas.microsoft.com/office/drawing/2014/main" xmlns="" id="{11C53313-27D5-408B-8A57-006E4F77D9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65869" y="972124"/>
                <a:ext cx="8984781" cy="264688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Description of impact</a:t>
                </a:r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>
            <a:xfrm>
              <a:off x="158758" y="1297727"/>
              <a:ext cx="11491892" cy="1189378"/>
              <a:chOff x="158758" y="1297727"/>
              <a:chExt cx="11491892" cy="118937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D7F10E4D-D0B9-44B1-9EB7-061B08D1A44C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58758" y="1297727"/>
                <a:ext cx="1822441" cy="11893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lIns="76200" tIns="76200" rIns="76200" bIns="7620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r>
                  <a:rPr lang="en-GB" sz="1600" b="1" dirty="0" smtClean="0">
                    <a:solidFill>
                      <a:schemeClr val="bg2"/>
                    </a:solidFill>
                  </a:rPr>
                  <a:t>Cement</a:t>
                </a:r>
                <a:endParaRPr lang="en-GB" sz="16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CF91EAE-FD96-415B-8011-9FD0DF4397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6925" y="1297727"/>
                <a:ext cx="9583725" cy="98488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/>
                <a:r>
                  <a:rPr lang="en-GB" sz="1600" dirty="0"/>
                  <a:t>20% increase in salesforce productivity within 3 months of implementation launch driven by</a:t>
                </a:r>
              </a:p>
              <a:p>
                <a:pPr lvl="2"/>
                <a:r>
                  <a:rPr lang="en-US" sz="1600" dirty="0"/>
                  <a:t>35% increase in #visits to retailers</a:t>
                </a:r>
              </a:p>
              <a:p>
                <a:pPr lvl="2"/>
                <a:r>
                  <a:rPr lang="en-US" sz="1600" dirty="0"/>
                  <a:t>40% increase in #planned visits</a:t>
                </a:r>
              </a:p>
              <a:p>
                <a:pPr lvl="2"/>
                <a:r>
                  <a:rPr lang="en-US" sz="1600" dirty="0"/>
                  <a:t>71% increase in #unique retailers covered</a:t>
                </a:r>
                <a:endParaRPr lang="en-GB" sz="1600" dirty="0"/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>
            <a:xfrm>
              <a:off x="158758" y="2607955"/>
              <a:ext cx="11491892" cy="1189378"/>
              <a:chOff x="158758" y="2575743"/>
              <a:chExt cx="11491892" cy="984885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xmlns="" id="{5E3A51A8-32D9-4565-88FC-B63315D7E508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158758" y="2575743"/>
                <a:ext cx="1822441" cy="98488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lIns="76200" tIns="76200" rIns="76200" bIns="7620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r>
                  <a:rPr lang="en-GB" sz="1600" b="1" dirty="0">
                    <a:solidFill>
                      <a:schemeClr val="bg2"/>
                    </a:solidFill>
                  </a:rPr>
                  <a:t>Consumer </a:t>
                </a:r>
                <a:r>
                  <a:rPr lang="en-GB" sz="1600" b="1" dirty="0" smtClean="0">
                    <a:solidFill>
                      <a:schemeClr val="bg2"/>
                    </a:solidFill>
                  </a:rPr>
                  <a:t>durables</a:t>
                </a:r>
                <a:endParaRPr lang="en-GB" sz="16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609226E9-5170-4114-B614-283A6B97CC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6925" y="2575743"/>
                <a:ext cx="9583725" cy="98488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/>
                <a:r>
                  <a:rPr lang="en-US" sz="1600" dirty="0"/>
                  <a:t>3X increase in the average productivity of the salesman in 12 months</a:t>
                </a:r>
              </a:p>
              <a:p>
                <a:pPr lvl="2"/>
                <a:r>
                  <a:rPr lang="en-US" sz="1600" dirty="0"/>
                  <a:t>1.4X increase in efforts (Number of consumer interactions and demos)</a:t>
                </a:r>
              </a:p>
              <a:p>
                <a:pPr lvl="2"/>
                <a:r>
                  <a:rPr lang="en-US" sz="1600" dirty="0"/>
                  <a:t>1.8X increase in average order size per consumer</a:t>
                </a:r>
              </a:p>
              <a:p>
                <a:pPr lvl="2"/>
                <a:r>
                  <a:rPr lang="en-US" sz="1600" dirty="0"/>
                  <a:t>1.3 X increase in conversion ratio (Conversion / meetings)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58758" y="5270137"/>
              <a:ext cx="11491892" cy="1120448"/>
              <a:chOff x="158758" y="4993912"/>
              <a:chExt cx="11491892" cy="1120448"/>
            </a:xfrm>
          </p:grpSpPr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xmlns="" id="{35FA94D8-1F28-4D53-B92D-8B6707F0C476}"/>
                  </a:ext>
                </a:extLst>
              </p:cNvPr>
              <p:cNvSpPr txBox="1"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158758" y="4993912"/>
                <a:ext cx="1822441" cy="112044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lIns="76200" tIns="76200" rIns="76200" bIns="7620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r>
                  <a:rPr lang="en-GB" sz="1600" b="1" dirty="0" smtClean="0">
                    <a:solidFill>
                      <a:schemeClr val="bg2"/>
                    </a:solidFill>
                  </a:rPr>
                  <a:t>Automotive</a:t>
                </a:r>
                <a:endParaRPr lang="en-GB" sz="16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837B6A7-AA69-49FF-85A5-44CF7C3FC8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6925" y="4993912"/>
                <a:ext cx="9583725" cy="98488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/>
                <a:r>
                  <a:rPr lang="en-GB" sz="1600" dirty="0"/>
                  <a:t>40%+ improvement in overall sales conversion </a:t>
                </a:r>
              </a:p>
              <a:p>
                <a:pPr lvl="2"/>
                <a:r>
                  <a:rPr lang="en-US" sz="1600" dirty="0"/>
                  <a:t>5x increase in proportion of high priority leads</a:t>
                </a:r>
              </a:p>
              <a:p>
                <a:pPr lvl="2"/>
                <a:r>
                  <a:rPr lang="en-US" sz="1600" dirty="0"/>
                  <a:t>50% increase in timely follow-up of high priority leads</a:t>
                </a:r>
              </a:p>
              <a:p>
                <a:pPr lvl="2"/>
                <a:r>
                  <a:rPr lang="en-US" sz="1600" dirty="0"/>
                  <a:t>70% increase in test-drives with high priority leads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8758" y="3918183"/>
              <a:ext cx="11491892" cy="1231106"/>
              <a:chOff x="158758" y="3784828"/>
              <a:chExt cx="11491892" cy="1231106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xmlns="" id="{5F127E80-2E02-4F16-894B-6629C40E0989}"/>
                  </a:ext>
                </a:extLst>
              </p:cNvPr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158758" y="3784828"/>
                <a:ext cx="1822441" cy="123110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lIns="76200" tIns="76200" rIns="76200" bIns="7620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r>
                  <a:rPr lang="en-GB" sz="1600" b="1" dirty="0">
                    <a:solidFill>
                      <a:schemeClr val="bg2"/>
                    </a:solidFill>
                  </a:rPr>
                  <a:t>Pharmaceuticals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75368E0-5001-438D-A5C0-7A5114CD6D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6925" y="3784828"/>
                <a:ext cx="9583725" cy="12311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/>
                <a:r>
                  <a:rPr lang="en-GB" sz="1600" dirty="0"/>
                  <a:t>5-7% difference in sales target achievement between top quartile and bottom quartile scorers on the Ninja microlearning platform by</a:t>
                </a:r>
              </a:p>
              <a:p>
                <a:pPr lvl="2"/>
                <a:r>
                  <a:rPr lang="en-US" sz="1600" dirty="0"/>
                  <a:t>91%+ adoption of the learning application</a:t>
                </a:r>
              </a:p>
              <a:p>
                <a:pPr lvl="2"/>
                <a:r>
                  <a:rPr lang="en-US" sz="1600" dirty="0"/>
                  <a:t>60 mins+ per week spent on Ninja learning, more than their social media time and more than twice their pre Ninja learning time</a:t>
                </a:r>
              </a:p>
            </p:txBody>
          </p:sp>
        </p:grp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2066925" y="2547530"/>
              <a:ext cx="9583725" cy="0"/>
            </a:xfrm>
            <a:prstGeom prst="line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>
              <a:off x="2066925" y="3857758"/>
              <a:ext cx="9583725" cy="0"/>
            </a:xfrm>
            <a:prstGeom prst="line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2066925" y="5209714"/>
              <a:ext cx="9583725" cy="0"/>
            </a:xfrm>
            <a:prstGeom prst="line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AC9D7E3A-9431-4AD2-9E84-383DE7931D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7922159"/>
              </p:ext>
            </p:extLst>
          </p:nvPr>
        </p:nvGraphicFramePr>
        <p:xfrm>
          <a:off x="1495425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4" name="think-cell Slide" r:id="rId6" imgW="408" imgH="408" progId="TCLayout.ActiveDocument.1">
                  <p:embed/>
                </p:oleObj>
              </mc:Choice>
              <mc:Fallback>
                <p:oleObj name="think-cell Slide" r:id="rId6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5425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xmlns="" id="{F260F43F-6D03-4EC2-BD08-95502D4E9F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587AA304-7B68-4E5E-8DCC-FB89758DEC6D}"/>
              </a:ext>
            </a:extLst>
          </p:cNvPr>
          <p:cNvSpPr txBox="1">
            <a:spLocks/>
          </p:cNvSpPr>
          <p:nvPr/>
        </p:nvSpPr>
        <p:spPr>
          <a:xfrm>
            <a:off x="1490662" y="964682"/>
            <a:ext cx="8964613" cy="5329369"/>
          </a:xfrm>
          <a:prstGeom prst="rect">
            <a:avLst/>
          </a:prstGeom>
          <a:pattFill prst="dot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144000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GB" sz="15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>
          <a:xfrm>
            <a:off x="158759" y="735991"/>
            <a:ext cx="11491891" cy="453201"/>
            <a:chOff x="571500" y="735991"/>
            <a:chExt cx="10763567" cy="4532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18F6B27-62F0-4C48-92A8-C90E4DF63A1B}"/>
                </a:ext>
              </a:extLst>
            </p:cNvPr>
            <p:cNvSpPr txBox="1">
              <a:spLocks/>
            </p:cNvSpPr>
            <p:nvPr/>
          </p:nvSpPr>
          <p:spPr>
            <a:xfrm>
              <a:off x="5943917" y="735991"/>
              <a:ext cx="5391150" cy="453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72009" tIns="72009" rIns="216000" bIns="72009" rtlCol="0" anchor="ctr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r"/>
              <a:r>
                <a:rPr lang="en-GB" sz="2000" b="1" dirty="0">
                  <a:solidFill>
                    <a:schemeClr val="bg1"/>
                  </a:solidFill>
                </a:rPr>
                <a:t>To customer expert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8475A0B-15EA-48CF-B7E2-5E19C9091E7A}"/>
                </a:ext>
              </a:extLst>
            </p:cNvPr>
            <p:cNvSpPr txBox="1">
              <a:spLocks/>
            </p:cNvSpPr>
            <p:nvPr/>
          </p:nvSpPr>
          <p:spPr>
            <a:xfrm>
              <a:off x="571500" y="735991"/>
              <a:ext cx="5391150" cy="4532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44000" tIns="72009" rIns="72009" bIns="72009" rtlCol="0" anchor="ctr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000" b="1" dirty="0">
                  <a:solidFill>
                    <a:schemeClr val="bg1"/>
                  </a:solidFill>
                </a:rPr>
                <a:t>From road warrior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/>
              <a:t>Salesforce of the future: from </a:t>
            </a:r>
            <a:r>
              <a:rPr lang="en-US" b="1" dirty="0"/>
              <a:t>‘Road Warrior’ </a:t>
            </a:r>
            <a:r>
              <a:rPr lang="en-US" dirty="0"/>
              <a:t>to </a:t>
            </a:r>
            <a:r>
              <a:rPr lang="en-US" b="1" dirty="0"/>
              <a:t>‘Customer Expert’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FC7EF2B-4410-465B-A4EA-DA2D7A069B9D}"/>
              </a:ext>
            </a:extLst>
          </p:cNvPr>
          <p:cNvCxnSpPr/>
          <p:nvPr/>
        </p:nvCxnSpPr>
        <p:spPr>
          <a:xfrm>
            <a:off x="179358" y="2005974"/>
            <a:ext cx="4444765" cy="0"/>
          </a:xfrm>
          <a:prstGeom prst="line">
            <a:avLst/>
          </a:prstGeom>
          <a:ln w="952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3330F37-6F5C-4F01-9ACB-4C71425C5C75}"/>
              </a:ext>
            </a:extLst>
          </p:cNvPr>
          <p:cNvCxnSpPr>
            <a:cxnSpLocks/>
          </p:cNvCxnSpPr>
          <p:nvPr/>
        </p:nvCxnSpPr>
        <p:spPr>
          <a:xfrm>
            <a:off x="158759" y="4462662"/>
            <a:ext cx="4949402" cy="0"/>
          </a:xfrm>
          <a:prstGeom prst="line">
            <a:avLst/>
          </a:prstGeom>
          <a:ln w="952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2DE2B86B-2829-4FD6-8C52-F71F5886E6AF}"/>
              </a:ext>
            </a:extLst>
          </p:cNvPr>
          <p:cNvCxnSpPr>
            <a:cxnSpLocks/>
          </p:cNvCxnSpPr>
          <p:nvPr/>
        </p:nvCxnSpPr>
        <p:spPr>
          <a:xfrm>
            <a:off x="158759" y="5383233"/>
            <a:ext cx="5145078" cy="0"/>
          </a:xfrm>
          <a:prstGeom prst="line">
            <a:avLst/>
          </a:prstGeom>
          <a:ln w="952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E88CA2E9-3837-4368-942D-1270AE9B303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r="33959"/>
          <a:stretch/>
        </p:blipFill>
        <p:spPr>
          <a:xfrm>
            <a:off x="4531677" y="535195"/>
            <a:ext cx="2430044" cy="549759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C48CB22-19EF-4FA8-9191-D21D8CD194E5}"/>
              </a:ext>
            </a:extLst>
          </p:cNvPr>
          <p:cNvCxnSpPr>
            <a:cxnSpLocks/>
          </p:cNvCxnSpPr>
          <p:nvPr/>
        </p:nvCxnSpPr>
        <p:spPr>
          <a:xfrm>
            <a:off x="6967441" y="2005974"/>
            <a:ext cx="4683207" cy="0"/>
          </a:xfrm>
          <a:prstGeom prst="line">
            <a:avLst/>
          </a:prstGeom>
          <a:ln w="952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3437248-4627-43BF-805B-3AD10C5656C4}"/>
              </a:ext>
            </a:extLst>
          </p:cNvPr>
          <p:cNvCxnSpPr>
            <a:cxnSpLocks/>
          </p:cNvCxnSpPr>
          <p:nvPr/>
        </p:nvCxnSpPr>
        <p:spPr>
          <a:xfrm>
            <a:off x="6281604" y="4462662"/>
            <a:ext cx="5369045" cy="0"/>
          </a:xfrm>
          <a:prstGeom prst="line">
            <a:avLst/>
          </a:prstGeom>
          <a:ln w="952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9F1C4E5-DD4A-4E65-8C24-D0F9A1242635}"/>
              </a:ext>
            </a:extLst>
          </p:cNvPr>
          <p:cNvCxnSpPr>
            <a:cxnSpLocks/>
          </p:cNvCxnSpPr>
          <p:nvPr/>
        </p:nvCxnSpPr>
        <p:spPr>
          <a:xfrm>
            <a:off x="6433507" y="5460174"/>
            <a:ext cx="5217140" cy="0"/>
          </a:xfrm>
          <a:prstGeom prst="line">
            <a:avLst/>
          </a:prstGeom>
          <a:ln w="952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58759" y="1334095"/>
            <a:ext cx="11491890" cy="461665"/>
            <a:chOff x="158759" y="1334095"/>
            <a:chExt cx="11491890" cy="461665"/>
          </a:xfrm>
        </p:grpSpPr>
        <p:sp>
          <p:nvSpPr>
            <p:cNvPr id="17" name="!ObjectA-00713">
              <a:extLst>
                <a:ext uri="{FF2B5EF4-FFF2-40B4-BE49-F238E27FC236}">
                  <a16:creationId xmlns:a16="http://schemas.microsoft.com/office/drawing/2014/main" xmlns="" id="{502EA657-D947-4270-BCB0-C42F6CD90B51}"/>
                </a:ext>
              </a:extLst>
            </p:cNvPr>
            <p:cNvSpPr txBox="1">
              <a:spLocks/>
            </p:cNvSpPr>
            <p:nvPr/>
          </p:nvSpPr>
          <p:spPr>
            <a:xfrm>
              <a:off x="1123950" y="1334095"/>
              <a:ext cx="3720603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500" dirty="0"/>
                <a:t>Covers an assigned </a:t>
              </a:r>
              <a:br>
                <a:rPr lang="en-GB" sz="1500" dirty="0"/>
              </a:br>
              <a:r>
                <a:rPr lang="en-GB" sz="1500" dirty="0"/>
                <a:t>geographical territory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C9EEAA5-57AE-4399-B9FE-BB49FCFEBC09}"/>
                </a:ext>
              </a:extLst>
            </p:cNvPr>
            <p:cNvSpPr txBox="1">
              <a:spLocks/>
            </p:cNvSpPr>
            <p:nvPr/>
          </p:nvSpPr>
          <p:spPr>
            <a:xfrm>
              <a:off x="7523550" y="1334095"/>
              <a:ext cx="4127099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500" dirty="0"/>
                <a:t>Owns micro-markets with estimated potential; irrespective of geographical size</a:t>
              </a:r>
            </a:p>
          </p:txBody>
        </p:sp>
        <p:grpSp>
          <p:nvGrpSpPr>
            <p:cNvPr id="118831" name="Group 86">
              <a:extLst>
                <a:ext uri="{FF2B5EF4-FFF2-40B4-BE49-F238E27FC236}">
                  <a16:creationId xmlns:a16="http://schemas.microsoft.com/office/drawing/2014/main" xmlns="" id="{645097C5-BB2F-452E-9FFD-88DFC1B345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45727" y="1350963"/>
              <a:ext cx="420688" cy="427928"/>
              <a:chOff x="1722" y="993"/>
              <a:chExt cx="2208" cy="2246"/>
            </a:xfrm>
            <a:solidFill>
              <a:schemeClr val="accent4"/>
            </a:solidFill>
          </p:grpSpPr>
          <p:sp>
            <p:nvSpPr>
              <p:cNvPr id="118833" name="Freeform 87">
                <a:extLst>
                  <a:ext uri="{FF2B5EF4-FFF2-40B4-BE49-F238E27FC236}">
                    <a16:creationId xmlns:a16="http://schemas.microsoft.com/office/drawing/2014/main" xmlns="" id="{BB840C55-C8F1-418C-ADFA-98B54EF4D2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2" y="993"/>
                <a:ext cx="2208" cy="1721"/>
              </a:xfrm>
              <a:custGeom>
                <a:avLst/>
                <a:gdLst>
                  <a:gd name="T0" fmla="*/ 192 w 1250"/>
                  <a:gd name="T1" fmla="*/ 43 h 973"/>
                  <a:gd name="T2" fmla="*/ 0 w 1250"/>
                  <a:gd name="T3" fmla="*/ 43 h 973"/>
                  <a:gd name="T4" fmla="*/ 0 w 1250"/>
                  <a:gd name="T5" fmla="*/ 1 h 973"/>
                  <a:gd name="T6" fmla="*/ 13 w 1250"/>
                  <a:gd name="T7" fmla="*/ 0 h 973"/>
                  <a:gd name="T8" fmla="*/ 204 w 1250"/>
                  <a:gd name="T9" fmla="*/ 0 h 973"/>
                  <a:gd name="T10" fmla="*/ 233 w 1250"/>
                  <a:gd name="T11" fmla="*/ 24 h 973"/>
                  <a:gd name="T12" fmla="*/ 267 w 1250"/>
                  <a:gd name="T13" fmla="*/ 237 h 973"/>
                  <a:gd name="T14" fmla="*/ 270 w 1250"/>
                  <a:gd name="T15" fmla="*/ 254 h 973"/>
                  <a:gd name="T16" fmla="*/ 335 w 1250"/>
                  <a:gd name="T17" fmla="*/ 254 h 973"/>
                  <a:gd name="T18" fmla="*/ 1217 w 1250"/>
                  <a:gd name="T19" fmla="*/ 254 h 973"/>
                  <a:gd name="T20" fmla="*/ 1246 w 1250"/>
                  <a:gd name="T21" fmla="*/ 288 h 973"/>
                  <a:gd name="T22" fmla="*/ 1163 w 1250"/>
                  <a:gd name="T23" fmla="*/ 823 h 973"/>
                  <a:gd name="T24" fmla="*/ 1136 w 1250"/>
                  <a:gd name="T25" fmla="*/ 846 h 973"/>
                  <a:gd name="T26" fmla="*/ 381 w 1250"/>
                  <a:gd name="T27" fmla="*/ 846 h 973"/>
                  <a:gd name="T28" fmla="*/ 364 w 1250"/>
                  <a:gd name="T29" fmla="*/ 846 h 973"/>
                  <a:gd name="T30" fmla="*/ 377 w 1250"/>
                  <a:gd name="T31" fmla="*/ 931 h 973"/>
                  <a:gd name="T32" fmla="*/ 1141 w 1250"/>
                  <a:gd name="T33" fmla="*/ 931 h 973"/>
                  <a:gd name="T34" fmla="*/ 1141 w 1250"/>
                  <a:gd name="T35" fmla="*/ 973 h 973"/>
                  <a:gd name="T36" fmla="*/ 1127 w 1250"/>
                  <a:gd name="T37" fmla="*/ 973 h 973"/>
                  <a:gd name="T38" fmla="*/ 367 w 1250"/>
                  <a:gd name="T39" fmla="*/ 973 h 973"/>
                  <a:gd name="T40" fmla="*/ 337 w 1250"/>
                  <a:gd name="T41" fmla="*/ 949 h 973"/>
                  <a:gd name="T42" fmla="*/ 277 w 1250"/>
                  <a:gd name="T43" fmla="*/ 574 h 973"/>
                  <a:gd name="T44" fmla="*/ 233 w 1250"/>
                  <a:gd name="T45" fmla="*/ 298 h 973"/>
                  <a:gd name="T46" fmla="*/ 195 w 1250"/>
                  <a:gd name="T47" fmla="*/ 55 h 973"/>
                  <a:gd name="T48" fmla="*/ 192 w 1250"/>
                  <a:gd name="T49" fmla="*/ 43 h 973"/>
                  <a:gd name="T50" fmla="*/ 1124 w 1250"/>
                  <a:gd name="T51" fmla="*/ 804 h 973"/>
                  <a:gd name="T52" fmla="*/ 1202 w 1250"/>
                  <a:gd name="T53" fmla="*/ 297 h 973"/>
                  <a:gd name="T54" fmla="*/ 278 w 1250"/>
                  <a:gd name="T55" fmla="*/ 297 h 973"/>
                  <a:gd name="T56" fmla="*/ 356 w 1250"/>
                  <a:gd name="T57" fmla="*/ 804 h 973"/>
                  <a:gd name="T58" fmla="*/ 1124 w 1250"/>
                  <a:gd name="T59" fmla="*/ 804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50" h="973">
                    <a:moveTo>
                      <a:pt x="192" y="43"/>
                    </a:moveTo>
                    <a:cubicBezTo>
                      <a:pt x="128" y="43"/>
                      <a:pt x="65" y="43"/>
                      <a:pt x="0" y="43"/>
                    </a:cubicBezTo>
                    <a:cubicBezTo>
                      <a:pt x="0" y="29"/>
                      <a:pt x="0" y="15"/>
                      <a:pt x="0" y="1"/>
                    </a:cubicBezTo>
                    <a:cubicBezTo>
                      <a:pt x="5" y="1"/>
                      <a:pt x="9" y="0"/>
                      <a:pt x="13" y="0"/>
                    </a:cubicBezTo>
                    <a:cubicBezTo>
                      <a:pt x="77" y="0"/>
                      <a:pt x="140" y="0"/>
                      <a:pt x="204" y="0"/>
                    </a:cubicBezTo>
                    <a:cubicBezTo>
                      <a:pt x="224" y="0"/>
                      <a:pt x="230" y="5"/>
                      <a:pt x="233" y="24"/>
                    </a:cubicBezTo>
                    <a:cubicBezTo>
                      <a:pt x="244" y="95"/>
                      <a:pt x="255" y="166"/>
                      <a:pt x="267" y="237"/>
                    </a:cubicBezTo>
                    <a:cubicBezTo>
                      <a:pt x="268" y="242"/>
                      <a:pt x="269" y="248"/>
                      <a:pt x="270" y="254"/>
                    </a:cubicBezTo>
                    <a:cubicBezTo>
                      <a:pt x="292" y="254"/>
                      <a:pt x="314" y="254"/>
                      <a:pt x="335" y="254"/>
                    </a:cubicBezTo>
                    <a:cubicBezTo>
                      <a:pt x="629" y="254"/>
                      <a:pt x="923" y="254"/>
                      <a:pt x="1217" y="254"/>
                    </a:cubicBezTo>
                    <a:cubicBezTo>
                      <a:pt x="1243" y="254"/>
                      <a:pt x="1250" y="262"/>
                      <a:pt x="1246" y="288"/>
                    </a:cubicBezTo>
                    <a:cubicBezTo>
                      <a:pt x="1218" y="466"/>
                      <a:pt x="1191" y="645"/>
                      <a:pt x="1163" y="823"/>
                    </a:cubicBezTo>
                    <a:cubicBezTo>
                      <a:pt x="1160" y="841"/>
                      <a:pt x="1154" y="846"/>
                      <a:pt x="1136" y="846"/>
                    </a:cubicBezTo>
                    <a:cubicBezTo>
                      <a:pt x="884" y="846"/>
                      <a:pt x="633" y="846"/>
                      <a:pt x="381" y="846"/>
                    </a:cubicBezTo>
                    <a:cubicBezTo>
                      <a:pt x="376" y="846"/>
                      <a:pt x="371" y="846"/>
                      <a:pt x="364" y="846"/>
                    </a:cubicBezTo>
                    <a:cubicBezTo>
                      <a:pt x="368" y="875"/>
                      <a:pt x="373" y="903"/>
                      <a:pt x="377" y="931"/>
                    </a:cubicBezTo>
                    <a:cubicBezTo>
                      <a:pt x="632" y="931"/>
                      <a:pt x="886" y="931"/>
                      <a:pt x="1141" y="931"/>
                    </a:cubicBezTo>
                    <a:cubicBezTo>
                      <a:pt x="1141" y="945"/>
                      <a:pt x="1141" y="958"/>
                      <a:pt x="1141" y="973"/>
                    </a:cubicBezTo>
                    <a:cubicBezTo>
                      <a:pt x="1137" y="973"/>
                      <a:pt x="1132" y="973"/>
                      <a:pt x="1127" y="973"/>
                    </a:cubicBezTo>
                    <a:cubicBezTo>
                      <a:pt x="874" y="973"/>
                      <a:pt x="620" y="973"/>
                      <a:pt x="367" y="973"/>
                    </a:cubicBezTo>
                    <a:cubicBezTo>
                      <a:pt x="346" y="973"/>
                      <a:pt x="341" y="969"/>
                      <a:pt x="337" y="949"/>
                    </a:cubicBezTo>
                    <a:cubicBezTo>
                      <a:pt x="317" y="824"/>
                      <a:pt x="297" y="699"/>
                      <a:pt x="277" y="574"/>
                    </a:cubicBezTo>
                    <a:cubicBezTo>
                      <a:pt x="263" y="482"/>
                      <a:pt x="248" y="390"/>
                      <a:pt x="233" y="298"/>
                    </a:cubicBezTo>
                    <a:cubicBezTo>
                      <a:pt x="221" y="217"/>
                      <a:pt x="208" y="136"/>
                      <a:pt x="195" y="55"/>
                    </a:cubicBezTo>
                    <a:cubicBezTo>
                      <a:pt x="194" y="51"/>
                      <a:pt x="194" y="48"/>
                      <a:pt x="192" y="43"/>
                    </a:cubicBezTo>
                    <a:close/>
                    <a:moveTo>
                      <a:pt x="1124" y="804"/>
                    </a:moveTo>
                    <a:cubicBezTo>
                      <a:pt x="1150" y="634"/>
                      <a:pt x="1176" y="466"/>
                      <a:pt x="1202" y="297"/>
                    </a:cubicBezTo>
                    <a:cubicBezTo>
                      <a:pt x="893" y="297"/>
                      <a:pt x="586" y="297"/>
                      <a:pt x="278" y="297"/>
                    </a:cubicBezTo>
                    <a:cubicBezTo>
                      <a:pt x="304" y="467"/>
                      <a:pt x="330" y="635"/>
                      <a:pt x="356" y="804"/>
                    </a:cubicBezTo>
                    <a:cubicBezTo>
                      <a:pt x="613" y="804"/>
                      <a:pt x="868" y="804"/>
                      <a:pt x="1124" y="8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34" name="Freeform 88">
                <a:extLst>
                  <a:ext uri="{FF2B5EF4-FFF2-40B4-BE49-F238E27FC236}">
                    <a16:creationId xmlns:a16="http://schemas.microsoft.com/office/drawing/2014/main" xmlns="" id="{34C76719-CDB8-41FF-ADCE-C2233D087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93" y="2790"/>
                <a:ext cx="449" cy="449"/>
              </a:xfrm>
              <a:custGeom>
                <a:avLst/>
                <a:gdLst>
                  <a:gd name="T0" fmla="*/ 254 w 254"/>
                  <a:gd name="T1" fmla="*/ 127 h 254"/>
                  <a:gd name="T2" fmla="*/ 126 w 254"/>
                  <a:gd name="T3" fmla="*/ 254 h 254"/>
                  <a:gd name="T4" fmla="*/ 0 w 254"/>
                  <a:gd name="T5" fmla="*/ 125 h 254"/>
                  <a:gd name="T6" fmla="*/ 128 w 254"/>
                  <a:gd name="T7" fmla="*/ 0 h 254"/>
                  <a:gd name="T8" fmla="*/ 254 w 254"/>
                  <a:gd name="T9" fmla="*/ 127 h 254"/>
                  <a:gd name="T10" fmla="*/ 43 w 254"/>
                  <a:gd name="T11" fmla="*/ 126 h 254"/>
                  <a:gd name="T12" fmla="*/ 128 w 254"/>
                  <a:gd name="T13" fmla="*/ 211 h 254"/>
                  <a:gd name="T14" fmla="*/ 212 w 254"/>
                  <a:gd name="T15" fmla="*/ 127 h 254"/>
                  <a:gd name="T16" fmla="*/ 126 w 254"/>
                  <a:gd name="T17" fmla="*/ 42 h 254"/>
                  <a:gd name="T18" fmla="*/ 43 w 254"/>
                  <a:gd name="T19" fmla="*/ 126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254">
                    <a:moveTo>
                      <a:pt x="254" y="127"/>
                    </a:moveTo>
                    <a:cubicBezTo>
                      <a:pt x="254" y="197"/>
                      <a:pt x="197" y="254"/>
                      <a:pt x="126" y="254"/>
                    </a:cubicBezTo>
                    <a:cubicBezTo>
                      <a:pt x="56" y="253"/>
                      <a:pt x="0" y="196"/>
                      <a:pt x="0" y="125"/>
                    </a:cubicBezTo>
                    <a:cubicBezTo>
                      <a:pt x="0" y="56"/>
                      <a:pt x="58" y="0"/>
                      <a:pt x="128" y="0"/>
                    </a:cubicBezTo>
                    <a:cubicBezTo>
                      <a:pt x="198" y="0"/>
                      <a:pt x="254" y="57"/>
                      <a:pt x="254" y="127"/>
                    </a:cubicBezTo>
                    <a:close/>
                    <a:moveTo>
                      <a:pt x="43" y="126"/>
                    </a:moveTo>
                    <a:cubicBezTo>
                      <a:pt x="43" y="174"/>
                      <a:pt x="80" y="211"/>
                      <a:pt x="128" y="211"/>
                    </a:cubicBezTo>
                    <a:cubicBezTo>
                      <a:pt x="174" y="211"/>
                      <a:pt x="212" y="173"/>
                      <a:pt x="212" y="127"/>
                    </a:cubicBezTo>
                    <a:cubicBezTo>
                      <a:pt x="212" y="80"/>
                      <a:pt x="174" y="42"/>
                      <a:pt x="126" y="42"/>
                    </a:cubicBezTo>
                    <a:cubicBezTo>
                      <a:pt x="81" y="42"/>
                      <a:pt x="43" y="80"/>
                      <a:pt x="43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35" name="Freeform 89">
                <a:extLst>
                  <a:ext uri="{FF2B5EF4-FFF2-40B4-BE49-F238E27FC236}">
                    <a16:creationId xmlns:a16="http://schemas.microsoft.com/office/drawing/2014/main" xmlns="" id="{1BB168D0-2094-44D7-93DB-BEB8990ACD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5" y="2790"/>
                <a:ext cx="450" cy="449"/>
              </a:xfrm>
              <a:custGeom>
                <a:avLst/>
                <a:gdLst>
                  <a:gd name="T0" fmla="*/ 1 w 255"/>
                  <a:gd name="T1" fmla="*/ 126 h 254"/>
                  <a:gd name="T2" fmla="*/ 129 w 255"/>
                  <a:gd name="T3" fmla="*/ 0 h 254"/>
                  <a:gd name="T4" fmla="*/ 255 w 255"/>
                  <a:gd name="T5" fmla="*/ 125 h 254"/>
                  <a:gd name="T6" fmla="*/ 127 w 255"/>
                  <a:gd name="T7" fmla="*/ 254 h 254"/>
                  <a:gd name="T8" fmla="*/ 1 w 255"/>
                  <a:gd name="T9" fmla="*/ 126 h 254"/>
                  <a:gd name="T10" fmla="*/ 212 w 255"/>
                  <a:gd name="T11" fmla="*/ 127 h 254"/>
                  <a:gd name="T12" fmla="*/ 128 w 255"/>
                  <a:gd name="T13" fmla="*/ 42 h 254"/>
                  <a:gd name="T14" fmla="*/ 43 w 255"/>
                  <a:gd name="T15" fmla="*/ 126 h 254"/>
                  <a:gd name="T16" fmla="*/ 127 w 255"/>
                  <a:gd name="T17" fmla="*/ 211 h 254"/>
                  <a:gd name="T18" fmla="*/ 212 w 255"/>
                  <a:gd name="T19" fmla="*/ 127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254">
                    <a:moveTo>
                      <a:pt x="1" y="126"/>
                    </a:moveTo>
                    <a:cubicBezTo>
                      <a:pt x="1" y="56"/>
                      <a:pt x="58" y="0"/>
                      <a:pt x="129" y="0"/>
                    </a:cubicBezTo>
                    <a:cubicBezTo>
                      <a:pt x="197" y="0"/>
                      <a:pt x="255" y="58"/>
                      <a:pt x="255" y="125"/>
                    </a:cubicBezTo>
                    <a:cubicBezTo>
                      <a:pt x="254" y="197"/>
                      <a:pt x="198" y="254"/>
                      <a:pt x="127" y="254"/>
                    </a:cubicBezTo>
                    <a:cubicBezTo>
                      <a:pt x="57" y="254"/>
                      <a:pt x="0" y="196"/>
                      <a:pt x="1" y="126"/>
                    </a:cubicBezTo>
                    <a:close/>
                    <a:moveTo>
                      <a:pt x="212" y="127"/>
                    </a:moveTo>
                    <a:cubicBezTo>
                      <a:pt x="212" y="80"/>
                      <a:pt x="175" y="42"/>
                      <a:pt x="128" y="42"/>
                    </a:cubicBezTo>
                    <a:cubicBezTo>
                      <a:pt x="81" y="42"/>
                      <a:pt x="43" y="80"/>
                      <a:pt x="43" y="126"/>
                    </a:cubicBezTo>
                    <a:cubicBezTo>
                      <a:pt x="43" y="173"/>
                      <a:pt x="81" y="211"/>
                      <a:pt x="127" y="211"/>
                    </a:cubicBezTo>
                    <a:cubicBezTo>
                      <a:pt x="174" y="211"/>
                      <a:pt x="212" y="173"/>
                      <a:pt x="212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36" name="Freeform 90">
                <a:extLst>
                  <a:ext uri="{FF2B5EF4-FFF2-40B4-BE49-F238E27FC236}">
                    <a16:creationId xmlns:a16="http://schemas.microsoft.com/office/drawing/2014/main" xmlns="" id="{358A9A7F-2055-4C58-AD73-41EAAE87E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" y="1637"/>
                <a:ext cx="848" cy="667"/>
              </a:xfrm>
              <a:custGeom>
                <a:avLst/>
                <a:gdLst>
                  <a:gd name="T0" fmla="*/ 140 w 480"/>
                  <a:gd name="T1" fmla="*/ 0 h 377"/>
                  <a:gd name="T2" fmla="*/ 164 w 480"/>
                  <a:gd name="T3" fmla="*/ 35 h 377"/>
                  <a:gd name="T4" fmla="*/ 99 w 480"/>
                  <a:gd name="T5" fmla="*/ 78 h 377"/>
                  <a:gd name="T6" fmla="*/ 100 w 480"/>
                  <a:gd name="T7" fmla="*/ 81 h 377"/>
                  <a:gd name="T8" fmla="*/ 113 w 480"/>
                  <a:gd name="T9" fmla="*/ 81 h 377"/>
                  <a:gd name="T10" fmla="*/ 321 w 480"/>
                  <a:gd name="T11" fmla="*/ 81 h 377"/>
                  <a:gd name="T12" fmla="*/ 455 w 480"/>
                  <a:gd name="T13" fmla="*/ 166 h 377"/>
                  <a:gd name="T14" fmla="*/ 439 w 480"/>
                  <a:gd name="T15" fmla="*/ 317 h 377"/>
                  <a:gd name="T16" fmla="*/ 320 w 480"/>
                  <a:gd name="T17" fmla="*/ 377 h 377"/>
                  <a:gd name="T18" fmla="*/ 41 w 480"/>
                  <a:gd name="T19" fmla="*/ 377 h 377"/>
                  <a:gd name="T20" fmla="*/ 26 w 480"/>
                  <a:gd name="T21" fmla="*/ 377 h 377"/>
                  <a:gd name="T22" fmla="*/ 26 w 480"/>
                  <a:gd name="T23" fmla="*/ 334 h 377"/>
                  <a:gd name="T24" fmla="*/ 42 w 480"/>
                  <a:gd name="T25" fmla="*/ 334 h 377"/>
                  <a:gd name="T26" fmla="*/ 320 w 480"/>
                  <a:gd name="T27" fmla="*/ 334 h 377"/>
                  <a:gd name="T28" fmla="*/ 427 w 480"/>
                  <a:gd name="T29" fmla="*/ 229 h 377"/>
                  <a:gd name="T30" fmla="*/ 319 w 480"/>
                  <a:gd name="T31" fmla="*/ 123 h 377"/>
                  <a:gd name="T32" fmla="*/ 96 w 480"/>
                  <a:gd name="T33" fmla="*/ 123 h 377"/>
                  <a:gd name="T34" fmla="*/ 164 w 480"/>
                  <a:gd name="T35" fmla="*/ 169 h 377"/>
                  <a:gd name="T36" fmla="*/ 141 w 480"/>
                  <a:gd name="T37" fmla="*/ 204 h 377"/>
                  <a:gd name="T38" fmla="*/ 115 w 480"/>
                  <a:gd name="T39" fmla="*/ 187 h 377"/>
                  <a:gd name="T40" fmla="*/ 15 w 480"/>
                  <a:gd name="T41" fmla="*/ 120 h 377"/>
                  <a:gd name="T42" fmla="*/ 13 w 480"/>
                  <a:gd name="T43" fmla="*/ 84 h 377"/>
                  <a:gd name="T44" fmla="*/ 140 w 480"/>
                  <a:gd name="T4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0" h="377">
                    <a:moveTo>
                      <a:pt x="140" y="0"/>
                    </a:moveTo>
                    <a:cubicBezTo>
                      <a:pt x="148" y="11"/>
                      <a:pt x="156" y="23"/>
                      <a:pt x="164" y="35"/>
                    </a:cubicBezTo>
                    <a:cubicBezTo>
                      <a:pt x="142" y="49"/>
                      <a:pt x="121" y="64"/>
                      <a:pt x="99" y="78"/>
                    </a:cubicBezTo>
                    <a:cubicBezTo>
                      <a:pt x="100" y="79"/>
                      <a:pt x="100" y="80"/>
                      <a:pt x="100" y="81"/>
                    </a:cubicBezTo>
                    <a:cubicBezTo>
                      <a:pt x="104" y="81"/>
                      <a:pt x="108" y="81"/>
                      <a:pt x="113" y="81"/>
                    </a:cubicBezTo>
                    <a:cubicBezTo>
                      <a:pt x="182" y="81"/>
                      <a:pt x="252" y="80"/>
                      <a:pt x="321" y="81"/>
                    </a:cubicBezTo>
                    <a:cubicBezTo>
                      <a:pt x="383" y="82"/>
                      <a:pt x="429" y="110"/>
                      <a:pt x="455" y="166"/>
                    </a:cubicBezTo>
                    <a:cubicBezTo>
                      <a:pt x="480" y="219"/>
                      <a:pt x="474" y="270"/>
                      <a:pt x="439" y="317"/>
                    </a:cubicBezTo>
                    <a:cubicBezTo>
                      <a:pt x="410" y="357"/>
                      <a:pt x="369" y="376"/>
                      <a:pt x="320" y="377"/>
                    </a:cubicBezTo>
                    <a:cubicBezTo>
                      <a:pt x="227" y="377"/>
                      <a:pt x="134" y="377"/>
                      <a:pt x="41" y="377"/>
                    </a:cubicBezTo>
                    <a:cubicBezTo>
                      <a:pt x="36" y="377"/>
                      <a:pt x="32" y="377"/>
                      <a:pt x="26" y="377"/>
                    </a:cubicBezTo>
                    <a:cubicBezTo>
                      <a:pt x="26" y="363"/>
                      <a:pt x="26" y="350"/>
                      <a:pt x="26" y="334"/>
                    </a:cubicBezTo>
                    <a:cubicBezTo>
                      <a:pt x="31" y="334"/>
                      <a:pt x="37" y="334"/>
                      <a:pt x="42" y="334"/>
                    </a:cubicBezTo>
                    <a:cubicBezTo>
                      <a:pt x="135" y="334"/>
                      <a:pt x="227" y="334"/>
                      <a:pt x="320" y="334"/>
                    </a:cubicBezTo>
                    <a:cubicBezTo>
                      <a:pt x="380" y="334"/>
                      <a:pt x="427" y="288"/>
                      <a:pt x="427" y="229"/>
                    </a:cubicBezTo>
                    <a:cubicBezTo>
                      <a:pt x="427" y="170"/>
                      <a:pt x="380" y="123"/>
                      <a:pt x="319" y="123"/>
                    </a:cubicBezTo>
                    <a:cubicBezTo>
                      <a:pt x="246" y="123"/>
                      <a:pt x="173" y="123"/>
                      <a:pt x="96" y="123"/>
                    </a:cubicBezTo>
                    <a:cubicBezTo>
                      <a:pt x="120" y="139"/>
                      <a:pt x="141" y="154"/>
                      <a:pt x="164" y="169"/>
                    </a:cubicBezTo>
                    <a:cubicBezTo>
                      <a:pt x="156" y="180"/>
                      <a:pt x="149" y="192"/>
                      <a:pt x="141" y="204"/>
                    </a:cubicBezTo>
                    <a:cubicBezTo>
                      <a:pt x="132" y="198"/>
                      <a:pt x="123" y="193"/>
                      <a:pt x="115" y="187"/>
                    </a:cubicBezTo>
                    <a:cubicBezTo>
                      <a:pt x="82" y="165"/>
                      <a:pt x="48" y="143"/>
                      <a:pt x="15" y="120"/>
                    </a:cubicBezTo>
                    <a:cubicBezTo>
                      <a:pt x="1" y="111"/>
                      <a:pt x="0" y="94"/>
                      <a:pt x="13" y="84"/>
                    </a:cubicBezTo>
                    <a:cubicBezTo>
                      <a:pt x="55" y="56"/>
                      <a:pt x="97" y="28"/>
                      <a:pt x="1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8759" y="1338327"/>
              <a:ext cx="740301" cy="453201"/>
              <a:chOff x="158759" y="1396035"/>
              <a:chExt cx="740301" cy="453201"/>
            </a:xfrm>
          </p:grpSpPr>
          <p:grpSp>
            <p:nvGrpSpPr>
              <p:cNvPr id="59" name="Group 20">
                <a:extLst>
                  <a:ext uri="{FF2B5EF4-FFF2-40B4-BE49-F238E27FC236}">
                    <a16:creationId xmlns:a16="http://schemas.microsoft.com/office/drawing/2014/main" xmlns="" id="{7486F044-01AE-4B8A-A66B-5A8A4C350DA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42889" y="1444623"/>
                <a:ext cx="356171" cy="356022"/>
                <a:chOff x="1627" y="919"/>
                <a:chExt cx="2393" cy="2392"/>
              </a:xfrm>
              <a:solidFill>
                <a:schemeClr val="accent2"/>
              </a:solidFill>
            </p:grpSpPr>
            <p:sp>
              <p:nvSpPr>
                <p:cNvPr id="61" name="Freeform 21">
                  <a:extLst>
                    <a:ext uri="{FF2B5EF4-FFF2-40B4-BE49-F238E27FC236}">
                      <a16:creationId xmlns:a16="http://schemas.microsoft.com/office/drawing/2014/main" xmlns="" id="{605EF924-A908-46EC-8807-201B5DCADD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7" y="919"/>
                  <a:ext cx="1197" cy="1346"/>
                </a:xfrm>
                <a:custGeom>
                  <a:avLst/>
                  <a:gdLst>
                    <a:gd name="T0" fmla="*/ 357 w 678"/>
                    <a:gd name="T1" fmla="*/ 0 h 761"/>
                    <a:gd name="T2" fmla="*/ 389 w 678"/>
                    <a:gd name="T3" fmla="*/ 6 h 761"/>
                    <a:gd name="T4" fmla="*/ 581 w 678"/>
                    <a:gd name="T5" fmla="*/ 197 h 761"/>
                    <a:gd name="T6" fmla="*/ 489 w 678"/>
                    <a:gd name="T7" fmla="*/ 453 h 761"/>
                    <a:gd name="T8" fmla="*/ 481 w 678"/>
                    <a:gd name="T9" fmla="*/ 460 h 761"/>
                    <a:gd name="T10" fmla="*/ 678 w 678"/>
                    <a:gd name="T11" fmla="*/ 761 h 761"/>
                    <a:gd name="T12" fmla="*/ 593 w 678"/>
                    <a:gd name="T13" fmla="*/ 761 h 761"/>
                    <a:gd name="T14" fmla="*/ 329 w 678"/>
                    <a:gd name="T15" fmla="*/ 513 h 761"/>
                    <a:gd name="T16" fmla="*/ 84 w 678"/>
                    <a:gd name="T17" fmla="*/ 761 h 761"/>
                    <a:gd name="T18" fmla="*/ 0 w 678"/>
                    <a:gd name="T19" fmla="*/ 761 h 761"/>
                    <a:gd name="T20" fmla="*/ 0 w 678"/>
                    <a:gd name="T21" fmla="*/ 732 h 761"/>
                    <a:gd name="T22" fmla="*/ 2 w 678"/>
                    <a:gd name="T23" fmla="*/ 725 h 761"/>
                    <a:gd name="T24" fmla="*/ 178 w 678"/>
                    <a:gd name="T25" fmla="*/ 470 h 761"/>
                    <a:gd name="T26" fmla="*/ 188 w 678"/>
                    <a:gd name="T27" fmla="*/ 464 h 761"/>
                    <a:gd name="T28" fmla="*/ 182 w 678"/>
                    <a:gd name="T29" fmla="*/ 459 h 761"/>
                    <a:gd name="T30" fmla="*/ 81 w 678"/>
                    <a:gd name="T31" fmla="*/ 206 h 761"/>
                    <a:gd name="T32" fmla="*/ 275 w 678"/>
                    <a:gd name="T33" fmla="*/ 6 h 761"/>
                    <a:gd name="T34" fmla="*/ 307 w 678"/>
                    <a:gd name="T35" fmla="*/ 0 h 761"/>
                    <a:gd name="T36" fmla="*/ 357 w 678"/>
                    <a:gd name="T37" fmla="*/ 0 h 761"/>
                    <a:gd name="T38" fmla="*/ 503 w 678"/>
                    <a:gd name="T39" fmla="*/ 254 h 761"/>
                    <a:gd name="T40" fmla="*/ 332 w 678"/>
                    <a:gd name="T41" fmla="*/ 84 h 761"/>
                    <a:gd name="T42" fmla="*/ 161 w 678"/>
                    <a:gd name="T43" fmla="*/ 253 h 761"/>
                    <a:gd name="T44" fmla="*/ 332 w 678"/>
                    <a:gd name="T45" fmla="*/ 423 h 761"/>
                    <a:gd name="T46" fmla="*/ 503 w 678"/>
                    <a:gd name="T47" fmla="*/ 254 h 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8" h="761">
                      <a:moveTo>
                        <a:pt x="357" y="0"/>
                      </a:moveTo>
                      <a:cubicBezTo>
                        <a:pt x="368" y="2"/>
                        <a:pt x="379" y="3"/>
                        <a:pt x="389" y="6"/>
                      </a:cubicBezTo>
                      <a:cubicBezTo>
                        <a:pt x="490" y="33"/>
                        <a:pt x="557" y="95"/>
                        <a:pt x="581" y="197"/>
                      </a:cubicBezTo>
                      <a:cubicBezTo>
                        <a:pt x="605" y="300"/>
                        <a:pt x="571" y="386"/>
                        <a:pt x="489" y="453"/>
                      </a:cubicBezTo>
                      <a:cubicBezTo>
                        <a:pt x="487" y="455"/>
                        <a:pt x="485" y="457"/>
                        <a:pt x="481" y="460"/>
                      </a:cubicBezTo>
                      <a:cubicBezTo>
                        <a:pt x="604" y="523"/>
                        <a:pt x="671" y="621"/>
                        <a:pt x="678" y="761"/>
                      </a:cubicBezTo>
                      <a:cubicBezTo>
                        <a:pt x="648" y="761"/>
                        <a:pt x="621" y="761"/>
                        <a:pt x="593" y="761"/>
                      </a:cubicBezTo>
                      <a:cubicBezTo>
                        <a:pt x="591" y="615"/>
                        <a:pt x="467" y="508"/>
                        <a:pt x="329" y="513"/>
                      </a:cubicBezTo>
                      <a:cubicBezTo>
                        <a:pt x="200" y="518"/>
                        <a:pt x="88" y="618"/>
                        <a:pt x="84" y="761"/>
                      </a:cubicBezTo>
                      <a:cubicBezTo>
                        <a:pt x="56" y="761"/>
                        <a:pt x="28" y="761"/>
                        <a:pt x="0" y="761"/>
                      </a:cubicBezTo>
                      <a:cubicBezTo>
                        <a:pt x="0" y="752"/>
                        <a:pt x="0" y="742"/>
                        <a:pt x="0" y="732"/>
                      </a:cubicBezTo>
                      <a:cubicBezTo>
                        <a:pt x="1" y="730"/>
                        <a:pt x="2" y="727"/>
                        <a:pt x="2" y="725"/>
                      </a:cubicBezTo>
                      <a:cubicBezTo>
                        <a:pt x="17" y="610"/>
                        <a:pt x="78" y="526"/>
                        <a:pt x="178" y="470"/>
                      </a:cubicBezTo>
                      <a:cubicBezTo>
                        <a:pt x="181" y="468"/>
                        <a:pt x="184" y="466"/>
                        <a:pt x="188" y="464"/>
                      </a:cubicBezTo>
                      <a:cubicBezTo>
                        <a:pt x="185" y="461"/>
                        <a:pt x="183" y="460"/>
                        <a:pt x="182" y="459"/>
                      </a:cubicBezTo>
                      <a:cubicBezTo>
                        <a:pt x="98" y="394"/>
                        <a:pt x="61" y="309"/>
                        <a:pt x="81" y="206"/>
                      </a:cubicBezTo>
                      <a:cubicBezTo>
                        <a:pt x="102" y="100"/>
                        <a:pt x="170" y="34"/>
                        <a:pt x="275" y="6"/>
                      </a:cubicBezTo>
                      <a:cubicBezTo>
                        <a:pt x="285" y="3"/>
                        <a:pt x="296" y="2"/>
                        <a:pt x="307" y="0"/>
                      </a:cubicBezTo>
                      <a:cubicBezTo>
                        <a:pt x="323" y="0"/>
                        <a:pt x="340" y="0"/>
                        <a:pt x="357" y="0"/>
                      </a:cubicBezTo>
                      <a:close/>
                      <a:moveTo>
                        <a:pt x="503" y="254"/>
                      </a:moveTo>
                      <a:cubicBezTo>
                        <a:pt x="503" y="160"/>
                        <a:pt x="426" y="84"/>
                        <a:pt x="332" y="84"/>
                      </a:cubicBezTo>
                      <a:cubicBezTo>
                        <a:pt x="237" y="85"/>
                        <a:pt x="161" y="160"/>
                        <a:pt x="161" y="253"/>
                      </a:cubicBezTo>
                      <a:cubicBezTo>
                        <a:pt x="160" y="347"/>
                        <a:pt x="237" y="423"/>
                        <a:pt x="332" y="423"/>
                      </a:cubicBezTo>
                      <a:cubicBezTo>
                        <a:pt x="426" y="423"/>
                        <a:pt x="503" y="347"/>
                        <a:pt x="503" y="2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62" name="Freeform 22">
                  <a:extLst>
                    <a:ext uri="{FF2B5EF4-FFF2-40B4-BE49-F238E27FC236}">
                      <a16:creationId xmlns:a16="http://schemas.microsoft.com/office/drawing/2014/main" xmlns="" id="{96D233A5-20D2-4101-93DE-15F9D5177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21" y="1918"/>
                  <a:ext cx="1199" cy="1393"/>
                </a:xfrm>
                <a:custGeom>
                  <a:avLst/>
                  <a:gdLst>
                    <a:gd name="T0" fmla="*/ 85 w 679"/>
                    <a:gd name="T1" fmla="*/ 788 h 788"/>
                    <a:gd name="T2" fmla="*/ 0 w 679"/>
                    <a:gd name="T3" fmla="*/ 788 h 788"/>
                    <a:gd name="T4" fmla="*/ 188 w 679"/>
                    <a:gd name="T5" fmla="*/ 491 h 788"/>
                    <a:gd name="T6" fmla="*/ 77 w 679"/>
                    <a:gd name="T7" fmla="*/ 271 h 788"/>
                    <a:gd name="T8" fmla="*/ 157 w 679"/>
                    <a:gd name="T9" fmla="*/ 97 h 788"/>
                    <a:gd name="T10" fmla="*/ 519 w 679"/>
                    <a:gd name="T11" fmla="*/ 106 h 788"/>
                    <a:gd name="T12" fmla="*/ 483 w 679"/>
                    <a:gd name="T13" fmla="*/ 487 h 788"/>
                    <a:gd name="T14" fmla="*/ 679 w 679"/>
                    <a:gd name="T15" fmla="*/ 788 h 788"/>
                    <a:gd name="T16" fmla="*/ 594 w 679"/>
                    <a:gd name="T17" fmla="*/ 788 h 788"/>
                    <a:gd name="T18" fmla="*/ 487 w 679"/>
                    <a:gd name="T19" fmla="*/ 587 h 788"/>
                    <a:gd name="T20" fmla="*/ 323 w 679"/>
                    <a:gd name="T21" fmla="*/ 541 h 788"/>
                    <a:gd name="T22" fmla="*/ 85 w 679"/>
                    <a:gd name="T23" fmla="*/ 788 h 788"/>
                    <a:gd name="T24" fmla="*/ 504 w 679"/>
                    <a:gd name="T25" fmla="*/ 281 h 788"/>
                    <a:gd name="T26" fmla="*/ 332 w 679"/>
                    <a:gd name="T27" fmla="*/ 112 h 788"/>
                    <a:gd name="T28" fmla="*/ 162 w 679"/>
                    <a:gd name="T29" fmla="*/ 281 h 788"/>
                    <a:gd name="T30" fmla="*/ 333 w 679"/>
                    <a:gd name="T31" fmla="*/ 450 h 788"/>
                    <a:gd name="T32" fmla="*/ 504 w 679"/>
                    <a:gd name="T33" fmla="*/ 281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79" h="788">
                      <a:moveTo>
                        <a:pt x="85" y="788"/>
                      </a:moveTo>
                      <a:cubicBezTo>
                        <a:pt x="57" y="788"/>
                        <a:pt x="30" y="788"/>
                        <a:pt x="0" y="788"/>
                      </a:cubicBezTo>
                      <a:cubicBezTo>
                        <a:pt x="6" y="653"/>
                        <a:pt x="71" y="556"/>
                        <a:pt x="188" y="491"/>
                      </a:cubicBezTo>
                      <a:cubicBezTo>
                        <a:pt x="114" y="436"/>
                        <a:pt x="75" y="364"/>
                        <a:pt x="77" y="271"/>
                      </a:cubicBezTo>
                      <a:cubicBezTo>
                        <a:pt x="80" y="202"/>
                        <a:pt x="107" y="144"/>
                        <a:pt x="157" y="97"/>
                      </a:cubicBezTo>
                      <a:cubicBezTo>
                        <a:pt x="258" y="0"/>
                        <a:pt x="420" y="5"/>
                        <a:pt x="519" y="106"/>
                      </a:cubicBezTo>
                      <a:cubicBezTo>
                        <a:pt x="618" y="208"/>
                        <a:pt x="618" y="388"/>
                        <a:pt x="483" y="487"/>
                      </a:cubicBezTo>
                      <a:cubicBezTo>
                        <a:pt x="605" y="550"/>
                        <a:pt x="672" y="649"/>
                        <a:pt x="679" y="788"/>
                      </a:cubicBezTo>
                      <a:cubicBezTo>
                        <a:pt x="649" y="788"/>
                        <a:pt x="622" y="788"/>
                        <a:pt x="594" y="788"/>
                      </a:cubicBezTo>
                      <a:cubicBezTo>
                        <a:pt x="591" y="704"/>
                        <a:pt x="556" y="636"/>
                        <a:pt x="487" y="587"/>
                      </a:cubicBezTo>
                      <a:cubicBezTo>
                        <a:pt x="438" y="552"/>
                        <a:pt x="383" y="537"/>
                        <a:pt x="323" y="541"/>
                      </a:cubicBezTo>
                      <a:cubicBezTo>
                        <a:pt x="197" y="549"/>
                        <a:pt x="89" y="648"/>
                        <a:pt x="85" y="788"/>
                      </a:cubicBezTo>
                      <a:close/>
                      <a:moveTo>
                        <a:pt x="504" y="281"/>
                      </a:moveTo>
                      <a:cubicBezTo>
                        <a:pt x="504" y="187"/>
                        <a:pt x="427" y="111"/>
                        <a:pt x="332" y="112"/>
                      </a:cubicBezTo>
                      <a:cubicBezTo>
                        <a:pt x="238" y="112"/>
                        <a:pt x="162" y="187"/>
                        <a:pt x="162" y="281"/>
                      </a:cubicBezTo>
                      <a:cubicBezTo>
                        <a:pt x="162" y="374"/>
                        <a:pt x="238" y="450"/>
                        <a:pt x="333" y="450"/>
                      </a:cubicBezTo>
                      <a:cubicBezTo>
                        <a:pt x="428" y="450"/>
                        <a:pt x="504" y="374"/>
                        <a:pt x="504" y="2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63" name="Freeform 23">
                  <a:extLst>
                    <a:ext uri="{FF2B5EF4-FFF2-40B4-BE49-F238E27FC236}">
                      <a16:creationId xmlns:a16="http://schemas.microsoft.com/office/drawing/2014/main" xmlns="" id="{838A51AD-CD8D-4E3E-B906-EF3CC1BF9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7" y="2565"/>
                  <a:ext cx="897" cy="746"/>
                </a:xfrm>
                <a:custGeom>
                  <a:avLst/>
                  <a:gdLst>
                    <a:gd name="T0" fmla="*/ 342 w 508"/>
                    <a:gd name="T1" fmla="*/ 52 h 422"/>
                    <a:gd name="T2" fmla="*/ 508 w 508"/>
                    <a:gd name="T3" fmla="*/ 255 h 422"/>
                    <a:gd name="T4" fmla="*/ 305 w 508"/>
                    <a:gd name="T5" fmla="*/ 422 h 422"/>
                    <a:gd name="T6" fmla="*/ 251 w 508"/>
                    <a:gd name="T7" fmla="*/ 356 h 422"/>
                    <a:gd name="T8" fmla="*/ 334 w 508"/>
                    <a:gd name="T9" fmla="*/ 288 h 422"/>
                    <a:gd name="T10" fmla="*/ 99 w 508"/>
                    <a:gd name="T11" fmla="*/ 218 h 422"/>
                    <a:gd name="T12" fmla="*/ 0 w 508"/>
                    <a:gd name="T13" fmla="*/ 0 h 422"/>
                    <a:gd name="T14" fmla="*/ 85 w 508"/>
                    <a:gd name="T15" fmla="*/ 0 h 422"/>
                    <a:gd name="T16" fmla="*/ 189 w 508"/>
                    <a:gd name="T17" fmla="*/ 176 h 422"/>
                    <a:gd name="T18" fmla="*/ 352 w 508"/>
                    <a:gd name="T19" fmla="*/ 198 h 422"/>
                    <a:gd name="T20" fmla="*/ 314 w 508"/>
                    <a:gd name="T21" fmla="*/ 152 h 422"/>
                    <a:gd name="T22" fmla="*/ 277 w 508"/>
                    <a:gd name="T23" fmla="*/ 106 h 422"/>
                    <a:gd name="T24" fmla="*/ 342 w 508"/>
                    <a:gd name="T25" fmla="*/ 52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8" h="422">
                      <a:moveTo>
                        <a:pt x="342" y="52"/>
                      </a:moveTo>
                      <a:cubicBezTo>
                        <a:pt x="398" y="120"/>
                        <a:pt x="452" y="187"/>
                        <a:pt x="508" y="255"/>
                      </a:cubicBezTo>
                      <a:cubicBezTo>
                        <a:pt x="440" y="311"/>
                        <a:pt x="373" y="366"/>
                        <a:pt x="305" y="422"/>
                      </a:cubicBezTo>
                      <a:cubicBezTo>
                        <a:pt x="287" y="400"/>
                        <a:pt x="270" y="378"/>
                        <a:pt x="251" y="356"/>
                      </a:cubicBezTo>
                      <a:cubicBezTo>
                        <a:pt x="279" y="334"/>
                        <a:pt x="305" y="312"/>
                        <a:pt x="334" y="288"/>
                      </a:cubicBezTo>
                      <a:cubicBezTo>
                        <a:pt x="245" y="296"/>
                        <a:pt x="168" y="270"/>
                        <a:pt x="99" y="218"/>
                      </a:cubicBezTo>
                      <a:cubicBezTo>
                        <a:pt x="28" y="163"/>
                        <a:pt x="0" y="89"/>
                        <a:pt x="0" y="0"/>
                      </a:cubicBezTo>
                      <a:cubicBezTo>
                        <a:pt x="28" y="0"/>
                        <a:pt x="55" y="0"/>
                        <a:pt x="85" y="0"/>
                      </a:cubicBezTo>
                      <a:cubicBezTo>
                        <a:pt x="81" y="81"/>
                        <a:pt x="118" y="138"/>
                        <a:pt x="189" y="176"/>
                      </a:cubicBezTo>
                      <a:cubicBezTo>
                        <a:pt x="238" y="203"/>
                        <a:pt x="305" y="213"/>
                        <a:pt x="352" y="198"/>
                      </a:cubicBezTo>
                      <a:cubicBezTo>
                        <a:pt x="339" y="182"/>
                        <a:pt x="327" y="167"/>
                        <a:pt x="314" y="152"/>
                      </a:cubicBezTo>
                      <a:cubicBezTo>
                        <a:pt x="302" y="137"/>
                        <a:pt x="290" y="122"/>
                        <a:pt x="277" y="106"/>
                      </a:cubicBezTo>
                      <a:cubicBezTo>
                        <a:pt x="298" y="88"/>
                        <a:pt x="320" y="71"/>
                        <a:pt x="342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84" name="Freeform 24">
                  <a:extLst>
                    <a:ext uri="{FF2B5EF4-FFF2-40B4-BE49-F238E27FC236}">
                      <a16:creationId xmlns:a16="http://schemas.microsoft.com/office/drawing/2014/main" xmlns="" id="{D20AA7AA-92B3-4903-82A3-AA015F13A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165"/>
                  <a:ext cx="902" cy="691"/>
                </a:xfrm>
                <a:custGeom>
                  <a:avLst/>
                  <a:gdLst>
                    <a:gd name="T0" fmla="*/ 403 w 511"/>
                    <a:gd name="T1" fmla="*/ 219 h 391"/>
                    <a:gd name="T2" fmla="*/ 429 w 511"/>
                    <a:gd name="T3" fmla="*/ 116 h 391"/>
                    <a:gd name="T4" fmla="*/ 511 w 511"/>
                    <a:gd name="T5" fmla="*/ 137 h 391"/>
                    <a:gd name="T6" fmla="*/ 446 w 511"/>
                    <a:gd name="T7" fmla="*/ 391 h 391"/>
                    <a:gd name="T8" fmla="*/ 192 w 511"/>
                    <a:gd name="T9" fmla="*/ 326 h 391"/>
                    <a:gd name="T10" fmla="*/ 213 w 511"/>
                    <a:gd name="T11" fmla="*/ 245 h 391"/>
                    <a:gd name="T12" fmla="*/ 330 w 511"/>
                    <a:gd name="T13" fmla="*/ 274 h 391"/>
                    <a:gd name="T14" fmla="*/ 320 w 511"/>
                    <a:gd name="T15" fmla="*/ 242 h 391"/>
                    <a:gd name="T16" fmla="*/ 157 w 511"/>
                    <a:gd name="T17" fmla="*/ 95 h 391"/>
                    <a:gd name="T18" fmla="*/ 67 w 511"/>
                    <a:gd name="T19" fmla="*/ 102 h 391"/>
                    <a:gd name="T20" fmla="*/ 35 w 511"/>
                    <a:gd name="T21" fmla="*/ 115 h 391"/>
                    <a:gd name="T22" fmla="*/ 0 w 511"/>
                    <a:gd name="T23" fmla="*/ 39 h 391"/>
                    <a:gd name="T24" fmla="*/ 101 w 511"/>
                    <a:gd name="T25" fmla="*/ 9 h 391"/>
                    <a:gd name="T26" fmla="*/ 342 w 511"/>
                    <a:gd name="T27" fmla="*/ 115 h 391"/>
                    <a:gd name="T28" fmla="*/ 399 w 511"/>
                    <a:gd name="T29" fmla="*/ 212 h 391"/>
                    <a:gd name="T30" fmla="*/ 403 w 511"/>
                    <a:gd name="T31" fmla="*/ 219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11" h="391">
                      <a:moveTo>
                        <a:pt x="403" y="219"/>
                      </a:moveTo>
                      <a:cubicBezTo>
                        <a:pt x="412" y="183"/>
                        <a:pt x="420" y="150"/>
                        <a:pt x="429" y="116"/>
                      </a:cubicBezTo>
                      <a:cubicBezTo>
                        <a:pt x="457" y="123"/>
                        <a:pt x="483" y="130"/>
                        <a:pt x="511" y="137"/>
                      </a:cubicBezTo>
                      <a:cubicBezTo>
                        <a:pt x="489" y="221"/>
                        <a:pt x="468" y="305"/>
                        <a:pt x="446" y="391"/>
                      </a:cubicBezTo>
                      <a:cubicBezTo>
                        <a:pt x="361" y="369"/>
                        <a:pt x="277" y="348"/>
                        <a:pt x="192" y="326"/>
                      </a:cubicBezTo>
                      <a:cubicBezTo>
                        <a:pt x="199" y="299"/>
                        <a:pt x="206" y="272"/>
                        <a:pt x="213" y="245"/>
                      </a:cubicBezTo>
                      <a:cubicBezTo>
                        <a:pt x="252" y="254"/>
                        <a:pt x="290" y="264"/>
                        <a:pt x="330" y="274"/>
                      </a:cubicBezTo>
                      <a:cubicBezTo>
                        <a:pt x="326" y="262"/>
                        <a:pt x="324" y="252"/>
                        <a:pt x="320" y="242"/>
                      </a:cubicBezTo>
                      <a:cubicBezTo>
                        <a:pt x="290" y="166"/>
                        <a:pt x="235" y="117"/>
                        <a:pt x="157" y="95"/>
                      </a:cubicBezTo>
                      <a:cubicBezTo>
                        <a:pt x="126" y="87"/>
                        <a:pt x="96" y="93"/>
                        <a:pt x="67" y="102"/>
                      </a:cubicBezTo>
                      <a:cubicBezTo>
                        <a:pt x="57" y="106"/>
                        <a:pt x="46" y="110"/>
                        <a:pt x="35" y="115"/>
                      </a:cubicBezTo>
                      <a:cubicBezTo>
                        <a:pt x="23" y="90"/>
                        <a:pt x="12" y="65"/>
                        <a:pt x="0" y="39"/>
                      </a:cubicBezTo>
                      <a:cubicBezTo>
                        <a:pt x="32" y="23"/>
                        <a:pt x="66" y="12"/>
                        <a:pt x="101" y="9"/>
                      </a:cubicBezTo>
                      <a:cubicBezTo>
                        <a:pt x="200" y="0"/>
                        <a:pt x="277" y="46"/>
                        <a:pt x="342" y="115"/>
                      </a:cubicBezTo>
                      <a:cubicBezTo>
                        <a:pt x="368" y="143"/>
                        <a:pt x="387" y="176"/>
                        <a:pt x="399" y="212"/>
                      </a:cubicBezTo>
                      <a:cubicBezTo>
                        <a:pt x="400" y="214"/>
                        <a:pt x="401" y="215"/>
                        <a:pt x="403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9EAA47A8-E1EE-4B01-B59F-AE41A3FB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759" y="1396035"/>
                <a:ext cx="268900" cy="453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algn="ctr"/>
                <a:r>
                  <a:rPr lang="en-GB" sz="2800" dirty="0">
                    <a:solidFill>
                      <a:schemeClr val="accent2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58759" y="2111645"/>
            <a:ext cx="11491890" cy="692497"/>
            <a:chOff x="158759" y="2111645"/>
            <a:chExt cx="11491890" cy="692497"/>
          </a:xfrm>
        </p:grpSpPr>
        <p:sp>
          <p:nvSpPr>
            <p:cNvPr id="18" name="!ObjectB-00049">
              <a:extLst>
                <a:ext uri="{FF2B5EF4-FFF2-40B4-BE49-F238E27FC236}">
                  <a16:creationId xmlns:a16="http://schemas.microsoft.com/office/drawing/2014/main" xmlns="" id="{480B6383-E1C2-4D96-95E7-E86DC0D4D0AD}"/>
                </a:ext>
              </a:extLst>
            </p:cNvPr>
            <p:cNvSpPr txBox="1">
              <a:spLocks/>
            </p:cNvSpPr>
            <p:nvPr/>
          </p:nvSpPr>
          <p:spPr>
            <a:xfrm>
              <a:off x="1123950" y="2227061"/>
              <a:ext cx="3720603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500" dirty="0"/>
                <a:t>Unstructured </a:t>
              </a:r>
              <a:r>
                <a:rPr lang="en-GB" sz="1500" dirty="0" smtClean="0"/>
                <a:t>sales planning </a:t>
              </a:r>
              <a:r>
                <a:rPr lang="en-GB" sz="1500" dirty="0"/>
                <a:t>and manual recording of market inputs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C6B1E28-9B55-40A3-B051-8848131DAA54}"/>
                </a:ext>
              </a:extLst>
            </p:cNvPr>
            <p:cNvSpPr txBox="1">
              <a:spLocks/>
            </p:cNvSpPr>
            <p:nvPr/>
          </p:nvSpPr>
          <p:spPr>
            <a:xfrm>
              <a:off x="7523550" y="2111645"/>
              <a:ext cx="4127099" cy="6924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500" dirty="0"/>
                <a:t>End to end sales planning and structured gathering of market intelligence, manages self-performance supported through digital platforms</a:t>
              </a:r>
            </a:p>
          </p:txBody>
        </p:sp>
        <p:grpSp>
          <p:nvGrpSpPr>
            <p:cNvPr id="118842" name="Group 98">
              <a:extLst>
                <a:ext uri="{FF2B5EF4-FFF2-40B4-BE49-F238E27FC236}">
                  <a16:creationId xmlns:a16="http://schemas.microsoft.com/office/drawing/2014/main" xmlns="" id="{3AFD6BB6-248A-4C6A-9439-843C2BE9D36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53493" y="2298985"/>
              <a:ext cx="405159" cy="317817"/>
              <a:chOff x="2296" y="1704"/>
              <a:chExt cx="1053" cy="826"/>
            </a:xfrm>
            <a:solidFill>
              <a:schemeClr val="accent4"/>
            </a:solidFill>
          </p:grpSpPr>
          <p:sp>
            <p:nvSpPr>
              <p:cNvPr id="118844" name="Freeform 99">
                <a:extLst>
                  <a:ext uri="{FF2B5EF4-FFF2-40B4-BE49-F238E27FC236}">
                    <a16:creationId xmlns:a16="http://schemas.microsoft.com/office/drawing/2014/main" xmlns="" id="{00DCACD3-F768-4FBE-8626-CA4389715F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6" y="1704"/>
                <a:ext cx="1053" cy="826"/>
              </a:xfrm>
              <a:custGeom>
                <a:avLst/>
                <a:gdLst>
                  <a:gd name="T0" fmla="*/ 0 w 595"/>
                  <a:gd name="T1" fmla="*/ 398 h 465"/>
                  <a:gd name="T2" fmla="*/ 0 w 595"/>
                  <a:gd name="T3" fmla="*/ 67 h 465"/>
                  <a:gd name="T4" fmla="*/ 84 w 595"/>
                  <a:gd name="T5" fmla="*/ 0 h 465"/>
                  <a:gd name="T6" fmla="*/ 577 w 595"/>
                  <a:gd name="T7" fmla="*/ 0 h 465"/>
                  <a:gd name="T8" fmla="*/ 595 w 595"/>
                  <a:gd name="T9" fmla="*/ 4 h 465"/>
                  <a:gd name="T10" fmla="*/ 595 w 595"/>
                  <a:gd name="T11" fmla="*/ 461 h 465"/>
                  <a:gd name="T12" fmla="*/ 573 w 595"/>
                  <a:gd name="T13" fmla="*/ 465 h 465"/>
                  <a:gd name="T14" fmla="*/ 90 w 595"/>
                  <a:gd name="T15" fmla="*/ 465 h 465"/>
                  <a:gd name="T16" fmla="*/ 73 w 595"/>
                  <a:gd name="T17" fmla="*/ 465 h 465"/>
                  <a:gd name="T18" fmla="*/ 13 w 595"/>
                  <a:gd name="T19" fmla="*/ 430 h 465"/>
                  <a:gd name="T20" fmla="*/ 0 w 595"/>
                  <a:gd name="T21" fmla="*/ 398 h 465"/>
                  <a:gd name="T22" fmla="*/ 129 w 595"/>
                  <a:gd name="T23" fmla="*/ 18 h 465"/>
                  <a:gd name="T24" fmla="*/ 157 w 595"/>
                  <a:gd name="T25" fmla="*/ 90 h 465"/>
                  <a:gd name="T26" fmla="*/ 157 w 595"/>
                  <a:gd name="T27" fmla="*/ 356 h 465"/>
                  <a:gd name="T28" fmla="*/ 129 w 595"/>
                  <a:gd name="T29" fmla="*/ 446 h 465"/>
                  <a:gd name="T30" fmla="*/ 575 w 595"/>
                  <a:gd name="T31" fmla="*/ 446 h 465"/>
                  <a:gd name="T32" fmla="*/ 575 w 595"/>
                  <a:gd name="T33" fmla="*/ 18 h 465"/>
                  <a:gd name="T34" fmla="*/ 129 w 595"/>
                  <a:gd name="T35" fmla="*/ 18 h 465"/>
                  <a:gd name="T36" fmla="*/ 18 w 595"/>
                  <a:gd name="T37" fmla="*/ 335 h 465"/>
                  <a:gd name="T38" fmla="*/ 139 w 595"/>
                  <a:gd name="T39" fmla="*/ 334 h 465"/>
                  <a:gd name="T40" fmla="*/ 139 w 595"/>
                  <a:gd name="T41" fmla="*/ 324 h 465"/>
                  <a:gd name="T42" fmla="*/ 139 w 595"/>
                  <a:gd name="T43" fmla="*/ 82 h 465"/>
                  <a:gd name="T44" fmla="*/ 78 w 595"/>
                  <a:gd name="T45" fmla="*/ 18 h 465"/>
                  <a:gd name="T46" fmla="*/ 18 w 595"/>
                  <a:gd name="T47" fmla="*/ 83 h 465"/>
                  <a:gd name="T48" fmla="*/ 18 w 595"/>
                  <a:gd name="T49" fmla="*/ 321 h 465"/>
                  <a:gd name="T50" fmla="*/ 18 w 595"/>
                  <a:gd name="T51" fmla="*/ 335 h 465"/>
                  <a:gd name="T52" fmla="*/ 78 w 595"/>
                  <a:gd name="T53" fmla="*/ 327 h 465"/>
                  <a:gd name="T54" fmla="*/ 18 w 595"/>
                  <a:gd name="T55" fmla="*/ 387 h 465"/>
                  <a:gd name="T56" fmla="*/ 79 w 595"/>
                  <a:gd name="T57" fmla="*/ 447 h 465"/>
                  <a:gd name="T58" fmla="*/ 139 w 595"/>
                  <a:gd name="T59" fmla="*/ 387 h 465"/>
                  <a:gd name="T60" fmla="*/ 78 w 595"/>
                  <a:gd name="T61" fmla="*/ 327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5" h="465">
                    <a:moveTo>
                      <a:pt x="0" y="398"/>
                    </a:moveTo>
                    <a:cubicBezTo>
                      <a:pt x="0" y="288"/>
                      <a:pt x="0" y="177"/>
                      <a:pt x="0" y="67"/>
                    </a:cubicBezTo>
                    <a:cubicBezTo>
                      <a:pt x="16" y="18"/>
                      <a:pt x="39" y="0"/>
                      <a:pt x="84" y="0"/>
                    </a:cubicBezTo>
                    <a:cubicBezTo>
                      <a:pt x="249" y="0"/>
                      <a:pt x="413" y="0"/>
                      <a:pt x="577" y="0"/>
                    </a:cubicBezTo>
                    <a:cubicBezTo>
                      <a:pt x="583" y="0"/>
                      <a:pt x="589" y="2"/>
                      <a:pt x="595" y="4"/>
                    </a:cubicBezTo>
                    <a:cubicBezTo>
                      <a:pt x="595" y="156"/>
                      <a:pt x="595" y="309"/>
                      <a:pt x="595" y="461"/>
                    </a:cubicBezTo>
                    <a:cubicBezTo>
                      <a:pt x="587" y="463"/>
                      <a:pt x="580" y="465"/>
                      <a:pt x="573" y="465"/>
                    </a:cubicBezTo>
                    <a:cubicBezTo>
                      <a:pt x="412" y="465"/>
                      <a:pt x="251" y="465"/>
                      <a:pt x="90" y="465"/>
                    </a:cubicBezTo>
                    <a:cubicBezTo>
                      <a:pt x="84" y="465"/>
                      <a:pt x="78" y="465"/>
                      <a:pt x="73" y="465"/>
                    </a:cubicBezTo>
                    <a:cubicBezTo>
                      <a:pt x="47" y="463"/>
                      <a:pt x="27" y="451"/>
                      <a:pt x="13" y="430"/>
                    </a:cubicBezTo>
                    <a:cubicBezTo>
                      <a:pt x="7" y="421"/>
                      <a:pt x="4" y="409"/>
                      <a:pt x="0" y="398"/>
                    </a:cubicBezTo>
                    <a:close/>
                    <a:moveTo>
                      <a:pt x="129" y="18"/>
                    </a:moveTo>
                    <a:cubicBezTo>
                      <a:pt x="152" y="39"/>
                      <a:pt x="157" y="63"/>
                      <a:pt x="157" y="90"/>
                    </a:cubicBezTo>
                    <a:cubicBezTo>
                      <a:pt x="157" y="178"/>
                      <a:pt x="157" y="267"/>
                      <a:pt x="157" y="356"/>
                    </a:cubicBezTo>
                    <a:cubicBezTo>
                      <a:pt x="157" y="388"/>
                      <a:pt x="160" y="421"/>
                      <a:pt x="129" y="446"/>
                    </a:cubicBezTo>
                    <a:cubicBezTo>
                      <a:pt x="280" y="446"/>
                      <a:pt x="428" y="446"/>
                      <a:pt x="575" y="446"/>
                    </a:cubicBezTo>
                    <a:cubicBezTo>
                      <a:pt x="575" y="303"/>
                      <a:pt x="575" y="161"/>
                      <a:pt x="575" y="18"/>
                    </a:cubicBezTo>
                    <a:cubicBezTo>
                      <a:pt x="427" y="18"/>
                      <a:pt x="280" y="18"/>
                      <a:pt x="129" y="18"/>
                    </a:cubicBezTo>
                    <a:close/>
                    <a:moveTo>
                      <a:pt x="18" y="335"/>
                    </a:moveTo>
                    <a:cubicBezTo>
                      <a:pt x="60" y="298"/>
                      <a:pt x="99" y="300"/>
                      <a:pt x="139" y="334"/>
                    </a:cubicBezTo>
                    <a:cubicBezTo>
                      <a:pt x="139" y="330"/>
                      <a:pt x="139" y="327"/>
                      <a:pt x="139" y="324"/>
                    </a:cubicBezTo>
                    <a:cubicBezTo>
                      <a:pt x="139" y="244"/>
                      <a:pt x="139" y="163"/>
                      <a:pt x="139" y="82"/>
                    </a:cubicBezTo>
                    <a:cubicBezTo>
                      <a:pt x="139" y="46"/>
                      <a:pt x="112" y="18"/>
                      <a:pt x="78" y="18"/>
                    </a:cubicBezTo>
                    <a:cubicBezTo>
                      <a:pt x="44" y="18"/>
                      <a:pt x="18" y="45"/>
                      <a:pt x="18" y="83"/>
                    </a:cubicBezTo>
                    <a:cubicBezTo>
                      <a:pt x="18" y="162"/>
                      <a:pt x="18" y="241"/>
                      <a:pt x="18" y="321"/>
                    </a:cubicBezTo>
                    <a:cubicBezTo>
                      <a:pt x="18" y="325"/>
                      <a:pt x="18" y="328"/>
                      <a:pt x="18" y="335"/>
                    </a:cubicBezTo>
                    <a:close/>
                    <a:moveTo>
                      <a:pt x="78" y="327"/>
                    </a:moveTo>
                    <a:cubicBezTo>
                      <a:pt x="45" y="327"/>
                      <a:pt x="18" y="354"/>
                      <a:pt x="18" y="387"/>
                    </a:cubicBezTo>
                    <a:cubicBezTo>
                      <a:pt x="18" y="420"/>
                      <a:pt x="46" y="448"/>
                      <a:pt x="79" y="447"/>
                    </a:cubicBezTo>
                    <a:cubicBezTo>
                      <a:pt x="111" y="447"/>
                      <a:pt x="139" y="419"/>
                      <a:pt x="139" y="387"/>
                    </a:cubicBezTo>
                    <a:cubicBezTo>
                      <a:pt x="140" y="354"/>
                      <a:pt x="112" y="326"/>
                      <a:pt x="78" y="3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45" name="Freeform 100">
                <a:extLst>
                  <a:ext uri="{FF2B5EF4-FFF2-40B4-BE49-F238E27FC236}">
                    <a16:creationId xmlns:a16="http://schemas.microsoft.com/office/drawing/2014/main" xmlns="" id="{939303B6-E722-47EB-BEA4-2AECCC1D5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2077"/>
                <a:ext cx="409" cy="364"/>
              </a:xfrm>
              <a:custGeom>
                <a:avLst/>
                <a:gdLst>
                  <a:gd name="T0" fmla="*/ 181 w 231"/>
                  <a:gd name="T1" fmla="*/ 33 h 205"/>
                  <a:gd name="T2" fmla="*/ 163 w 231"/>
                  <a:gd name="T3" fmla="*/ 51 h 205"/>
                  <a:gd name="T4" fmla="*/ 148 w 231"/>
                  <a:gd name="T5" fmla="*/ 53 h 205"/>
                  <a:gd name="T6" fmla="*/ 151 w 231"/>
                  <a:gd name="T7" fmla="*/ 39 h 205"/>
                  <a:gd name="T8" fmla="*/ 183 w 231"/>
                  <a:gd name="T9" fmla="*/ 6 h 205"/>
                  <a:gd name="T10" fmla="*/ 201 w 231"/>
                  <a:gd name="T11" fmla="*/ 6 h 205"/>
                  <a:gd name="T12" fmla="*/ 228 w 231"/>
                  <a:gd name="T13" fmla="*/ 34 h 205"/>
                  <a:gd name="T14" fmla="*/ 230 w 231"/>
                  <a:gd name="T15" fmla="*/ 49 h 205"/>
                  <a:gd name="T16" fmla="*/ 216 w 231"/>
                  <a:gd name="T17" fmla="*/ 46 h 205"/>
                  <a:gd name="T18" fmla="*/ 205 w 231"/>
                  <a:gd name="T19" fmla="*/ 33 h 205"/>
                  <a:gd name="T20" fmla="*/ 187 w 231"/>
                  <a:gd name="T21" fmla="*/ 90 h 205"/>
                  <a:gd name="T22" fmla="*/ 18 w 231"/>
                  <a:gd name="T23" fmla="*/ 205 h 205"/>
                  <a:gd name="T24" fmla="*/ 3 w 231"/>
                  <a:gd name="T25" fmla="*/ 197 h 205"/>
                  <a:gd name="T26" fmla="*/ 15 w 231"/>
                  <a:gd name="T27" fmla="*/ 188 h 205"/>
                  <a:gd name="T28" fmla="*/ 178 w 231"/>
                  <a:gd name="T29" fmla="*/ 62 h 205"/>
                  <a:gd name="T30" fmla="*/ 184 w 231"/>
                  <a:gd name="T31" fmla="*/ 35 h 205"/>
                  <a:gd name="T32" fmla="*/ 181 w 231"/>
                  <a:gd name="T33" fmla="*/ 3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1" h="205">
                    <a:moveTo>
                      <a:pt x="181" y="33"/>
                    </a:moveTo>
                    <a:cubicBezTo>
                      <a:pt x="175" y="39"/>
                      <a:pt x="170" y="46"/>
                      <a:pt x="163" y="51"/>
                    </a:cubicBezTo>
                    <a:cubicBezTo>
                      <a:pt x="160" y="54"/>
                      <a:pt x="153" y="53"/>
                      <a:pt x="148" y="53"/>
                    </a:cubicBezTo>
                    <a:cubicBezTo>
                      <a:pt x="149" y="49"/>
                      <a:pt x="148" y="42"/>
                      <a:pt x="151" y="39"/>
                    </a:cubicBezTo>
                    <a:cubicBezTo>
                      <a:pt x="161" y="27"/>
                      <a:pt x="172" y="17"/>
                      <a:pt x="183" y="6"/>
                    </a:cubicBezTo>
                    <a:cubicBezTo>
                      <a:pt x="189" y="0"/>
                      <a:pt x="195" y="0"/>
                      <a:pt x="201" y="6"/>
                    </a:cubicBezTo>
                    <a:cubicBezTo>
                      <a:pt x="210" y="16"/>
                      <a:pt x="220" y="24"/>
                      <a:pt x="228" y="34"/>
                    </a:cubicBezTo>
                    <a:cubicBezTo>
                      <a:pt x="231" y="37"/>
                      <a:pt x="230" y="44"/>
                      <a:pt x="230" y="49"/>
                    </a:cubicBezTo>
                    <a:cubicBezTo>
                      <a:pt x="225" y="48"/>
                      <a:pt x="220" y="48"/>
                      <a:pt x="216" y="46"/>
                    </a:cubicBezTo>
                    <a:cubicBezTo>
                      <a:pt x="211" y="44"/>
                      <a:pt x="209" y="38"/>
                      <a:pt x="205" y="33"/>
                    </a:cubicBezTo>
                    <a:cubicBezTo>
                      <a:pt x="198" y="54"/>
                      <a:pt x="195" y="73"/>
                      <a:pt x="187" y="90"/>
                    </a:cubicBezTo>
                    <a:cubicBezTo>
                      <a:pt x="153" y="161"/>
                      <a:pt x="97" y="200"/>
                      <a:pt x="18" y="205"/>
                    </a:cubicBezTo>
                    <a:cubicBezTo>
                      <a:pt x="13" y="205"/>
                      <a:pt x="4" y="201"/>
                      <a:pt x="3" y="197"/>
                    </a:cubicBezTo>
                    <a:cubicBezTo>
                      <a:pt x="0" y="188"/>
                      <a:pt x="9" y="188"/>
                      <a:pt x="15" y="188"/>
                    </a:cubicBezTo>
                    <a:cubicBezTo>
                      <a:pt x="93" y="184"/>
                      <a:pt x="156" y="135"/>
                      <a:pt x="178" y="62"/>
                    </a:cubicBezTo>
                    <a:cubicBezTo>
                      <a:pt x="181" y="53"/>
                      <a:pt x="182" y="44"/>
                      <a:pt x="184" y="35"/>
                    </a:cubicBezTo>
                    <a:cubicBezTo>
                      <a:pt x="183" y="34"/>
                      <a:pt x="182" y="34"/>
                      <a:pt x="181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46" name="Freeform 101">
                <a:extLst>
                  <a:ext uri="{FF2B5EF4-FFF2-40B4-BE49-F238E27FC236}">
                    <a16:creationId xmlns:a16="http://schemas.microsoft.com/office/drawing/2014/main" xmlns="" id="{D6D4D386-7161-4CA8-92FA-767316682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37" y="1809"/>
                <a:ext cx="217" cy="218"/>
              </a:xfrm>
              <a:custGeom>
                <a:avLst/>
                <a:gdLst>
                  <a:gd name="T0" fmla="*/ 61 w 123"/>
                  <a:gd name="T1" fmla="*/ 123 h 123"/>
                  <a:gd name="T2" fmla="*/ 0 w 123"/>
                  <a:gd name="T3" fmla="*/ 62 h 123"/>
                  <a:gd name="T4" fmla="*/ 63 w 123"/>
                  <a:gd name="T5" fmla="*/ 0 h 123"/>
                  <a:gd name="T6" fmla="*/ 123 w 123"/>
                  <a:gd name="T7" fmla="*/ 63 h 123"/>
                  <a:gd name="T8" fmla="*/ 61 w 123"/>
                  <a:gd name="T9" fmla="*/ 123 h 123"/>
                  <a:gd name="T10" fmla="*/ 62 w 123"/>
                  <a:gd name="T11" fmla="*/ 105 h 123"/>
                  <a:gd name="T12" fmla="*/ 105 w 123"/>
                  <a:gd name="T13" fmla="*/ 62 h 123"/>
                  <a:gd name="T14" fmla="*/ 62 w 123"/>
                  <a:gd name="T15" fmla="*/ 19 h 123"/>
                  <a:gd name="T16" fmla="*/ 19 w 123"/>
                  <a:gd name="T17" fmla="*/ 62 h 123"/>
                  <a:gd name="T18" fmla="*/ 62 w 123"/>
                  <a:gd name="T19" fmla="*/ 10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1" y="123"/>
                    </a:moveTo>
                    <a:cubicBezTo>
                      <a:pt x="28" y="122"/>
                      <a:pt x="1" y="96"/>
                      <a:pt x="0" y="62"/>
                    </a:cubicBezTo>
                    <a:cubicBezTo>
                      <a:pt x="0" y="28"/>
                      <a:pt x="29" y="0"/>
                      <a:pt x="63" y="0"/>
                    </a:cubicBezTo>
                    <a:cubicBezTo>
                      <a:pt x="96" y="1"/>
                      <a:pt x="123" y="29"/>
                      <a:pt x="123" y="63"/>
                    </a:cubicBezTo>
                    <a:cubicBezTo>
                      <a:pt x="122" y="97"/>
                      <a:pt x="96" y="123"/>
                      <a:pt x="61" y="123"/>
                    </a:cubicBezTo>
                    <a:close/>
                    <a:moveTo>
                      <a:pt x="62" y="105"/>
                    </a:moveTo>
                    <a:cubicBezTo>
                      <a:pt x="85" y="105"/>
                      <a:pt x="105" y="85"/>
                      <a:pt x="105" y="62"/>
                    </a:cubicBezTo>
                    <a:cubicBezTo>
                      <a:pt x="105" y="39"/>
                      <a:pt x="86" y="19"/>
                      <a:pt x="62" y="19"/>
                    </a:cubicBezTo>
                    <a:cubicBezTo>
                      <a:pt x="38" y="19"/>
                      <a:pt x="18" y="38"/>
                      <a:pt x="19" y="62"/>
                    </a:cubicBezTo>
                    <a:cubicBezTo>
                      <a:pt x="19" y="85"/>
                      <a:pt x="39" y="105"/>
                      <a:pt x="6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47" name="Freeform 102">
                <a:extLst>
                  <a:ext uri="{FF2B5EF4-FFF2-40B4-BE49-F238E27FC236}">
                    <a16:creationId xmlns:a16="http://schemas.microsoft.com/office/drawing/2014/main" xmlns="" id="{B0AA97C7-F664-4C11-B666-82B70D52E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" y="2164"/>
                <a:ext cx="193" cy="196"/>
              </a:xfrm>
              <a:custGeom>
                <a:avLst/>
                <a:gdLst>
                  <a:gd name="T0" fmla="*/ 66 w 109"/>
                  <a:gd name="T1" fmla="*/ 55 h 110"/>
                  <a:gd name="T2" fmla="*/ 99 w 109"/>
                  <a:gd name="T3" fmla="*/ 88 h 110"/>
                  <a:gd name="T4" fmla="*/ 102 w 109"/>
                  <a:gd name="T5" fmla="*/ 103 h 110"/>
                  <a:gd name="T6" fmla="*/ 87 w 109"/>
                  <a:gd name="T7" fmla="*/ 101 h 110"/>
                  <a:gd name="T8" fmla="*/ 54 w 109"/>
                  <a:gd name="T9" fmla="*/ 68 h 110"/>
                  <a:gd name="T10" fmla="*/ 22 w 109"/>
                  <a:gd name="T11" fmla="*/ 100 h 110"/>
                  <a:gd name="T12" fmla="*/ 7 w 109"/>
                  <a:gd name="T13" fmla="*/ 104 h 110"/>
                  <a:gd name="T14" fmla="*/ 9 w 109"/>
                  <a:gd name="T15" fmla="*/ 88 h 110"/>
                  <a:gd name="T16" fmla="*/ 42 w 109"/>
                  <a:gd name="T17" fmla="*/ 55 h 110"/>
                  <a:gd name="T18" fmla="*/ 9 w 109"/>
                  <a:gd name="T19" fmla="*/ 23 h 110"/>
                  <a:gd name="T20" fmla="*/ 6 w 109"/>
                  <a:gd name="T21" fmla="*/ 7 h 110"/>
                  <a:gd name="T22" fmla="*/ 21 w 109"/>
                  <a:gd name="T23" fmla="*/ 10 h 110"/>
                  <a:gd name="T24" fmla="*/ 55 w 109"/>
                  <a:gd name="T25" fmla="*/ 44 h 110"/>
                  <a:gd name="T26" fmla="*/ 86 w 109"/>
                  <a:gd name="T27" fmla="*/ 11 h 110"/>
                  <a:gd name="T28" fmla="*/ 101 w 109"/>
                  <a:gd name="T29" fmla="*/ 7 h 110"/>
                  <a:gd name="T30" fmla="*/ 99 w 109"/>
                  <a:gd name="T31" fmla="*/ 23 h 110"/>
                  <a:gd name="T32" fmla="*/ 66 w 109"/>
                  <a:gd name="T3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" h="110">
                    <a:moveTo>
                      <a:pt x="66" y="55"/>
                    </a:moveTo>
                    <a:cubicBezTo>
                      <a:pt x="78" y="68"/>
                      <a:pt x="89" y="77"/>
                      <a:pt x="99" y="88"/>
                    </a:cubicBezTo>
                    <a:cubicBezTo>
                      <a:pt x="102" y="92"/>
                      <a:pt x="104" y="100"/>
                      <a:pt x="102" y="103"/>
                    </a:cubicBezTo>
                    <a:cubicBezTo>
                      <a:pt x="97" y="110"/>
                      <a:pt x="91" y="106"/>
                      <a:pt x="87" y="101"/>
                    </a:cubicBezTo>
                    <a:cubicBezTo>
                      <a:pt x="76" y="91"/>
                      <a:pt x="66" y="80"/>
                      <a:pt x="54" y="68"/>
                    </a:cubicBezTo>
                    <a:cubicBezTo>
                      <a:pt x="43" y="80"/>
                      <a:pt x="33" y="91"/>
                      <a:pt x="22" y="100"/>
                    </a:cubicBezTo>
                    <a:cubicBezTo>
                      <a:pt x="18" y="104"/>
                      <a:pt x="9" y="106"/>
                      <a:pt x="7" y="104"/>
                    </a:cubicBezTo>
                    <a:cubicBezTo>
                      <a:pt x="0" y="99"/>
                      <a:pt x="4" y="93"/>
                      <a:pt x="9" y="88"/>
                    </a:cubicBezTo>
                    <a:cubicBezTo>
                      <a:pt x="20" y="77"/>
                      <a:pt x="30" y="67"/>
                      <a:pt x="42" y="55"/>
                    </a:cubicBezTo>
                    <a:cubicBezTo>
                      <a:pt x="30" y="44"/>
                      <a:pt x="19" y="34"/>
                      <a:pt x="9" y="23"/>
                    </a:cubicBezTo>
                    <a:cubicBezTo>
                      <a:pt x="6" y="19"/>
                      <a:pt x="4" y="11"/>
                      <a:pt x="6" y="7"/>
                    </a:cubicBezTo>
                    <a:cubicBezTo>
                      <a:pt x="11" y="0"/>
                      <a:pt x="17" y="5"/>
                      <a:pt x="21" y="10"/>
                    </a:cubicBezTo>
                    <a:cubicBezTo>
                      <a:pt x="32" y="20"/>
                      <a:pt x="42" y="31"/>
                      <a:pt x="55" y="44"/>
                    </a:cubicBezTo>
                    <a:cubicBezTo>
                      <a:pt x="66" y="32"/>
                      <a:pt x="75" y="21"/>
                      <a:pt x="86" y="11"/>
                    </a:cubicBezTo>
                    <a:cubicBezTo>
                      <a:pt x="90" y="8"/>
                      <a:pt x="98" y="5"/>
                      <a:pt x="101" y="7"/>
                    </a:cubicBezTo>
                    <a:cubicBezTo>
                      <a:pt x="109" y="12"/>
                      <a:pt x="104" y="18"/>
                      <a:pt x="99" y="23"/>
                    </a:cubicBezTo>
                    <a:cubicBezTo>
                      <a:pt x="88" y="34"/>
                      <a:pt x="77" y="44"/>
                      <a:pt x="66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48" name="Freeform 103">
                <a:extLst>
                  <a:ext uri="{FF2B5EF4-FFF2-40B4-BE49-F238E27FC236}">
                    <a16:creationId xmlns:a16="http://schemas.microsoft.com/office/drawing/2014/main" xmlns="" id="{B1451094-7A1C-4184-8C90-2DDC929A6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0" y="2253"/>
                <a:ext cx="195" cy="195"/>
              </a:xfrm>
              <a:custGeom>
                <a:avLst/>
                <a:gdLst>
                  <a:gd name="T0" fmla="*/ 67 w 110"/>
                  <a:gd name="T1" fmla="*/ 55 h 110"/>
                  <a:gd name="T2" fmla="*/ 101 w 110"/>
                  <a:gd name="T3" fmla="*/ 88 h 110"/>
                  <a:gd name="T4" fmla="*/ 103 w 110"/>
                  <a:gd name="T5" fmla="*/ 103 h 110"/>
                  <a:gd name="T6" fmla="*/ 88 w 110"/>
                  <a:gd name="T7" fmla="*/ 100 h 110"/>
                  <a:gd name="T8" fmla="*/ 55 w 110"/>
                  <a:gd name="T9" fmla="*/ 66 h 110"/>
                  <a:gd name="T10" fmla="*/ 23 w 110"/>
                  <a:gd name="T11" fmla="*/ 100 h 110"/>
                  <a:gd name="T12" fmla="*/ 7 w 110"/>
                  <a:gd name="T13" fmla="*/ 103 h 110"/>
                  <a:gd name="T14" fmla="*/ 10 w 110"/>
                  <a:gd name="T15" fmla="*/ 88 h 110"/>
                  <a:gd name="T16" fmla="*/ 44 w 110"/>
                  <a:gd name="T17" fmla="*/ 55 h 110"/>
                  <a:gd name="T18" fmla="*/ 10 w 110"/>
                  <a:gd name="T19" fmla="*/ 23 h 110"/>
                  <a:gd name="T20" fmla="*/ 7 w 110"/>
                  <a:gd name="T21" fmla="*/ 7 h 110"/>
                  <a:gd name="T22" fmla="*/ 22 w 110"/>
                  <a:gd name="T23" fmla="*/ 10 h 110"/>
                  <a:gd name="T24" fmla="*/ 56 w 110"/>
                  <a:gd name="T25" fmla="*/ 45 h 110"/>
                  <a:gd name="T26" fmla="*/ 87 w 110"/>
                  <a:gd name="T27" fmla="*/ 10 h 110"/>
                  <a:gd name="T28" fmla="*/ 104 w 110"/>
                  <a:gd name="T29" fmla="*/ 8 h 110"/>
                  <a:gd name="T30" fmla="*/ 100 w 110"/>
                  <a:gd name="T31" fmla="*/ 23 h 110"/>
                  <a:gd name="T32" fmla="*/ 67 w 110"/>
                  <a:gd name="T3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" h="110">
                    <a:moveTo>
                      <a:pt x="67" y="55"/>
                    </a:moveTo>
                    <a:cubicBezTo>
                      <a:pt x="79" y="67"/>
                      <a:pt x="90" y="78"/>
                      <a:pt x="101" y="88"/>
                    </a:cubicBezTo>
                    <a:cubicBezTo>
                      <a:pt x="106" y="93"/>
                      <a:pt x="110" y="99"/>
                      <a:pt x="103" y="103"/>
                    </a:cubicBezTo>
                    <a:cubicBezTo>
                      <a:pt x="100" y="105"/>
                      <a:pt x="91" y="103"/>
                      <a:pt x="88" y="100"/>
                    </a:cubicBezTo>
                    <a:cubicBezTo>
                      <a:pt x="77" y="90"/>
                      <a:pt x="67" y="79"/>
                      <a:pt x="55" y="66"/>
                    </a:cubicBezTo>
                    <a:cubicBezTo>
                      <a:pt x="43" y="78"/>
                      <a:pt x="33" y="89"/>
                      <a:pt x="23" y="100"/>
                    </a:cubicBezTo>
                    <a:cubicBezTo>
                      <a:pt x="18" y="106"/>
                      <a:pt x="12" y="110"/>
                      <a:pt x="7" y="103"/>
                    </a:cubicBezTo>
                    <a:cubicBezTo>
                      <a:pt x="5" y="100"/>
                      <a:pt x="7" y="91"/>
                      <a:pt x="10" y="88"/>
                    </a:cubicBezTo>
                    <a:cubicBezTo>
                      <a:pt x="20" y="77"/>
                      <a:pt x="31" y="67"/>
                      <a:pt x="44" y="55"/>
                    </a:cubicBezTo>
                    <a:cubicBezTo>
                      <a:pt x="32" y="44"/>
                      <a:pt x="21" y="33"/>
                      <a:pt x="10" y="23"/>
                    </a:cubicBezTo>
                    <a:cubicBezTo>
                      <a:pt x="5" y="18"/>
                      <a:pt x="0" y="12"/>
                      <a:pt x="7" y="7"/>
                    </a:cubicBezTo>
                    <a:cubicBezTo>
                      <a:pt x="11" y="5"/>
                      <a:pt x="19" y="7"/>
                      <a:pt x="22" y="10"/>
                    </a:cubicBezTo>
                    <a:cubicBezTo>
                      <a:pt x="33" y="20"/>
                      <a:pt x="43" y="32"/>
                      <a:pt x="56" y="45"/>
                    </a:cubicBezTo>
                    <a:cubicBezTo>
                      <a:pt x="67" y="32"/>
                      <a:pt x="77" y="21"/>
                      <a:pt x="87" y="10"/>
                    </a:cubicBezTo>
                    <a:cubicBezTo>
                      <a:pt x="92" y="5"/>
                      <a:pt x="98" y="0"/>
                      <a:pt x="104" y="8"/>
                    </a:cubicBezTo>
                    <a:cubicBezTo>
                      <a:pt x="106" y="11"/>
                      <a:pt x="103" y="19"/>
                      <a:pt x="100" y="23"/>
                    </a:cubicBezTo>
                    <a:cubicBezTo>
                      <a:pt x="90" y="34"/>
                      <a:pt x="79" y="43"/>
                      <a:pt x="67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49" name="Freeform 104">
                <a:extLst>
                  <a:ext uri="{FF2B5EF4-FFF2-40B4-BE49-F238E27FC236}">
                    <a16:creationId xmlns:a16="http://schemas.microsoft.com/office/drawing/2014/main" xmlns="" id="{6A5D030A-8867-428F-8388-8126C3510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1786"/>
                <a:ext cx="194" cy="195"/>
              </a:xfrm>
              <a:custGeom>
                <a:avLst/>
                <a:gdLst>
                  <a:gd name="T0" fmla="*/ 66 w 110"/>
                  <a:gd name="T1" fmla="*/ 55 h 110"/>
                  <a:gd name="T2" fmla="*/ 100 w 110"/>
                  <a:gd name="T3" fmla="*/ 87 h 110"/>
                  <a:gd name="T4" fmla="*/ 103 w 110"/>
                  <a:gd name="T5" fmla="*/ 103 h 110"/>
                  <a:gd name="T6" fmla="*/ 88 w 110"/>
                  <a:gd name="T7" fmla="*/ 100 h 110"/>
                  <a:gd name="T8" fmla="*/ 54 w 110"/>
                  <a:gd name="T9" fmla="*/ 66 h 110"/>
                  <a:gd name="T10" fmla="*/ 23 w 110"/>
                  <a:gd name="T11" fmla="*/ 100 h 110"/>
                  <a:gd name="T12" fmla="*/ 7 w 110"/>
                  <a:gd name="T13" fmla="*/ 102 h 110"/>
                  <a:gd name="T14" fmla="*/ 10 w 110"/>
                  <a:gd name="T15" fmla="*/ 87 h 110"/>
                  <a:gd name="T16" fmla="*/ 45 w 110"/>
                  <a:gd name="T17" fmla="*/ 55 h 110"/>
                  <a:gd name="T18" fmla="*/ 10 w 110"/>
                  <a:gd name="T19" fmla="*/ 22 h 110"/>
                  <a:gd name="T20" fmla="*/ 6 w 110"/>
                  <a:gd name="T21" fmla="*/ 7 h 110"/>
                  <a:gd name="T22" fmla="*/ 23 w 110"/>
                  <a:gd name="T23" fmla="*/ 10 h 110"/>
                  <a:gd name="T24" fmla="*/ 55 w 110"/>
                  <a:gd name="T25" fmla="*/ 43 h 110"/>
                  <a:gd name="T26" fmla="*/ 87 w 110"/>
                  <a:gd name="T27" fmla="*/ 10 h 110"/>
                  <a:gd name="T28" fmla="*/ 103 w 110"/>
                  <a:gd name="T29" fmla="*/ 6 h 110"/>
                  <a:gd name="T30" fmla="*/ 100 w 110"/>
                  <a:gd name="T31" fmla="*/ 23 h 110"/>
                  <a:gd name="T32" fmla="*/ 66 w 110"/>
                  <a:gd name="T3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" h="110">
                    <a:moveTo>
                      <a:pt x="66" y="55"/>
                    </a:moveTo>
                    <a:cubicBezTo>
                      <a:pt x="79" y="67"/>
                      <a:pt x="90" y="77"/>
                      <a:pt x="100" y="87"/>
                    </a:cubicBezTo>
                    <a:cubicBezTo>
                      <a:pt x="105" y="92"/>
                      <a:pt x="110" y="98"/>
                      <a:pt x="103" y="103"/>
                    </a:cubicBezTo>
                    <a:cubicBezTo>
                      <a:pt x="100" y="105"/>
                      <a:pt x="91" y="103"/>
                      <a:pt x="88" y="100"/>
                    </a:cubicBezTo>
                    <a:cubicBezTo>
                      <a:pt x="77" y="90"/>
                      <a:pt x="67" y="79"/>
                      <a:pt x="54" y="66"/>
                    </a:cubicBezTo>
                    <a:cubicBezTo>
                      <a:pt x="43" y="78"/>
                      <a:pt x="33" y="89"/>
                      <a:pt x="23" y="100"/>
                    </a:cubicBezTo>
                    <a:cubicBezTo>
                      <a:pt x="18" y="105"/>
                      <a:pt x="12" y="110"/>
                      <a:pt x="7" y="102"/>
                    </a:cubicBezTo>
                    <a:cubicBezTo>
                      <a:pt x="5" y="99"/>
                      <a:pt x="7" y="91"/>
                      <a:pt x="10" y="87"/>
                    </a:cubicBezTo>
                    <a:cubicBezTo>
                      <a:pt x="20" y="77"/>
                      <a:pt x="32" y="67"/>
                      <a:pt x="45" y="55"/>
                    </a:cubicBezTo>
                    <a:cubicBezTo>
                      <a:pt x="31" y="43"/>
                      <a:pt x="20" y="33"/>
                      <a:pt x="10" y="22"/>
                    </a:cubicBezTo>
                    <a:cubicBezTo>
                      <a:pt x="5" y="18"/>
                      <a:pt x="0" y="13"/>
                      <a:pt x="6" y="7"/>
                    </a:cubicBezTo>
                    <a:cubicBezTo>
                      <a:pt x="13" y="0"/>
                      <a:pt x="18" y="5"/>
                      <a:pt x="23" y="10"/>
                    </a:cubicBezTo>
                    <a:cubicBezTo>
                      <a:pt x="33" y="20"/>
                      <a:pt x="44" y="31"/>
                      <a:pt x="55" y="43"/>
                    </a:cubicBezTo>
                    <a:cubicBezTo>
                      <a:pt x="67" y="31"/>
                      <a:pt x="76" y="20"/>
                      <a:pt x="87" y="10"/>
                    </a:cubicBezTo>
                    <a:cubicBezTo>
                      <a:pt x="91" y="7"/>
                      <a:pt x="100" y="4"/>
                      <a:pt x="103" y="6"/>
                    </a:cubicBezTo>
                    <a:cubicBezTo>
                      <a:pt x="110" y="12"/>
                      <a:pt x="105" y="18"/>
                      <a:pt x="100" y="23"/>
                    </a:cubicBezTo>
                    <a:cubicBezTo>
                      <a:pt x="89" y="33"/>
                      <a:pt x="79" y="43"/>
                      <a:pt x="66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50" name="Freeform 105">
                <a:extLst>
                  <a:ext uri="{FF2B5EF4-FFF2-40B4-BE49-F238E27FC236}">
                    <a16:creationId xmlns:a16="http://schemas.microsoft.com/office/drawing/2014/main" xmlns="" id="{A4BF340C-DA63-48BE-85C5-6F31B94DB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1" y="1960"/>
                <a:ext cx="34" cy="236"/>
              </a:xfrm>
              <a:custGeom>
                <a:avLst/>
                <a:gdLst>
                  <a:gd name="T0" fmla="*/ 18 w 19"/>
                  <a:gd name="T1" fmla="*/ 66 h 133"/>
                  <a:gd name="T2" fmla="*/ 18 w 19"/>
                  <a:gd name="T3" fmla="*/ 119 h 133"/>
                  <a:gd name="T4" fmla="*/ 9 w 19"/>
                  <a:gd name="T5" fmla="*/ 132 h 133"/>
                  <a:gd name="T6" fmla="*/ 0 w 19"/>
                  <a:gd name="T7" fmla="*/ 119 h 133"/>
                  <a:gd name="T8" fmla="*/ 1 w 19"/>
                  <a:gd name="T9" fmla="*/ 14 h 133"/>
                  <a:gd name="T10" fmla="*/ 9 w 19"/>
                  <a:gd name="T11" fmla="*/ 0 h 133"/>
                  <a:gd name="T12" fmla="*/ 18 w 19"/>
                  <a:gd name="T13" fmla="*/ 13 h 133"/>
                  <a:gd name="T14" fmla="*/ 18 w 19"/>
                  <a:gd name="T15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33">
                    <a:moveTo>
                      <a:pt x="18" y="66"/>
                    </a:moveTo>
                    <a:cubicBezTo>
                      <a:pt x="18" y="84"/>
                      <a:pt x="19" y="101"/>
                      <a:pt x="18" y="119"/>
                    </a:cubicBezTo>
                    <a:cubicBezTo>
                      <a:pt x="18" y="123"/>
                      <a:pt x="13" y="131"/>
                      <a:pt x="9" y="132"/>
                    </a:cubicBezTo>
                    <a:cubicBezTo>
                      <a:pt x="1" y="133"/>
                      <a:pt x="0" y="125"/>
                      <a:pt x="0" y="119"/>
                    </a:cubicBezTo>
                    <a:cubicBezTo>
                      <a:pt x="0" y="84"/>
                      <a:pt x="0" y="49"/>
                      <a:pt x="1" y="14"/>
                    </a:cubicBezTo>
                    <a:cubicBezTo>
                      <a:pt x="1" y="9"/>
                      <a:pt x="6" y="5"/>
                      <a:pt x="9" y="0"/>
                    </a:cubicBezTo>
                    <a:cubicBezTo>
                      <a:pt x="12" y="4"/>
                      <a:pt x="18" y="9"/>
                      <a:pt x="18" y="13"/>
                    </a:cubicBezTo>
                    <a:cubicBezTo>
                      <a:pt x="19" y="31"/>
                      <a:pt x="18" y="49"/>
                      <a:pt x="1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51" name="Freeform 106">
                <a:extLst>
                  <a:ext uri="{FF2B5EF4-FFF2-40B4-BE49-F238E27FC236}">
                    <a16:creationId xmlns:a16="http://schemas.microsoft.com/office/drawing/2014/main" xmlns="" id="{D6E1835B-0FA0-48C6-984E-D631F176F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5" y="2320"/>
                <a:ext cx="140" cy="141"/>
              </a:xfrm>
              <a:custGeom>
                <a:avLst/>
                <a:gdLst>
                  <a:gd name="T0" fmla="*/ 39 w 79"/>
                  <a:gd name="T1" fmla="*/ 78 h 79"/>
                  <a:gd name="T2" fmla="*/ 0 w 79"/>
                  <a:gd name="T3" fmla="*/ 39 h 79"/>
                  <a:gd name="T4" fmla="*/ 41 w 79"/>
                  <a:gd name="T5" fmla="*/ 1 h 79"/>
                  <a:gd name="T6" fmla="*/ 78 w 79"/>
                  <a:gd name="T7" fmla="*/ 40 h 79"/>
                  <a:gd name="T8" fmla="*/ 39 w 79"/>
                  <a:gd name="T9" fmla="*/ 78 h 79"/>
                  <a:gd name="T10" fmla="*/ 60 w 79"/>
                  <a:gd name="T11" fmla="*/ 39 h 79"/>
                  <a:gd name="T12" fmla="*/ 39 w 79"/>
                  <a:gd name="T13" fmla="*/ 19 h 79"/>
                  <a:gd name="T14" fmla="*/ 19 w 79"/>
                  <a:gd name="T15" fmla="*/ 39 h 79"/>
                  <a:gd name="T16" fmla="*/ 39 w 79"/>
                  <a:gd name="T17" fmla="*/ 61 h 79"/>
                  <a:gd name="T18" fmla="*/ 60 w 79"/>
                  <a:gd name="T19" fmla="*/ 3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79">
                    <a:moveTo>
                      <a:pt x="39" y="78"/>
                    </a:moveTo>
                    <a:cubicBezTo>
                      <a:pt x="17" y="78"/>
                      <a:pt x="0" y="60"/>
                      <a:pt x="0" y="39"/>
                    </a:cubicBezTo>
                    <a:cubicBezTo>
                      <a:pt x="1" y="18"/>
                      <a:pt x="19" y="0"/>
                      <a:pt x="41" y="1"/>
                    </a:cubicBezTo>
                    <a:cubicBezTo>
                      <a:pt x="62" y="1"/>
                      <a:pt x="79" y="19"/>
                      <a:pt x="78" y="40"/>
                    </a:cubicBezTo>
                    <a:cubicBezTo>
                      <a:pt x="78" y="62"/>
                      <a:pt x="60" y="79"/>
                      <a:pt x="39" y="78"/>
                    </a:cubicBezTo>
                    <a:close/>
                    <a:moveTo>
                      <a:pt x="60" y="39"/>
                    </a:moveTo>
                    <a:cubicBezTo>
                      <a:pt x="60" y="28"/>
                      <a:pt x="51" y="19"/>
                      <a:pt x="39" y="19"/>
                    </a:cubicBezTo>
                    <a:cubicBezTo>
                      <a:pt x="28" y="19"/>
                      <a:pt x="19" y="28"/>
                      <a:pt x="19" y="39"/>
                    </a:cubicBezTo>
                    <a:cubicBezTo>
                      <a:pt x="19" y="51"/>
                      <a:pt x="28" y="61"/>
                      <a:pt x="39" y="61"/>
                    </a:cubicBezTo>
                    <a:cubicBezTo>
                      <a:pt x="50" y="60"/>
                      <a:pt x="60" y="50"/>
                      <a:pt x="6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58759" y="2231293"/>
              <a:ext cx="725436" cy="453201"/>
              <a:chOff x="158759" y="2393547"/>
              <a:chExt cx="725436" cy="453201"/>
            </a:xfrm>
          </p:grpSpPr>
          <p:grpSp>
            <p:nvGrpSpPr>
              <p:cNvPr id="118788" name="Group 30">
                <a:extLst>
                  <a:ext uri="{FF2B5EF4-FFF2-40B4-BE49-F238E27FC236}">
                    <a16:creationId xmlns:a16="http://schemas.microsoft.com/office/drawing/2014/main" xmlns="" id="{83D96448-27DF-4896-8DB5-7AD6FA92C6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57754" y="2403752"/>
                <a:ext cx="326441" cy="432791"/>
                <a:chOff x="2424" y="1591"/>
                <a:chExt cx="795" cy="1054"/>
              </a:xfrm>
              <a:solidFill>
                <a:schemeClr val="accent2"/>
              </a:solidFill>
            </p:grpSpPr>
            <p:sp>
              <p:nvSpPr>
                <p:cNvPr id="118790" name="Freeform 31">
                  <a:extLst>
                    <a:ext uri="{FF2B5EF4-FFF2-40B4-BE49-F238E27FC236}">
                      <a16:creationId xmlns:a16="http://schemas.microsoft.com/office/drawing/2014/main" xmlns="" id="{C8D15852-71BC-4A45-8E12-620E1FAC05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24" y="1591"/>
                  <a:ext cx="795" cy="1054"/>
                </a:xfrm>
                <a:custGeom>
                  <a:avLst/>
                  <a:gdLst>
                    <a:gd name="T0" fmla="*/ 344 w 448"/>
                    <a:gd name="T1" fmla="*/ 0 h 595"/>
                    <a:gd name="T2" fmla="*/ 438 w 448"/>
                    <a:gd name="T3" fmla="*/ 94 h 595"/>
                    <a:gd name="T4" fmla="*/ 448 w 448"/>
                    <a:gd name="T5" fmla="*/ 118 h 595"/>
                    <a:gd name="T6" fmla="*/ 448 w 448"/>
                    <a:gd name="T7" fmla="*/ 576 h 595"/>
                    <a:gd name="T8" fmla="*/ 442 w 448"/>
                    <a:gd name="T9" fmla="*/ 595 h 595"/>
                    <a:gd name="T10" fmla="*/ 6 w 448"/>
                    <a:gd name="T11" fmla="*/ 595 h 595"/>
                    <a:gd name="T12" fmla="*/ 0 w 448"/>
                    <a:gd name="T13" fmla="*/ 578 h 595"/>
                    <a:gd name="T14" fmla="*/ 0 w 448"/>
                    <a:gd name="T15" fmla="*/ 18 h 595"/>
                    <a:gd name="T16" fmla="*/ 6 w 448"/>
                    <a:gd name="T17" fmla="*/ 0 h 595"/>
                    <a:gd name="T18" fmla="*/ 344 w 448"/>
                    <a:gd name="T19" fmla="*/ 0 h 595"/>
                    <a:gd name="T20" fmla="*/ 423 w 448"/>
                    <a:gd name="T21" fmla="*/ 571 h 595"/>
                    <a:gd name="T22" fmla="*/ 423 w 448"/>
                    <a:gd name="T23" fmla="*/ 122 h 595"/>
                    <a:gd name="T24" fmla="*/ 351 w 448"/>
                    <a:gd name="T25" fmla="*/ 122 h 595"/>
                    <a:gd name="T26" fmla="*/ 328 w 448"/>
                    <a:gd name="T27" fmla="*/ 98 h 595"/>
                    <a:gd name="T28" fmla="*/ 328 w 448"/>
                    <a:gd name="T29" fmla="*/ 25 h 595"/>
                    <a:gd name="T30" fmla="*/ 25 w 448"/>
                    <a:gd name="T31" fmla="*/ 25 h 595"/>
                    <a:gd name="T32" fmla="*/ 25 w 448"/>
                    <a:gd name="T33" fmla="*/ 571 h 595"/>
                    <a:gd name="T34" fmla="*/ 423 w 448"/>
                    <a:gd name="T35" fmla="*/ 571 h 595"/>
                    <a:gd name="T36" fmla="*/ 352 w 448"/>
                    <a:gd name="T37" fmla="*/ 46 h 595"/>
                    <a:gd name="T38" fmla="*/ 352 w 448"/>
                    <a:gd name="T39" fmla="*/ 97 h 595"/>
                    <a:gd name="T40" fmla="*/ 403 w 448"/>
                    <a:gd name="T41" fmla="*/ 97 h 595"/>
                    <a:gd name="T42" fmla="*/ 352 w 448"/>
                    <a:gd name="T43" fmla="*/ 46 h 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48" h="595">
                      <a:moveTo>
                        <a:pt x="344" y="0"/>
                      </a:moveTo>
                      <a:cubicBezTo>
                        <a:pt x="375" y="32"/>
                        <a:pt x="407" y="63"/>
                        <a:pt x="438" y="94"/>
                      </a:cubicBezTo>
                      <a:cubicBezTo>
                        <a:pt x="445" y="101"/>
                        <a:pt x="448" y="108"/>
                        <a:pt x="448" y="118"/>
                      </a:cubicBezTo>
                      <a:cubicBezTo>
                        <a:pt x="448" y="270"/>
                        <a:pt x="448" y="423"/>
                        <a:pt x="448" y="576"/>
                      </a:cubicBezTo>
                      <a:cubicBezTo>
                        <a:pt x="448" y="583"/>
                        <a:pt x="444" y="589"/>
                        <a:pt x="442" y="595"/>
                      </a:cubicBezTo>
                      <a:cubicBezTo>
                        <a:pt x="297" y="595"/>
                        <a:pt x="151" y="595"/>
                        <a:pt x="6" y="595"/>
                      </a:cubicBezTo>
                      <a:cubicBezTo>
                        <a:pt x="4" y="589"/>
                        <a:pt x="0" y="583"/>
                        <a:pt x="0" y="578"/>
                      </a:cubicBezTo>
                      <a:cubicBezTo>
                        <a:pt x="0" y="391"/>
                        <a:pt x="0" y="205"/>
                        <a:pt x="0" y="18"/>
                      </a:cubicBezTo>
                      <a:cubicBezTo>
                        <a:pt x="0" y="12"/>
                        <a:pt x="4" y="6"/>
                        <a:pt x="6" y="0"/>
                      </a:cubicBezTo>
                      <a:cubicBezTo>
                        <a:pt x="119" y="0"/>
                        <a:pt x="231" y="0"/>
                        <a:pt x="344" y="0"/>
                      </a:cubicBezTo>
                      <a:close/>
                      <a:moveTo>
                        <a:pt x="423" y="571"/>
                      </a:moveTo>
                      <a:cubicBezTo>
                        <a:pt x="423" y="421"/>
                        <a:pt x="423" y="272"/>
                        <a:pt x="423" y="122"/>
                      </a:cubicBezTo>
                      <a:cubicBezTo>
                        <a:pt x="399" y="122"/>
                        <a:pt x="375" y="122"/>
                        <a:pt x="351" y="122"/>
                      </a:cubicBezTo>
                      <a:cubicBezTo>
                        <a:pt x="328" y="122"/>
                        <a:pt x="328" y="121"/>
                        <a:pt x="328" y="98"/>
                      </a:cubicBezTo>
                      <a:cubicBezTo>
                        <a:pt x="328" y="74"/>
                        <a:pt x="328" y="49"/>
                        <a:pt x="328" y="25"/>
                      </a:cubicBezTo>
                      <a:cubicBezTo>
                        <a:pt x="226" y="25"/>
                        <a:pt x="125" y="25"/>
                        <a:pt x="25" y="25"/>
                      </a:cubicBezTo>
                      <a:cubicBezTo>
                        <a:pt x="25" y="207"/>
                        <a:pt x="25" y="389"/>
                        <a:pt x="25" y="571"/>
                      </a:cubicBezTo>
                      <a:cubicBezTo>
                        <a:pt x="158" y="571"/>
                        <a:pt x="290" y="571"/>
                        <a:pt x="423" y="571"/>
                      </a:cubicBezTo>
                      <a:close/>
                      <a:moveTo>
                        <a:pt x="352" y="46"/>
                      </a:moveTo>
                      <a:cubicBezTo>
                        <a:pt x="352" y="62"/>
                        <a:pt x="352" y="80"/>
                        <a:pt x="352" y="97"/>
                      </a:cubicBezTo>
                      <a:cubicBezTo>
                        <a:pt x="370" y="97"/>
                        <a:pt x="387" y="97"/>
                        <a:pt x="403" y="97"/>
                      </a:cubicBezTo>
                      <a:cubicBezTo>
                        <a:pt x="386" y="80"/>
                        <a:pt x="369" y="63"/>
                        <a:pt x="352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91" name="Freeform 32">
                  <a:extLst>
                    <a:ext uri="{FF2B5EF4-FFF2-40B4-BE49-F238E27FC236}">
                      <a16:creationId xmlns:a16="http://schemas.microsoft.com/office/drawing/2014/main" xmlns="" id="{A568EDF2-C38B-42F8-B6E2-D685AE0967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4" y="1926"/>
                  <a:ext cx="420" cy="419"/>
                </a:xfrm>
                <a:custGeom>
                  <a:avLst/>
                  <a:gdLst>
                    <a:gd name="T0" fmla="*/ 222 w 237"/>
                    <a:gd name="T1" fmla="*/ 63 h 237"/>
                    <a:gd name="T2" fmla="*/ 194 w 237"/>
                    <a:gd name="T3" fmla="*/ 39 h 237"/>
                    <a:gd name="T4" fmla="*/ 0 w 237"/>
                    <a:gd name="T5" fmla="*/ 237 h 237"/>
                    <a:gd name="T6" fmla="*/ 0 w 237"/>
                    <a:gd name="T7" fmla="*/ 213 h 237"/>
                    <a:gd name="T8" fmla="*/ 146 w 237"/>
                    <a:gd name="T9" fmla="*/ 134 h 237"/>
                    <a:gd name="T10" fmla="*/ 169 w 237"/>
                    <a:gd name="T11" fmla="*/ 39 h 237"/>
                    <a:gd name="T12" fmla="*/ 140 w 237"/>
                    <a:gd name="T13" fmla="*/ 63 h 237"/>
                    <a:gd name="T14" fmla="*/ 125 w 237"/>
                    <a:gd name="T15" fmla="*/ 45 h 237"/>
                    <a:gd name="T16" fmla="*/ 174 w 237"/>
                    <a:gd name="T17" fmla="*/ 3 h 237"/>
                    <a:gd name="T18" fmla="*/ 190 w 237"/>
                    <a:gd name="T19" fmla="*/ 4 h 237"/>
                    <a:gd name="T20" fmla="*/ 237 w 237"/>
                    <a:gd name="T21" fmla="*/ 45 h 237"/>
                    <a:gd name="T22" fmla="*/ 222 w 237"/>
                    <a:gd name="T23" fmla="*/ 63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7" h="237">
                      <a:moveTo>
                        <a:pt x="222" y="63"/>
                      </a:moveTo>
                      <a:cubicBezTo>
                        <a:pt x="213" y="55"/>
                        <a:pt x="204" y="48"/>
                        <a:pt x="194" y="39"/>
                      </a:cubicBezTo>
                      <a:cubicBezTo>
                        <a:pt x="190" y="165"/>
                        <a:pt x="117" y="222"/>
                        <a:pt x="0" y="237"/>
                      </a:cubicBezTo>
                      <a:cubicBezTo>
                        <a:pt x="0" y="228"/>
                        <a:pt x="0" y="221"/>
                        <a:pt x="0" y="213"/>
                      </a:cubicBezTo>
                      <a:cubicBezTo>
                        <a:pt x="58" y="206"/>
                        <a:pt x="112" y="187"/>
                        <a:pt x="146" y="134"/>
                      </a:cubicBezTo>
                      <a:cubicBezTo>
                        <a:pt x="164" y="106"/>
                        <a:pt x="170" y="74"/>
                        <a:pt x="169" y="39"/>
                      </a:cubicBezTo>
                      <a:cubicBezTo>
                        <a:pt x="159" y="47"/>
                        <a:pt x="150" y="55"/>
                        <a:pt x="140" y="63"/>
                      </a:cubicBezTo>
                      <a:cubicBezTo>
                        <a:pt x="136" y="57"/>
                        <a:pt x="131" y="52"/>
                        <a:pt x="125" y="45"/>
                      </a:cubicBezTo>
                      <a:cubicBezTo>
                        <a:pt x="141" y="31"/>
                        <a:pt x="157" y="16"/>
                        <a:pt x="174" y="3"/>
                      </a:cubicBezTo>
                      <a:cubicBezTo>
                        <a:pt x="177" y="0"/>
                        <a:pt x="186" y="1"/>
                        <a:pt x="190" y="4"/>
                      </a:cubicBezTo>
                      <a:cubicBezTo>
                        <a:pt x="206" y="17"/>
                        <a:pt x="221" y="31"/>
                        <a:pt x="237" y="45"/>
                      </a:cubicBezTo>
                      <a:cubicBezTo>
                        <a:pt x="232" y="51"/>
                        <a:pt x="227" y="57"/>
                        <a:pt x="222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92" name="Freeform 33">
                  <a:extLst>
                    <a:ext uri="{FF2B5EF4-FFF2-40B4-BE49-F238E27FC236}">
                      <a16:creationId xmlns:a16="http://schemas.microsoft.com/office/drawing/2014/main" xmlns="" id="{7B8DD4C4-5BB8-4CDB-9D90-7375BACAE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3" y="2498"/>
                  <a:ext cx="449" cy="39"/>
                </a:xfrm>
                <a:custGeom>
                  <a:avLst/>
                  <a:gdLst>
                    <a:gd name="T0" fmla="*/ 253 w 253"/>
                    <a:gd name="T1" fmla="*/ 0 h 22"/>
                    <a:gd name="T2" fmla="*/ 253 w 253"/>
                    <a:gd name="T3" fmla="*/ 22 h 22"/>
                    <a:gd name="T4" fmla="*/ 0 w 253"/>
                    <a:gd name="T5" fmla="*/ 22 h 22"/>
                    <a:gd name="T6" fmla="*/ 0 w 253"/>
                    <a:gd name="T7" fmla="*/ 0 h 22"/>
                    <a:gd name="T8" fmla="*/ 253 w 25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22">
                      <a:moveTo>
                        <a:pt x="253" y="0"/>
                      </a:moveTo>
                      <a:cubicBezTo>
                        <a:pt x="253" y="7"/>
                        <a:pt x="253" y="14"/>
                        <a:pt x="253" y="22"/>
                      </a:cubicBezTo>
                      <a:cubicBezTo>
                        <a:pt x="169" y="22"/>
                        <a:pt x="85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84" y="0"/>
                        <a:pt x="168" y="0"/>
                        <a:pt x="2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93" name="Freeform 34">
                  <a:extLst>
                    <a:ext uri="{FF2B5EF4-FFF2-40B4-BE49-F238E27FC236}">
                      <a16:creationId xmlns:a16="http://schemas.microsoft.com/office/drawing/2014/main" xmlns="" id="{BB1DA955-D3D8-441C-BC92-CD9563E371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90" y="1710"/>
                  <a:ext cx="170" cy="173"/>
                </a:xfrm>
                <a:custGeom>
                  <a:avLst/>
                  <a:gdLst>
                    <a:gd name="T0" fmla="*/ 96 w 96"/>
                    <a:gd name="T1" fmla="*/ 49 h 98"/>
                    <a:gd name="T2" fmla="*/ 49 w 96"/>
                    <a:gd name="T3" fmla="*/ 97 h 98"/>
                    <a:gd name="T4" fmla="*/ 0 w 96"/>
                    <a:gd name="T5" fmla="*/ 49 h 98"/>
                    <a:gd name="T6" fmla="*/ 48 w 96"/>
                    <a:gd name="T7" fmla="*/ 0 h 98"/>
                    <a:gd name="T8" fmla="*/ 96 w 96"/>
                    <a:gd name="T9" fmla="*/ 49 h 98"/>
                    <a:gd name="T10" fmla="*/ 72 w 96"/>
                    <a:gd name="T11" fmla="*/ 49 h 98"/>
                    <a:gd name="T12" fmla="*/ 48 w 96"/>
                    <a:gd name="T13" fmla="*/ 24 h 98"/>
                    <a:gd name="T14" fmla="*/ 24 w 96"/>
                    <a:gd name="T15" fmla="*/ 48 h 98"/>
                    <a:gd name="T16" fmla="*/ 48 w 96"/>
                    <a:gd name="T17" fmla="*/ 73 h 98"/>
                    <a:gd name="T18" fmla="*/ 72 w 96"/>
                    <a:gd name="T19" fmla="*/ 49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8">
                      <a:moveTo>
                        <a:pt x="96" y="49"/>
                      </a:moveTo>
                      <a:cubicBezTo>
                        <a:pt x="96" y="75"/>
                        <a:pt x="75" y="97"/>
                        <a:pt x="49" y="97"/>
                      </a:cubicBezTo>
                      <a:cubicBezTo>
                        <a:pt x="22" y="98"/>
                        <a:pt x="0" y="76"/>
                        <a:pt x="0" y="49"/>
                      </a:cubicBezTo>
                      <a:cubicBezTo>
                        <a:pt x="0" y="22"/>
                        <a:pt x="21" y="0"/>
                        <a:pt x="48" y="0"/>
                      </a:cubicBezTo>
                      <a:cubicBezTo>
                        <a:pt x="75" y="0"/>
                        <a:pt x="96" y="21"/>
                        <a:pt x="96" y="49"/>
                      </a:cubicBezTo>
                      <a:close/>
                      <a:moveTo>
                        <a:pt x="72" y="49"/>
                      </a:moveTo>
                      <a:cubicBezTo>
                        <a:pt x="72" y="35"/>
                        <a:pt x="62" y="24"/>
                        <a:pt x="48" y="24"/>
                      </a:cubicBezTo>
                      <a:cubicBezTo>
                        <a:pt x="35" y="24"/>
                        <a:pt x="24" y="35"/>
                        <a:pt x="24" y="48"/>
                      </a:cubicBezTo>
                      <a:cubicBezTo>
                        <a:pt x="24" y="62"/>
                        <a:pt x="35" y="73"/>
                        <a:pt x="48" y="73"/>
                      </a:cubicBezTo>
                      <a:cubicBezTo>
                        <a:pt x="61" y="73"/>
                        <a:pt x="72" y="62"/>
                        <a:pt x="72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94" name="Freeform 35">
                  <a:extLst>
                    <a:ext uri="{FF2B5EF4-FFF2-40B4-BE49-F238E27FC236}">
                      <a16:creationId xmlns:a16="http://schemas.microsoft.com/office/drawing/2014/main" xmlns="" id="{ED0EE749-5B05-4A36-A002-A7679E27D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2027"/>
                  <a:ext cx="167" cy="163"/>
                </a:xfrm>
                <a:custGeom>
                  <a:avLst/>
                  <a:gdLst>
                    <a:gd name="T0" fmla="*/ 72 w 94"/>
                    <a:gd name="T1" fmla="*/ 91 h 92"/>
                    <a:gd name="T2" fmla="*/ 47 w 94"/>
                    <a:gd name="T3" fmla="*/ 62 h 92"/>
                    <a:gd name="T4" fmla="*/ 21 w 94"/>
                    <a:gd name="T5" fmla="*/ 92 h 92"/>
                    <a:gd name="T6" fmla="*/ 2 w 94"/>
                    <a:gd name="T7" fmla="*/ 74 h 92"/>
                    <a:gd name="T8" fmla="*/ 32 w 94"/>
                    <a:gd name="T9" fmla="*/ 46 h 92"/>
                    <a:gd name="T10" fmla="*/ 0 w 94"/>
                    <a:gd name="T11" fmla="*/ 22 h 92"/>
                    <a:gd name="T12" fmla="*/ 22 w 94"/>
                    <a:gd name="T13" fmla="*/ 3 h 92"/>
                    <a:gd name="T14" fmla="*/ 45 w 94"/>
                    <a:gd name="T15" fmla="*/ 30 h 92"/>
                    <a:gd name="T16" fmla="*/ 73 w 94"/>
                    <a:gd name="T17" fmla="*/ 0 h 92"/>
                    <a:gd name="T18" fmla="*/ 89 w 94"/>
                    <a:gd name="T19" fmla="*/ 20 h 92"/>
                    <a:gd name="T20" fmla="*/ 62 w 94"/>
                    <a:gd name="T21" fmla="*/ 43 h 92"/>
                    <a:gd name="T22" fmla="*/ 94 w 94"/>
                    <a:gd name="T23" fmla="*/ 72 h 92"/>
                    <a:gd name="T24" fmla="*/ 72 w 94"/>
                    <a:gd name="T25" fmla="*/ 91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" h="92">
                      <a:moveTo>
                        <a:pt x="72" y="91"/>
                      </a:moveTo>
                      <a:cubicBezTo>
                        <a:pt x="64" y="82"/>
                        <a:pt x="56" y="72"/>
                        <a:pt x="47" y="62"/>
                      </a:cubicBezTo>
                      <a:cubicBezTo>
                        <a:pt x="38" y="73"/>
                        <a:pt x="30" y="82"/>
                        <a:pt x="21" y="92"/>
                      </a:cubicBezTo>
                      <a:cubicBezTo>
                        <a:pt x="13" y="85"/>
                        <a:pt x="8" y="80"/>
                        <a:pt x="2" y="74"/>
                      </a:cubicBezTo>
                      <a:cubicBezTo>
                        <a:pt x="12" y="65"/>
                        <a:pt x="21" y="57"/>
                        <a:pt x="32" y="46"/>
                      </a:cubicBezTo>
                      <a:cubicBezTo>
                        <a:pt x="20" y="37"/>
                        <a:pt x="10" y="29"/>
                        <a:pt x="0" y="22"/>
                      </a:cubicBezTo>
                      <a:cubicBezTo>
                        <a:pt x="9" y="14"/>
                        <a:pt x="15" y="9"/>
                        <a:pt x="22" y="3"/>
                      </a:cubicBezTo>
                      <a:cubicBezTo>
                        <a:pt x="28" y="10"/>
                        <a:pt x="36" y="20"/>
                        <a:pt x="45" y="30"/>
                      </a:cubicBezTo>
                      <a:cubicBezTo>
                        <a:pt x="55" y="19"/>
                        <a:pt x="64" y="10"/>
                        <a:pt x="73" y="0"/>
                      </a:cubicBezTo>
                      <a:cubicBezTo>
                        <a:pt x="79" y="7"/>
                        <a:pt x="83" y="13"/>
                        <a:pt x="89" y="20"/>
                      </a:cubicBezTo>
                      <a:cubicBezTo>
                        <a:pt x="82" y="26"/>
                        <a:pt x="72" y="34"/>
                        <a:pt x="62" y="43"/>
                      </a:cubicBezTo>
                      <a:cubicBezTo>
                        <a:pt x="74" y="54"/>
                        <a:pt x="84" y="62"/>
                        <a:pt x="94" y="72"/>
                      </a:cubicBezTo>
                      <a:cubicBezTo>
                        <a:pt x="86" y="79"/>
                        <a:pt x="80" y="84"/>
                        <a:pt x="72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95" name="Freeform 36">
                  <a:extLst>
                    <a:ext uri="{FF2B5EF4-FFF2-40B4-BE49-F238E27FC236}">
                      <a16:creationId xmlns:a16="http://schemas.microsoft.com/office/drawing/2014/main" xmlns="" id="{4334A7AB-CEFF-4DFA-9AE3-AB66D5723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0" y="2156"/>
                  <a:ext cx="164" cy="163"/>
                </a:xfrm>
                <a:custGeom>
                  <a:avLst/>
                  <a:gdLst>
                    <a:gd name="T0" fmla="*/ 74 w 92"/>
                    <a:gd name="T1" fmla="*/ 92 h 92"/>
                    <a:gd name="T2" fmla="*/ 47 w 92"/>
                    <a:gd name="T3" fmla="*/ 59 h 92"/>
                    <a:gd name="T4" fmla="*/ 22 w 92"/>
                    <a:gd name="T5" fmla="*/ 92 h 92"/>
                    <a:gd name="T6" fmla="*/ 2 w 92"/>
                    <a:gd name="T7" fmla="*/ 72 h 92"/>
                    <a:gd name="T8" fmla="*/ 32 w 92"/>
                    <a:gd name="T9" fmla="*/ 47 h 92"/>
                    <a:gd name="T10" fmla="*/ 0 w 92"/>
                    <a:gd name="T11" fmla="*/ 19 h 92"/>
                    <a:gd name="T12" fmla="*/ 21 w 92"/>
                    <a:gd name="T13" fmla="*/ 1 h 92"/>
                    <a:gd name="T14" fmla="*/ 46 w 92"/>
                    <a:gd name="T15" fmla="*/ 29 h 92"/>
                    <a:gd name="T16" fmla="*/ 72 w 92"/>
                    <a:gd name="T17" fmla="*/ 0 h 92"/>
                    <a:gd name="T18" fmla="*/ 90 w 92"/>
                    <a:gd name="T19" fmla="*/ 20 h 92"/>
                    <a:gd name="T20" fmla="*/ 62 w 92"/>
                    <a:gd name="T21" fmla="*/ 45 h 92"/>
                    <a:gd name="T22" fmla="*/ 92 w 92"/>
                    <a:gd name="T23" fmla="*/ 71 h 92"/>
                    <a:gd name="T24" fmla="*/ 74 w 92"/>
                    <a:gd name="T2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2" h="92">
                      <a:moveTo>
                        <a:pt x="74" y="92"/>
                      </a:moveTo>
                      <a:cubicBezTo>
                        <a:pt x="65" y="81"/>
                        <a:pt x="58" y="71"/>
                        <a:pt x="47" y="59"/>
                      </a:cubicBezTo>
                      <a:cubicBezTo>
                        <a:pt x="37" y="71"/>
                        <a:pt x="30" y="81"/>
                        <a:pt x="22" y="92"/>
                      </a:cubicBezTo>
                      <a:cubicBezTo>
                        <a:pt x="14" y="84"/>
                        <a:pt x="9" y="79"/>
                        <a:pt x="2" y="72"/>
                      </a:cubicBezTo>
                      <a:cubicBezTo>
                        <a:pt x="12" y="64"/>
                        <a:pt x="21" y="56"/>
                        <a:pt x="32" y="47"/>
                      </a:cubicBezTo>
                      <a:cubicBezTo>
                        <a:pt x="20" y="37"/>
                        <a:pt x="11" y="29"/>
                        <a:pt x="0" y="19"/>
                      </a:cubicBezTo>
                      <a:cubicBezTo>
                        <a:pt x="8" y="12"/>
                        <a:pt x="14" y="7"/>
                        <a:pt x="21" y="1"/>
                      </a:cubicBezTo>
                      <a:cubicBezTo>
                        <a:pt x="29" y="10"/>
                        <a:pt x="37" y="19"/>
                        <a:pt x="46" y="29"/>
                      </a:cubicBezTo>
                      <a:cubicBezTo>
                        <a:pt x="56" y="19"/>
                        <a:pt x="64" y="10"/>
                        <a:pt x="72" y="0"/>
                      </a:cubicBezTo>
                      <a:cubicBezTo>
                        <a:pt x="79" y="7"/>
                        <a:pt x="84" y="13"/>
                        <a:pt x="90" y="20"/>
                      </a:cubicBezTo>
                      <a:cubicBezTo>
                        <a:pt x="83" y="27"/>
                        <a:pt x="73" y="36"/>
                        <a:pt x="62" y="45"/>
                      </a:cubicBezTo>
                      <a:cubicBezTo>
                        <a:pt x="74" y="55"/>
                        <a:pt x="83" y="64"/>
                        <a:pt x="92" y="71"/>
                      </a:cubicBezTo>
                      <a:cubicBezTo>
                        <a:pt x="85" y="79"/>
                        <a:pt x="81" y="84"/>
                        <a:pt x="74" y="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96" name="Freeform 37">
                  <a:extLst>
                    <a:ext uri="{FF2B5EF4-FFF2-40B4-BE49-F238E27FC236}">
                      <a16:creationId xmlns:a16="http://schemas.microsoft.com/office/drawing/2014/main" xmlns="" id="{165F8185-1118-45B2-B285-C3AC68627F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2" y="1680"/>
                  <a:ext cx="168" cy="39"/>
                </a:xfrm>
                <a:custGeom>
                  <a:avLst/>
                  <a:gdLst>
                    <a:gd name="T0" fmla="*/ 0 w 95"/>
                    <a:gd name="T1" fmla="*/ 0 h 22"/>
                    <a:gd name="T2" fmla="*/ 95 w 95"/>
                    <a:gd name="T3" fmla="*/ 0 h 22"/>
                    <a:gd name="T4" fmla="*/ 95 w 95"/>
                    <a:gd name="T5" fmla="*/ 22 h 22"/>
                    <a:gd name="T6" fmla="*/ 0 w 95"/>
                    <a:gd name="T7" fmla="*/ 22 h 22"/>
                    <a:gd name="T8" fmla="*/ 0 w 95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22">
                      <a:moveTo>
                        <a:pt x="0" y="0"/>
                      </a:moveTo>
                      <a:cubicBezTo>
                        <a:pt x="32" y="0"/>
                        <a:pt x="64" y="0"/>
                        <a:pt x="95" y="0"/>
                      </a:cubicBezTo>
                      <a:cubicBezTo>
                        <a:pt x="95" y="7"/>
                        <a:pt x="95" y="14"/>
                        <a:pt x="95" y="22"/>
                      </a:cubicBezTo>
                      <a:cubicBezTo>
                        <a:pt x="63" y="22"/>
                        <a:pt x="32" y="22"/>
                        <a:pt x="0" y="22"/>
                      </a:cubicBezTo>
                      <a:cubicBezTo>
                        <a:pt x="0" y="14"/>
                        <a:pt x="0" y="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97" name="Freeform 38">
                  <a:extLst>
                    <a:ext uri="{FF2B5EF4-FFF2-40B4-BE49-F238E27FC236}">
                      <a16:creationId xmlns:a16="http://schemas.microsoft.com/office/drawing/2014/main" xmlns="" id="{73930CBD-F753-4E63-8421-3B8317606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2" y="1766"/>
                  <a:ext cx="105" cy="39"/>
                </a:xfrm>
                <a:custGeom>
                  <a:avLst/>
                  <a:gdLst>
                    <a:gd name="T0" fmla="*/ 59 w 59"/>
                    <a:gd name="T1" fmla="*/ 0 h 22"/>
                    <a:gd name="T2" fmla="*/ 59 w 59"/>
                    <a:gd name="T3" fmla="*/ 22 h 22"/>
                    <a:gd name="T4" fmla="*/ 0 w 59"/>
                    <a:gd name="T5" fmla="*/ 22 h 22"/>
                    <a:gd name="T6" fmla="*/ 0 w 59"/>
                    <a:gd name="T7" fmla="*/ 0 h 22"/>
                    <a:gd name="T8" fmla="*/ 59 w 5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22">
                      <a:moveTo>
                        <a:pt x="59" y="0"/>
                      </a:moveTo>
                      <a:cubicBezTo>
                        <a:pt x="59" y="7"/>
                        <a:pt x="59" y="14"/>
                        <a:pt x="59" y="22"/>
                      </a:cubicBezTo>
                      <a:cubicBezTo>
                        <a:pt x="39" y="22"/>
                        <a:pt x="2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19" y="0"/>
                        <a:pt x="38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98" name="Freeform 39">
                  <a:extLst>
                    <a:ext uri="{FF2B5EF4-FFF2-40B4-BE49-F238E27FC236}">
                      <a16:creationId xmlns:a16="http://schemas.microsoft.com/office/drawing/2014/main" xmlns="" id="{94E0050D-A56C-49C1-9A74-439C34413B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4" y="2411"/>
                  <a:ext cx="105" cy="39"/>
                </a:xfrm>
                <a:custGeom>
                  <a:avLst/>
                  <a:gdLst>
                    <a:gd name="T0" fmla="*/ 0 w 59"/>
                    <a:gd name="T1" fmla="*/ 0 h 22"/>
                    <a:gd name="T2" fmla="*/ 59 w 59"/>
                    <a:gd name="T3" fmla="*/ 0 h 22"/>
                    <a:gd name="T4" fmla="*/ 59 w 59"/>
                    <a:gd name="T5" fmla="*/ 22 h 22"/>
                    <a:gd name="T6" fmla="*/ 0 w 59"/>
                    <a:gd name="T7" fmla="*/ 22 h 22"/>
                    <a:gd name="T8" fmla="*/ 0 w 5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22">
                      <a:moveTo>
                        <a:pt x="0" y="0"/>
                      </a:moveTo>
                      <a:cubicBezTo>
                        <a:pt x="20" y="0"/>
                        <a:pt x="39" y="0"/>
                        <a:pt x="59" y="0"/>
                      </a:cubicBezTo>
                      <a:cubicBezTo>
                        <a:pt x="59" y="7"/>
                        <a:pt x="59" y="14"/>
                        <a:pt x="59" y="22"/>
                      </a:cubicBezTo>
                      <a:cubicBezTo>
                        <a:pt x="40" y="22"/>
                        <a:pt x="2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799" name="Freeform 40">
                  <a:extLst>
                    <a:ext uri="{FF2B5EF4-FFF2-40B4-BE49-F238E27FC236}">
                      <a16:creationId xmlns:a16="http://schemas.microsoft.com/office/drawing/2014/main" xmlns="" id="{E6A5B88E-32E5-4CBF-913E-3CD5A0D3E0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5" y="2411"/>
                  <a:ext cx="104" cy="39"/>
                </a:xfrm>
                <a:custGeom>
                  <a:avLst/>
                  <a:gdLst>
                    <a:gd name="T0" fmla="*/ 59 w 59"/>
                    <a:gd name="T1" fmla="*/ 0 h 22"/>
                    <a:gd name="T2" fmla="*/ 59 w 59"/>
                    <a:gd name="T3" fmla="*/ 22 h 22"/>
                    <a:gd name="T4" fmla="*/ 0 w 59"/>
                    <a:gd name="T5" fmla="*/ 22 h 22"/>
                    <a:gd name="T6" fmla="*/ 0 w 59"/>
                    <a:gd name="T7" fmla="*/ 0 h 22"/>
                    <a:gd name="T8" fmla="*/ 59 w 5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22">
                      <a:moveTo>
                        <a:pt x="59" y="0"/>
                      </a:moveTo>
                      <a:cubicBezTo>
                        <a:pt x="59" y="8"/>
                        <a:pt x="59" y="15"/>
                        <a:pt x="59" y="22"/>
                      </a:cubicBezTo>
                      <a:cubicBezTo>
                        <a:pt x="39" y="22"/>
                        <a:pt x="2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19" y="0"/>
                        <a:pt x="38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800" name="Freeform 41">
                  <a:extLst>
                    <a:ext uri="{FF2B5EF4-FFF2-40B4-BE49-F238E27FC236}">
                      <a16:creationId xmlns:a16="http://schemas.microsoft.com/office/drawing/2014/main" xmlns="" id="{97751540-DE72-4988-B2FA-5A77E7C36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3" y="2411"/>
                  <a:ext cx="105" cy="39"/>
                </a:xfrm>
                <a:custGeom>
                  <a:avLst/>
                  <a:gdLst>
                    <a:gd name="T0" fmla="*/ 59 w 59"/>
                    <a:gd name="T1" fmla="*/ 0 h 22"/>
                    <a:gd name="T2" fmla="*/ 59 w 59"/>
                    <a:gd name="T3" fmla="*/ 22 h 22"/>
                    <a:gd name="T4" fmla="*/ 0 w 59"/>
                    <a:gd name="T5" fmla="*/ 22 h 22"/>
                    <a:gd name="T6" fmla="*/ 0 w 59"/>
                    <a:gd name="T7" fmla="*/ 0 h 22"/>
                    <a:gd name="T8" fmla="*/ 59 w 5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22">
                      <a:moveTo>
                        <a:pt x="59" y="0"/>
                      </a:moveTo>
                      <a:cubicBezTo>
                        <a:pt x="59" y="7"/>
                        <a:pt x="59" y="14"/>
                        <a:pt x="59" y="22"/>
                      </a:cubicBezTo>
                      <a:cubicBezTo>
                        <a:pt x="40" y="22"/>
                        <a:pt x="2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20" y="0"/>
                        <a:pt x="39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802" name="Freeform 42">
                  <a:extLst>
                    <a:ext uri="{FF2B5EF4-FFF2-40B4-BE49-F238E27FC236}">
                      <a16:creationId xmlns:a16="http://schemas.microsoft.com/office/drawing/2014/main" xmlns="" id="{C3257C41-0CB2-44BD-BAFB-F6E56573E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6" y="2411"/>
                  <a:ext cx="104" cy="39"/>
                </a:xfrm>
                <a:custGeom>
                  <a:avLst/>
                  <a:gdLst>
                    <a:gd name="T0" fmla="*/ 0 w 59"/>
                    <a:gd name="T1" fmla="*/ 0 h 22"/>
                    <a:gd name="T2" fmla="*/ 59 w 59"/>
                    <a:gd name="T3" fmla="*/ 0 h 22"/>
                    <a:gd name="T4" fmla="*/ 59 w 59"/>
                    <a:gd name="T5" fmla="*/ 22 h 22"/>
                    <a:gd name="T6" fmla="*/ 0 w 59"/>
                    <a:gd name="T7" fmla="*/ 22 h 22"/>
                    <a:gd name="T8" fmla="*/ 0 w 5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22">
                      <a:moveTo>
                        <a:pt x="0" y="0"/>
                      </a:moveTo>
                      <a:cubicBezTo>
                        <a:pt x="20" y="0"/>
                        <a:pt x="39" y="0"/>
                        <a:pt x="59" y="0"/>
                      </a:cubicBezTo>
                      <a:cubicBezTo>
                        <a:pt x="59" y="8"/>
                        <a:pt x="59" y="14"/>
                        <a:pt x="59" y="22"/>
                      </a:cubicBezTo>
                      <a:cubicBezTo>
                        <a:pt x="39" y="22"/>
                        <a:pt x="2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0D80395B-6FF5-4042-8356-2CCD725E3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759" y="2393547"/>
                <a:ext cx="268900" cy="453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algn="ctr"/>
                <a:r>
                  <a:rPr lang="en-GB" sz="2800" dirty="0">
                    <a:solidFill>
                      <a:schemeClr val="accent2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38283" y="3271409"/>
            <a:ext cx="11112366" cy="692497"/>
            <a:chOff x="538283" y="3271409"/>
            <a:chExt cx="11112366" cy="692497"/>
          </a:xfrm>
        </p:grpSpPr>
        <p:sp>
          <p:nvSpPr>
            <p:cNvPr id="98" name="!ObjectA-00866">
              <a:extLst>
                <a:ext uri="{FF2B5EF4-FFF2-40B4-BE49-F238E27FC236}">
                  <a16:creationId xmlns:a16="http://schemas.microsoft.com/office/drawing/2014/main" xmlns="" id="{C65749A0-3B64-4E97-AA51-05795E089EA4}"/>
                </a:ext>
              </a:extLst>
            </p:cNvPr>
            <p:cNvSpPr txBox="1">
              <a:spLocks/>
            </p:cNvSpPr>
            <p:nvPr/>
          </p:nvSpPr>
          <p:spPr>
            <a:xfrm>
              <a:off x="1123950" y="3271409"/>
              <a:ext cx="3720603" cy="6924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500" dirty="0"/>
                <a:t>Regular interaction through calls/ meetings with marketing/ sales managers on output metrics; annual review with HR</a:t>
              </a:r>
              <a:endParaRPr lang="en-GB" sz="15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8EA5491E-4FA1-4439-930C-EBE8E0FE2DAA}"/>
                </a:ext>
              </a:extLst>
            </p:cNvPr>
            <p:cNvSpPr txBox="1">
              <a:spLocks/>
            </p:cNvSpPr>
            <p:nvPr/>
          </p:nvSpPr>
          <p:spPr>
            <a:xfrm>
              <a:off x="7523550" y="3386825"/>
              <a:ext cx="4127099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500" dirty="0"/>
                <a:t>Realtime self-performance management with full  transparency on input metrics</a:t>
              </a:r>
            </a:p>
          </p:txBody>
        </p:sp>
        <p:grpSp>
          <p:nvGrpSpPr>
            <p:cNvPr id="101" name="Group 120">
              <a:extLst>
                <a:ext uri="{FF2B5EF4-FFF2-40B4-BE49-F238E27FC236}">
                  <a16:creationId xmlns:a16="http://schemas.microsoft.com/office/drawing/2014/main" xmlns="" id="{BDF43C6F-E526-4754-9992-4DEB376F4A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62893" y="3418357"/>
              <a:ext cx="386359" cy="398601"/>
              <a:chOff x="2428" y="1708"/>
              <a:chExt cx="789" cy="814"/>
            </a:xfrm>
            <a:solidFill>
              <a:schemeClr val="accent4"/>
            </a:solidFill>
          </p:grpSpPr>
          <p:sp>
            <p:nvSpPr>
              <p:cNvPr id="102" name="Freeform 121">
                <a:extLst>
                  <a:ext uri="{FF2B5EF4-FFF2-40B4-BE49-F238E27FC236}">
                    <a16:creationId xmlns:a16="http://schemas.microsoft.com/office/drawing/2014/main" xmlns="" id="{82C48D10-B295-41A4-BBC3-79C561C99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" y="1965"/>
                <a:ext cx="161" cy="476"/>
              </a:xfrm>
              <a:custGeom>
                <a:avLst/>
                <a:gdLst>
                  <a:gd name="T0" fmla="*/ 18 w 91"/>
                  <a:gd name="T1" fmla="*/ 268 h 268"/>
                  <a:gd name="T2" fmla="*/ 0 w 91"/>
                  <a:gd name="T3" fmla="*/ 268 h 268"/>
                  <a:gd name="T4" fmla="*/ 0 w 91"/>
                  <a:gd name="T5" fmla="*/ 0 h 268"/>
                  <a:gd name="T6" fmla="*/ 91 w 91"/>
                  <a:gd name="T7" fmla="*/ 0 h 268"/>
                  <a:gd name="T8" fmla="*/ 91 w 91"/>
                  <a:gd name="T9" fmla="*/ 268 h 268"/>
                  <a:gd name="T10" fmla="*/ 74 w 91"/>
                  <a:gd name="T11" fmla="*/ 268 h 268"/>
                  <a:gd name="T12" fmla="*/ 74 w 91"/>
                  <a:gd name="T13" fmla="*/ 18 h 268"/>
                  <a:gd name="T14" fmla="*/ 18 w 91"/>
                  <a:gd name="T15" fmla="*/ 18 h 268"/>
                  <a:gd name="T16" fmla="*/ 18 w 91"/>
                  <a:gd name="T1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268">
                    <a:moveTo>
                      <a:pt x="18" y="268"/>
                    </a:moveTo>
                    <a:cubicBezTo>
                      <a:pt x="11" y="268"/>
                      <a:pt x="6" y="268"/>
                      <a:pt x="0" y="268"/>
                    </a:cubicBezTo>
                    <a:cubicBezTo>
                      <a:pt x="0" y="179"/>
                      <a:pt x="0" y="90"/>
                      <a:pt x="0" y="0"/>
                    </a:cubicBezTo>
                    <a:cubicBezTo>
                      <a:pt x="30" y="0"/>
                      <a:pt x="60" y="0"/>
                      <a:pt x="91" y="0"/>
                    </a:cubicBezTo>
                    <a:cubicBezTo>
                      <a:pt x="91" y="89"/>
                      <a:pt x="91" y="178"/>
                      <a:pt x="91" y="268"/>
                    </a:cubicBezTo>
                    <a:cubicBezTo>
                      <a:pt x="86" y="268"/>
                      <a:pt x="81" y="268"/>
                      <a:pt x="74" y="268"/>
                    </a:cubicBezTo>
                    <a:cubicBezTo>
                      <a:pt x="74" y="185"/>
                      <a:pt x="74" y="102"/>
                      <a:pt x="74" y="18"/>
                    </a:cubicBezTo>
                    <a:cubicBezTo>
                      <a:pt x="55" y="18"/>
                      <a:pt x="37" y="18"/>
                      <a:pt x="18" y="18"/>
                    </a:cubicBezTo>
                    <a:cubicBezTo>
                      <a:pt x="18" y="101"/>
                      <a:pt x="18" y="184"/>
                      <a:pt x="1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03" name="Freeform 122">
                <a:extLst>
                  <a:ext uri="{FF2B5EF4-FFF2-40B4-BE49-F238E27FC236}">
                    <a16:creationId xmlns:a16="http://schemas.microsoft.com/office/drawing/2014/main" xmlns="" id="{73C673EF-6AFA-4EB9-9C7C-F370BAAE4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" y="1708"/>
                <a:ext cx="740" cy="555"/>
              </a:xfrm>
              <a:custGeom>
                <a:avLst/>
                <a:gdLst>
                  <a:gd name="T0" fmla="*/ 0 w 417"/>
                  <a:gd name="T1" fmla="*/ 313 h 313"/>
                  <a:gd name="T2" fmla="*/ 0 w 417"/>
                  <a:gd name="T3" fmla="*/ 294 h 313"/>
                  <a:gd name="T4" fmla="*/ 122 w 417"/>
                  <a:gd name="T5" fmla="*/ 223 h 313"/>
                  <a:gd name="T6" fmla="*/ 259 w 417"/>
                  <a:gd name="T7" fmla="*/ 94 h 313"/>
                  <a:gd name="T8" fmla="*/ 294 w 417"/>
                  <a:gd name="T9" fmla="*/ 66 h 313"/>
                  <a:gd name="T10" fmla="*/ 384 w 417"/>
                  <a:gd name="T11" fmla="*/ 31 h 313"/>
                  <a:gd name="T12" fmla="*/ 361 w 417"/>
                  <a:gd name="T13" fmla="*/ 13 h 313"/>
                  <a:gd name="T14" fmla="*/ 378 w 417"/>
                  <a:gd name="T15" fmla="*/ 0 h 313"/>
                  <a:gd name="T16" fmla="*/ 417 w 417"/>
                  <a:gd name="T17" fmla="*/ 41 h 313"/>
                  <a:gd name="T18" fmla="*/ 375 w 417"/>
                  <a:gd name="T19" fmla="*/ 83 h 313"/>
                  <a:gd name="T20" fmla="*/ 366 w 417"/>
                  <a:gd name="T21" fmla="*/ 72 h 313"/>
                  <a:gd name="T22" fmla="*/ 383 w 417"/>
                  <a:gd name="T23" fmla="*/ 54 h 313"/>
                  <a:gd name="T24" fmla="*/ 382 w 417"/>
                  <a:gd name="T25" fmla="*/ 50 h 313"/>
                  <a:gd name="T26" fmla="*/ 348 w 417"/>
                  <a:gd name="T27" fmla="*/ 56 h 313"/>
                  <a:gd name="T28" fmla="*/ 267 w 417"/>
                  <a:gd name="T29" fmla="*/ 111 h 313"/>
                  <a:gd name="T30" fmla="*/ 126 w 417"/>
                  <a:gd name="T31" fmla="*/ 244 h 313"/>
                  <a:gd name="T32" fmla="*/ 39 w 417"/>
                  <a:gd name="T33" fmla="*/ 302 h 313"/>
                  <a:gd name="T34" fmla="*/ 0 w 417"/>
                  <a:gd name="T35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7" h="313">
                    <a:moveTo>
                      <a:pt x="0" y="313"/>
                    </a:moveTo>
                    <a:cubicBezTo>
                      <a:pt x="0" y="305"/>
                      <a:pt x="0" y="299"/>
                      <a:pt x="0" y="294"/>
                    </a:cubicBezTo>
                    <a:cubicBezTo>
                      <a:pt x="51" y="287"/>
                      <a:pt x="87" y="255"/>
                      <a:pt x="122" y="223"/>
                    </a:cubicBezTo>
                    <a:cubicBezTo>
                      <a:pt x="168" y="180"/>
                      <a:pt x="213" y="137"/>
                      <a:pt x="259" y="94"/>
                    </a:cubicBezTo>
                    <a:cubicBezTo>
                      <a:pt x="270" y="84"/>
                      <a:pt x="281" y="74"/>
                      <a:pt x="294" y="66"/>
                    </a:cubicBezTo>
                    <a:cubicBezTo>
                      <a:pt x="320" y="46"/>
                      <a:pt x="348" y="30"/>
                      <a:pt x="384" y="31"/>
                    </a:cubicBezTo>
                    <a:cubicBezTo>
                      <a:pt x="377" y="25"/>
                      <a:pt x="370" y="20"/>
                      <a:pt x="361" y="13"/>
                    </a:cubicBezTo>
                    <a:cubicBezTo>
                      <a:pt x="369" y="7"/>
                      <a:pt x="374" y="4"/>
                      <a:pt x="378" y="0"/>
                    </a:cubicBezTo>
                    <a:cubicBezTo>
                      <a:pt x="391" y="14"/>
                      <a:pt x="405" y="28"/>
                      <a:pt x="417" y="41"/>
                    </a:cubicBezTo>
                    <a:cubicBezTo>
                      <a:pt x="404" y="54"/>
                      <a:pt x="390" y="68"/>
                      <a:pt x="375" y="83"/>
                    </a:cubicBezTo>
                    <a:cubicBezTo>
                      <a:pt x="373" y="81"/>
                      <a:pt x="370" y="77"/>
                      <a:pt x="366" y="72"/>
                    </a:cubicBezTo>
                    <a:cubicBezTo>
                      <a:pt x="371" y="66"/>
                      <a:pt x="377" y="60"/>
                      <a:pt x="383" y="54"/>
                    </a:cubicBezTo>
                    <a:cubicBezTo>
                      <a:pt x="383" y="52"/>
                      <a:pt x="383" y="51"/>
                      <a:pt x="382" y="50"/>
                    </a:cubicBezTo>
                    <a:cubicBezTo>
                      <a:pt x="371" y="52"/>
                      <a:pt x="359" y="52"/>
                      <a:pt x="348" y="56"/>
                    </a:cubicBezTo>
                    <a:cubicBezTo>
                      <a:pt x="316" y="68"/>
                      <a:pt x="291" y="89"/>
                      <a:pt x="267" y="111"/>
                    </a:cubicBezTo>
                    <a:cubicBezTo>
                      <a:pt x="220" y="155"/>
                      <a:pt x="174" y="200"/>
                      <a:pt x="126" y="244"/>
                    </a:cubicBezTo>
                    <a:cubicBezTo>
                      <a:pt x="100" y="268"/>
                      <a:pt x="72" y="289"/>
                      <a:pt x="39" y="302"/>
                    </a:cubicBezTo>
                    <a:cubicBezTo>
                      <a:pt x="27" y="307"/>
                      <a:pt x="14" y="309"/>
                      <a:pt x="0" y="3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04" name="Freeform 123">
                <a:extLst>
                  <a:ext uri="{FF2B5EF4-FFF2-40B4-BE49-F238E27FC236}">
                    <a16:creationId xmlns:a16="http://schemas.microsoft.com/office/drawing/2014/main" xmlns="" id="{2B948B09-62F4-4700-B5F8-CF2A995F3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" y="2097"/>
                <a:ext cx="162" cy="344"/>
              </a:xfrm>
              <a:custGeom>
                <a:avLst/>
                <a:gdLst>
                  <a:gd name="T0" fmla="*/ 73 w 91"/>
                  <a:gd name="T1" fmla="*/ 19 h 194"/>
                  <a:gd name="T2" fmla="*/ 18 w 91"/>
                  <a:gd name="T3" fmla="*/ 19 h 194"/>
                  <a:gd name="T4" fmla="*/ 18 w 91"/>
                  <a:gd name="T5" fmla="*/ 194 h 194"/>
                  <a:gd name="T6" fmla="*/ 0 w 91"/>
                  <a:gd name="T7" fmla="*/ 194 h 194"/>
                  <a:gd name="T8" fmla="*/ 0 w 91"/>
                  <a:gd name="T9" fmla="*/ 0 h 194"/>
                  <a:gd name="T10" fmla="*/ 91 w 91"/>
                  <a:gd name="T11" fmla="*/ 0 h 194"/>
                  <a:gd name="T12" fmla="*/ 91 w 91"/>
                  <a:gd name="T13" fmla="*/ 194 h 194"/>
                  <a:gd name="T14" fmla="*/ 73 w 91"/>
                  <a:gd name="T15" fmla="*/ 194 h 194"/>
                  <a:gd name="T16" fmla="*/ 73 w 91"/>
                  <a:gd name="T17" fmla="*/ 1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194">
                    <a:moveTo>
                      <a:pt x="73" y="19"/>
                    </a:moveTo>
                    <a:cubicBezTo>
                      <a:pt x="54" y="19"/>
                      <a:pt x="36" y="19"/>
                      <a:pt x="18" y="19"/>
                    </a:cubicBezTo>
                    <a:cubicBezTo>
                      <a:pt x="18" y="77"/>
                      <a:pt x="18" y="135"/>
                      <a:pt x="18" y="194"/>
                    </a:cubicBezTo>
                    <a:cubicBezTo>
                      <a:pt x="11" y="194"/>
                      <a:pt x="6" y="194"/>
                      <a:pt x="0" y="194"/>
                    </a:cubicBezTo>
                    <a:cubicBezTo>
                      <a:pt x="0" y="130"/>
                      <a:pt x="0" y="66"/>
                      <a:pt x="0" y="0"/>
                    </a:cubicBezTo>
                    <a:cubicBezTo>
                      <a:pt x="30" y="0"/>
                      <a:pt x="60" y="0"/>
                      <a:pt x="91" y="0"/>
                    </a:cubicBezTo>
                    <a:cubicBezTo>
                      <a:pt x="91" y="65"/>
                      <a:pt x="91" y="129"/>
                      <a:pt x="91" y="194"/>
                    </a:cubicBezTo>
                    <a:cubicBezTo>
                      <a:pt x="85" y="194"/>
                      <a:pt x="80" y="194"/>
                      <a:pt x="73" y="194"/>
                    </a:cubicBezTo>
                    <a:cubicBezTo>
                      <a:pt x="73" y="136"/>
                      <a:pt x="73" y="78"/>
                      <a:pt x="7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05" name="Freeform 124">
                <a:extLst>
                  <a:ext uri="{FF2B5EF4-FFF2-40B4-BE49-F238E27FC236}">
                    <a16:creationId xmlns:a16="http://schemas.microsoft.com/office/drawing/2014/main" xmlns="" id="{ACDC92B8-0B70-472E-BD48-EB046F19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" y="2494"/>
                <a:ext cx="789" cy="28"/>
              </a:xfrm>
              <a:custGeom>
                <a:avLst/>
                <a:gdLst>
                  <a:gd name="T0" fmla="*/ 0 w 445"/>
                  <a:gd name="T1" fmla="*/ 16 h 16"/>
                  <a:gd name="T2" fmla="*/ 0 w 445"/>
                  <a:gd name="T3" fmla="*/ 0 h 16"/>
                  <a:gd name="T4" fmla="*/ 445 w 445"/>
                  <a:gd name="T5" fmla="*/ 0 h 16"/>
                  <a:gd name="T6" fmla="*/ 445 w 445"/>
                  <a:gd name="T7" fmla="*/ 16 h 16"/>
                  <a:gd name="T8" fmla="*/ 0 w 44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6">
                    <a:moveTo>
                      <a:pt x="0" y="16"/>
                    </a:moveTo>
                    <a:cubicBezTo>
                      <a:pt x="0" y="10"/>
                      <a:pt x="0" y="6"/>
                      <a:pt x="0" y="0"/>
                    </a:cubicBezTo>
                    <a:cubicBezTo>
                      <a:pt x="148" y="0"/>
                      <a:pt x="296" y="0"/>
                      <a:pt x="445" y="0"/>
                    </a:cubicBezTo>
                    <a:cubicBezTo>
                      <a:pt x="445" y="5"/>
                      <a:pt x="445" y="10"/>
                      <a:pt x="445" y="16"/>
                    </a:cubicBezTo>
                    <a:cubicBezTo>
                      <a:pt x="297" y="16"/>
                      <a:pt x="149" y="16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06" name="Freeform 125">
                <a:extLst>
                  <a:ext uri="{FF2B5EF4-FFF2-40B4-BE49-F238E27FC236}">
                    <a16:creationId xmlns:a16="http://schemas.microsoft.com/office/drawing/2014/main" xmlns="" id="{29824F7B-84A0-45E9-800B-409B0A7EE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" y="2230"/>
                <a:ext cx="161" cy="211"/>
              </a:xfrm>
              <a:custGeom>
                <a:avLst/>
                <a:gdLst>
                  <a:gd name="T0" fmla="*/ 91 w 91"/>
                  <a:gd name="T1" fmla="*/ 119 h 119"/>
                  <a:gd name="T2" fmla="*/ 74 w 91"/>
                  <a:gd name="T3" fmla="*/ 119 h 119"/>
                  <a:gd name="T4" fmla="*/ 74 w 91"/>
                  <a:gd name="T5" fmla="*/ 18 h 119"/>
                  <a:gd name="T6" fmla="*/ 18 w 91"/>
                  <a:gd name="T7" fmla="*/ 18 h 119"/>
                  <a:gd name="T8" fmla="*/ 18 w 91"/>
                  <a:gd name="T9" fmla="*/ 119 h 119"/>
                  <a:gd name="T10" fmla="*/ 0 w 91"/>
                  <a:gd name="T11" fmla="*/ 119 h 119"/>
                  <a:gd name="T12" fmla="*/ 0 w 91"/>
                  <a:gd name="T13" fmla="*/ 0 h 119"/>
                  <a:gd name="T14" fmla="*/ 91 w 91"/>
                  <a:gd name="T15" fmla="*/ 0 h 119"/>
                  <a:gd name="T16" fmla="*/ 91 w 91"/>
                  <a:gd name="T1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119">
                    <a:moveTo>
                      <a:pt x="91" y="119"/>
                    </a:moveTo>
                    <a:cubicBezTo>
                      <a:pt x="85" y="119"/>
                      <a:pt x="80" y="119"/>
                      <a:pt x="74" y="119"/>
                    </a:cubicBezTo>
                    <a:cubicBezTo>
                      <a:pt x="74" y="85"/>
                      <a:pt x="74" y="52"/>
                      <a:pt x="74" y="18"/>
                    </a:cubicBezTo>
                    <a:cubicBezTo>
                      <a:pt x="55" y="18"/>
                      <a:pt x="37" y="18"/>
                      <a:pt x="18" y="18"/>
                    </a:cubicBezTo>
                    <a:cubicBezTo>
                      <a:pt x="18" y="52"/>
                      <a:pt x="18" y="85"/>
                      <a:pt x="18" y="119"/>
                    </a:cubicBezTo>
                    <a:cubicBezTo>
                      <a:pt x="12" y="119"/>
                      <a:pt x="6" y="119"/>
                      <a:pt x="0" y="119"/>
                    </a:cubicBezTo>
                    <a:cubicBezTo>
                      <a:pt x="0" y="80"/>
                      <a:pt x="0" y="40"/>
                      <a:pt x="0" y="0"/>
                    </a:cubicBezTo>
                    <a:cubicBezTo>
                      <a:pt x="30" y="0"/>
                      <a:pt x="60" y="0"/>
                      <a:pt x="91" y="0"/>
                    </a:cubicBezTo>
                    <a:cubicBezTo>
                      <a:pt x="91" y="39"/>
                      <a:pt x="91" y="79"/>
                      <a:pt x="91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07" name="Freeform 126">
                <a:extLst>
                  <a:ext uri="{FF2B5EF4-FFF2-40B4-BE49-F238E27FC236}">
                    <a16:creationId xmlns:a16="http://schemas.microsoft.com/office/drawing/2014/main" xmlns="" id="{5302FAEF-A11B-4D57-A7FE-FEEF2BBA7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" y="2361"/>
                <a:ext cx="161" cy="80"/>
              </a:xfrm>
              <a:custGeom>
                <a:avLst/>
                <a:gdLst>
                  <a:gd name="T0" fmla="*/ 0 w 91"/>
                  <a:gd name="T1" fmla="*/ 0 h 45"/>
                  <a:gd name="T2" fmla="*/ 91 w 91"/>
                  <a:gd name="T3" fmla="*/ 0 h 45"/>
                  <a:gd name="T4" fmla="*/ 91 w 91"/>
                  <a:gd name="T5" fmla="*/ 45 h 45"/>
                  <a:gd name="T6" fmla="*/ 74 w 91"/>
                  <a:gd name="T7" fmla="*/ 45 h 45"/>
                  <a:gd name="T8" fmla="*/ 74 w 91"/>
                  <a:gd name="T9" fmla="*/ 18 h 45"/>
                  <a:gd name="T10" fmla="*/ 18 w 91"/>
                  <a:gd name="T11" fmla="*/ 18 h 45"/>
                  <a:gd name="T12" fmla="*/ 16 w 91"/>
                  <a:gd name="T13" fmla="*/ 45 h 45"/>
                  <a:gd name="T14" fmla="*/ 0 w 91"/>
                  <a:gd name="T15" fmla="*/ 45 h 45"/>
                  <a:gd name="T16" fmla="*/ 0 w 91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45">
                    <a:moveTo>
                      <a:pt x="0" y="0"/>
                    </a:moveTo>
                    <a:cubicBezTo>
                      <a:pt x="31" y="0"/>
                      <a:pt x="60" y="0"/>
                      <a:pt x="91" y="0"/>
                    </a:cubicBezTo>
                    <a:cubicBezTo>
                      <a:pt x="91" y="15"/>
                      <a:pt x="91" y="30"/>
                      <a:pt x="91" y="45"/>
                    </a:cubicBezTo>
                    <a:cubicBezTo>
                      <a:pt x="85" y="45"/>
                      <a:pt x="80" y="45"/>
                      <a:pt x="74" y="45"/>
                    </a:cubicBezTo>
                    <a:cubicBezTo>
                      <a:pt x="74" y="36"/>
                      <a:pt x="74" y="28"/>
                      <a:pt x="74" y="18"/>
                    </a:cubicBezTo>
                    <a:cubicBezTo>
                      <a:pt x="55" y="18"/>
                      <a:pt x="37" y="18"/>
                      <a:pt x="18" y="18"/>
                    </a:cubicBezTo>
                    <a:cubicBezTo>
                      <a:pt x="17" y="27"/>
                      <a:pt x="17" y="35"/>
                      <a:pt x="16" y="45"/>
                    </a:cubicBezTo>
                    <a:cubicBezTo>
                      <a:pt x="11" y="45"/>
                      <a:pt x="6" y="45"/>
                      <a:pt x="0" y="45"/>
                    </a:cubicBezTo>
                    <a:cubicBezTo>
                      <a:pt x="0" y="30"/>
                      <a:pt x="0" y="1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</p:grpSp>
        <p:grpSp>
          <p:nvGrpSpPr>
            <p:cNvPr id="100" name="Group 57">
              <a:extLst>
                <a:ext uri="{FF2B5EF4-FFF2-40B4-BE49-F238E27FC236}">
                  <a16:creationId xmlns:a16="http://schemas.microsoft.com/office/drawing/2014/main" xmlns="" id="{84A37B8F-073C-4873-A002-8405B769CD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8283" y="3433733"/>
              <a:ext cx="365380" cy="367849"/>
              <a:chOff x="2455" y="1749"/>
              <a:chExt cx="740" cy="745"/>
            </a:xfrm>
            <a:solidFill>
              <a:schemeClr val="accent2"/>
            </a:solidFill>
          </p:grpSpPr>
          <p:sp>
            <p:nvSpPr>
              <p:cNvPr id="108" name="Freeform 58">
                <a:extLst>
                  <a:ext uri="{FF2B5EF4-FFF2-40B4-BE49-F238E27FC236}">
                    <a16:creationId xmlns:a16="http://schemas.microsoft.com/office/drawing/2014/main" xmlns="" id="{481F7205-6201-471B-807C-449325479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5" y="1749"/>
                <a:ext cx="740" cy="745"/>
              </a:xfrm>
              <a:custGeom>
                <a:avLst/>
                <a:gdLst>
                  <a:gd name="T0" fmla="*/ 0 w 417"/>
                  <a:gd name="T1" fmla="*/ 118 h 420"/>
                  <a:gd name="T2" fmla="*/ 19 w 417"/>
                  <a:gd name="T3" fmla="*/ 42 h 420"/>
                  <a:gd name="T4" fmla="*/ 87 w 417"/>
                  <a:gd name="T5" fmla="*/ 1 h 420"/>
                  <a:gd name="T6" fmla="*/ 122 w 417"/>
                  <a:gd name="T7" fmla="*/ 23 h 420"/>
                  <a:gd name="T8" fmla="*/ 147 w 417"/>
                  <a:gd name="T9" fmla="*/ 105 h 420"/>
                  <a:gd name="T10" fmla="*/ 136 w 417"/>
                  <a:gd name="T11" fmla="*/ 144 h 420"/>
                  <a:gd name="T12" fmla="*/ 117 w 417"/>
                  <a:gd name="T13" fmla="*/ 164 h 420"/>
                  <a:gd name="T14" fmla="*/ 114 w 417"/>
                  <a:gd name="T15" fmla="*/ 193 h 420"/>
                  <a:gd name="T16" fmla="*/ 224 w 417"/>
                  <a:gd name="T17" fmla="*/ 302 h 420"/>
                  <a:gd name="T18" fmla="*/ 256 w 417"/>
                  <a:gd name="T19" fmla="*/ 298 h 420"/>
                  <a:gd name="T20" fmla="*/ 277 w 417"/>
                  <a:gd name="T21" fmla="*/ 278 h 420"/>
                  <a:gd name="T22" fmla="*/ 318 w 417"/>
                  <a:gd name="T23" fmla="*/ 270 h 420"/>
                  <a:gd name="T24" fmla="*/ 395 w 417"/>
                  <a:gd name="T25" fmla="*/ 305 h 420"/>
                  <a:gd name="T26" fmla="*/ 410 w 417"/>
                  <a:gd name="T27" fmla="*/ 344 h 420"/>
                  <a:gd name="T28" fmla="*/ 307 w 417"/>
                  <a:gd name="T29" fmla="*/ 416 h 420"/>
                  <a:gd name="T30" fmla="*/ 184 w 417"/>
                  <a:gd name="T31" fmla="*/ 375 h 420"/>
                  <a:gd name="T32" fmla="*/ 53 w 417"/>
                  <a:gd name="T33" fmla="*/ 250 h 420"/>
                  <a:gd name="T34" fmla="*/ 0 w 417"/>
                  <a:gd name="T35" fmla="*/ 118 h 420"/>
                  <a:gd name="T36" fmla="*/ 14 w 417"/>
                  <a:gd name="T37" fmla="*/ 119 h 420"/>
                  <a:gd name="T38" fmla="*/ 64 w 417"/>
                  <a:gd name="T39" fmla="*/ 242 h 420"/>
                  <a:gd name="T40" fmla="*/ 195 w 417"/>
                  <a:gd name="T41" fmla="*/ 365 h 420"/>
                  <a:gd name="T42" fmla="*/ 305 w 417"/>
                  <a:gd name="T43" fmla="*/ 403 h 420"/>
                  <a:gd name="T44" fmla="*/ 397 w 417"/>
                  <a:gd name="T45" fmla="*/ 341 h 420"/>
                  <a:gd name="T46" fmla="*/ 389 w 417"/>
                  <a:gd name="T47" fmla="*/ 317 h 420"/>
                  <a:gd name="T48" fmla="*/ 313 w 417"/>
                  <a:gd name="T49" fmla="*/ 283 h 420"/>
                  <a:gd name="T50" fmla="*/ 285 w 417"/>
                  <a:gd name="T51" fmla="*/ 289 h 420"/>
                  <a:gd name="T52" fmla="*/ 263 w 417"/>
                  <a:gd name="T53" fmla="*/ 310 h 420"/>
                  <a:gd name="T54" fmla="*/ 218 w 417"/>
                  <a:gd name="T55" fmla="*/ 315 h 420"/>
                  <a:gd name="T56" fmla="*/ 101 w 417"/>
                  <a:gd name="T57" fmla="*/ 199 h 420"/>
                  <a:gd name="T58" fmla="*/ 106 w 417"/>
                  <a:gd name="T59" fmla="*/ 155 h 420"/>
                  <a:gd name="T60" fmla="*/ 126 w 417"/>
                  <a:gd name="T61" fmla="*/ 133 h 420"/>
                  <a:gd name="T62" fmla="*/ 134 w 417"/>
                  <a:gd name="T63" fmla="*/ 108 h 420"/>
                  <a:gd name="T64" fmla="*/ 109 w 417"/>
                  <a:gd name="T65" fmla="*/ 29 h 420"/>
                  <a:gd name="T66" fmla="*/ 84 w 417"/>
                  <a:gd name="T67" fmla="*/ 14 h 420"/>
                  <a:gd name="T68" fmla="*/ 34 w 417"/>
                  <a:gd name="T69" fmla="*/ 45 h 420"/>
                  <a:gd name="T70" fmla="*/ 14 w 417"/>
                  <a:gd name="T71" fmla="*/ 119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7" h="420">
                    <a:moveTo>
                      <a:pt x="0" y="118"/>
                    </a:moveTo>
                    <a:cubicBezTo>
                      <a:pt x="0" y="91"/>
                      <a:pt x="5" y="65"/>
                      <a:pt x="19" y="42"/>
                    </a:cubicBezTo>
                    <a:cubicBezTo>
                      <a:pt x="35" y="17"/>
                      <a:pt x="57" y="2"/>
                      <a:pt x="87" y="1"/>
                    </a:cubicBezTo>
                    <a:cubicBezTo>
                      <a:pt x="104" y="0"/>
                      <a:pt x="117" y="8"/>
                      <a:pt x="122" y="23"/>
                    </a:cubicBezTo>
                    <a:cubicBezTo>
                      <a:pt x="131" y="50"/>
                      <a:pt x="140" y="78"/>
                      <a:pt x="147" y="105"/>
                    </a:cubicBezTo>
                    <a:cubicBezTo>
                      <a:pt x="152" y="120"/>
                      <a:pt x="147" y="133"/>
                      <a:pt x="136" y="144"/>
                    </a:cubicBezTo>
                    <a:cubicBezTo>
                      <a:pt x="130" y="151"/>
                      <a:pt x="123" y="157"/>
                      <a:pt x="117" y="164"/>
                    </a:cubicBezTo>
                    <a:cubicBezTo>
                      <a:pt x="108" y="173"/>
                      <a:pt x="106" y="182"/>
                      <a:pt x="114" y="193"/>
                    </a:cubicBezTo>
                    <a:cubicBezTo>
                      <a:pt x="143" y="237"/>
                      <a:pt x="178" y="275"/>
                      <a:pt x="224" y="302"/>
                    </a:cubicBezTo>
                    <a:cubicBezTo>
                      <a:pt x="236" y="309"/>
                      <a:pt x="246" y="307"/>
                      <a:pt x="256" y="298"/>
                    </a:cubicBezTo>
                    <a:cubicBezTo>
                      <a:pt x="263" y="291"/>
                      <a:pt x="270" y="285"/>
                      <a:pt x="277" y="278"/>
                    </a:cubicBezTo>
                    <a:cubicBezTo>
                      <a:pt x="289" y="266"/>
                      <a:pt x="303" y="264"/>
                      <a:pt x="318" y="270"/>
                    </a:cubicBezTo>
                    <a:cubicBezTo>
                      <a:pt x="344" y="281"/>
                      <a:pt x="370" y="293"/>
                      <a:pt x="395" y="305"/>
                    </a:cubicBezTo>
                    <a:cubicBezTo>
                      <a:pt x="412" y="313"/>
                      <a:pt x="417" y="327"/>
                      <a:pt x="410" y="344"/>
                    </a:cubicBezTo>
                    <a:cubicBezTo>
                      <a:pt x="391" y="390"/>
                      <a:pt x="355" y="412"/>
                      <a:pt x="307" y="416"/>
                    </a:cubicBezTo>
                    <a:cubicBezTo>
                      <a:pt x="260" y="420"/>
                      <a:pt x="219" y="406"/>
                      <a:pt x="184" y="375"/>
                    </a:cubicBezTo>
                    <a:cubicBezTo>
                      <a:pt x="140" y="334"/>
                      <a:pt x="95" y="293"/>
                      <a:pt x="53" y="250"/>
                    </a:cubicBezTo>
                    <a:cubicBezTo>
                      <a:pt x="17" y="214"/>
                      <a:pt x="1" y="169"/>
                      <a:pt x="0" y="118"/>
                    </a:cubicBezTo>
                    <a:close/>
                    <a:moveTo>
                      <a:pt x="14" y="119"/>
                    </a:moveTo>
                    <a:cubicBezTo>
                      <a:pt x="15" y="165"/>
                      <a:pt x="30" y="208"/>
                      <a:pt x="64" y="242"/>
                    </a:cubicBezTo>
                    <a:cubicBezTo>
                      <a:pt x="107" y="285"/>
                      <a:pt x="151" y="325"/>
                      <a:pt x="195" y="365"/>
                    </a:cubicBezTo>
                    <a:cubicBezTo>
                      <a:pt x="226" y="393"/>
                      <a:pt x="263" y="406"/>
                      <a:pt x="305" y="403"/>
                    </a:cubicBezTo>
                    <a:cubicBezTo>
                      <a:pt x="346" y="399"/>
                      <a:pt x="379" y="381"/>
                      <a:pt x="397" y="341"/>
                    </a:cubicBezTo>
                    <a:cubicBezTo>
                      <a:pt x="402" y="330"/>
                      <a:pt x="399" y="322"/>
                      <a:pt x="389" y="317"/>
                    </a:cubicBezTo>
                    <a:cubicBezTo>
                      <a:pt x="364" y="305"/>
                      <a:pt x="338" y="294"/>
                      <a:pt x="313" y="283"/>
                    </a:cubicBezTo>
                    <a:cubicBezTo>
                      <a:pt x="303" y="279"/>
                      <a:pt x="293" y="281"/>
                      <a:pt x="285" y="289"/>
                    </a:cubicBezTo>
                    <a:cubicBezTo>
                      <a:pt x="278" y="296"/>
                      <a:pt x="271" y="303"/>
                      <a:pt x="263" y="310"/>
                    </a:cubicBezTo>
                    <a:cubicBezTo>
                      <a:pt x="249" y="322"/>
                      <a:pt x="235" y="324"/>
                      <a:pt x="218" y="315"/>
                    </a:cubicBezTo>
                    <a:cubicBezTo>
                      <a:pt x="169" y="287"/>
                      <a:pt x="131" y="247"/>
                      <a:pt x="101" y="199"/>
                    </a:cubicBezTo>
                    <a:cubicBezTo>
                      <a:pt x="92" y="184"/>
                      <a:pt x="94" y="169"/>
                      <a:pt x="106" y="155"/>
                    </a:cubicBezTo>
                    <a:cubicBezTo>
                      <a:pt x="112" y="148"/>
                      <a:pt x="121" y="142"/>
                      <a:pt x="126" y="133"/>
                    </a:cubicBezTo>
                    <a:cubicBezTo>
                      <a:pt x="131" y="126"/>
                      <a:pt x="135" y="116"/>
                      <a:pt x="134" y="108"/>
                    </a:cubicBezTo>
                    <a:cubicBezTo>
                      <a:pt x="127" y="82"/>
                      <a:pt x="118" y="55"/>
                      <a:pt x="109" y="29"/>
                    </a:cubicBezTo>
                    <a:cubicBezTo>
                      <a:pt x="105" y="18"/>
                      <a:pt x="97" y="12"/>
                      <a:pt x="84" y="14"/>
                    </a:cubicBezTo>
                    <a:cubicBezTo>
                      <a:pt x="63" y="17"/>
                      <a:pt x="46" y="27"/>
                      <a:pt x="34" y="45"/>
                    </a:cubicBezTo>
                    <a:cubicBezTo>
                      <a:pt x="19" y="66"/>
                      <a:pt x="14" y="91"/>
                      <a:pt x="14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09" name="Freeform 59">
                <a:extLst>
                  <a:ext uri="{FF2B5EF4-FFF2-40B4-BE49-F238E27FC236}">
                    <a16:creationId xmlns:a16="http://schemas.microsoft.com/office/drawing/2014/main" xmlns="" id="{BFBA1238-1978-4A12-B368-BFDF3A5C46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6" y="1995"/>
                <a:ext cx="309" cy="213"/>
              </a:xfrm>
              <a:custGeom>
                <a:avLst/>
                <a:gdLst>
                  <a:gd name="T0" fmla="*/ 90 w 174"/>
                  <a:gd name="T1" fmla="*/ 92 h 120"/>
                  <a:gd name="T2" fmla="*/ 25 w 174"/>
                  <a:gd name="T3" fmla="*/ 92 h 120"/>
                  <a:gd name="T4" fmla="*/ 0 w 174"/>
                  <a:gd name="T5" fmla="*/ 67 h 120"/>
                  <a:gd name="T6" fmla="*/ 0 w 174"/>
                  <a:gd name="T7" fmla="*/ 47 h 120"/>
                  <a:gd name="T8" fmla="*/ 20 w 174"/>
                  <a:gd name="T9" fmla="*/ 26 h 120"/>
                  <a:gd name="T10" fmla="*/ 75 w 174"/>
                  <a:gd name="T11" fmla="*/ 26 h 120"/>
                  <a:gd name="T12" fmla="*/ 90 w 174"/>
                  <a:gd name="T13" fmla="*/ 26 h 120"/>
                  <a:gd name="T14" fmla="*/ 91 w 174"/>
                  <a:gd name="T15" fmla="*/ 14 h 120"/>
                  <a:gd name="T16" fmla="*/ 109 w 174"/>
                  <a:gd name="T17" fmla="*/ 6 h 120"/>
                  <a:gd name="T18" fmla="*/ 166 w 174"/>
                  <a:gd name="T19" fmla="*/ 49 h 120"/>
                  <a:gd name="T20" fmla="*/ 166 w 174"/>
                  <a:gd name="T21" fmla="*/ 70 h 120"/>
                  <a:gd name="T22" fmla="*/ 109 w 174"/>
                  <a:gd name="T23" fmla="*/ 113 h 120"/>
                  <a:gd name="T24" fmla="*/ 91 w 174"/>
                  <a:gd name="T25" fmla="*/ 104 h 120"/>
                  <a:gd name="T26" fmla="*/ 90 w 174"/>
                  <a:gd name="T27" fmla="*/ 92 h 120"/>
                  <a:gd name="T28" fmla="*/ 15 w 174"/>
                  <a:gd name="T29" fmla="*/ 40 h 120"/>
                  <a:gd name="T30" fmla="*/ 15 w 174"/>
                  <a:gd name="T31" fmla="*/ 78 h 120"/>
                  <a:gd name="T32" fmla="*/ 81 w 174"/>
                  <a:gd name="T33" fmla="*/ 78 h 120"/>
                  <a:gd name="T34" fmla="*/ 106 w 174"/>
                  <a:gd name="T35" fmla="*/ 99 h 120"/>
                  <a:gd name="T36" fmla="*/ 150 w 174"/>
                  <a:gd name="T37" fmla="*/ 65 h 120"/>
                  <a:gd name="T38" fmla="*/ 150 w 174"/>
                  <a:gd name="T39" fmla="*/ 55 h 120"/>
                  <a:gd name="T40" fmla="*/ 105 w 174"/>
                  <a:gd name="T41" fmla="*/ 20 h 120"/>
                  <a:gd name="T42" fmla="*/ 80 w 174"/>
                  <a:gd name="T43" fmla="*/ 40 h 120"/>
                  <a:gd name="T44" fmla="*/ 15 w 174"/>
                  <a:gd name="T45" fmla="*/ 4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4" h="120">
                    <a:moveTo>
                      <a:pt x="90" y="92"/>
                    </a:moveTo>
                    <a:cubicBezTo>
                      <a:pt x="68" y="92"/>
                      <a:pt x="47" y="92"/>
                      <a:pt x="25" y="92"/>
                    </a:cubicBezTo>
                    <a:cubicBezTo>
                      <a:pt x="4" y="92"/>
                      <a:pt x="0" y="88"/>
                      <a:pt x="0" y="67"/>
                    </a:cubicBezTo>
                    <a:cubicBezTo>
                      <a:pt x="0" y="60"/>
                      <a:pt x="0" y="53"/>
                      <a:pt x="0" y="47"/>
                    </a:cubicBezTo>
                    <a:cubicBezTo>
                      <a:pt x="0" y="32"/>
                      <a:pt x="6" y="27"/>
                      <a:pt x="20" y="26"/>
                    </a:cubicBezTo>
                    <a:cubicBezTo>
                      <a:pt x="38" y="26"/>
                      <a:pt x="57" y="26"/>
                      <a:pt x="75" y="26"/>
                    </a:cubicBezTo>
                    <a:cubicBezTo>
                      <a:pt x="80" y="26"/>
                      <a:pt x="85" y="26"/>
                      <a:pt x="90" y="26"/>
                    </a:cubicBezTo>
                    <a:cubicBezTo>
                      <a:pt x="90" y="21"/>
                      <a:pt x="90" y="18"/>
                      <a:pt x="91" y="14"/>
                    </a:cubicBezTo>
                    <a:cubicBezTo>
                      <a:pt x="93" y="4"/>
                      <a:pt x="101" y="0"/>
                      <a:pt x="109" y="6"/>
                    </a:cubicBezTo>
                    <a:cubicBezTo>
                      <a:pt x="129" y="20"/>
                      <a:pt x="148" y="34"/>
                      <a:pt x="166" y="49"/>
                    </a:cubicBezTo>
                    <a:cubicBezTo>
                      <a:pt x="174" y="56"/>
                      <a:pt x="174" y="64"/>
                      <a:pt x="166" y="70"/>
                    </a:cubicBezTo>
                    <a:cubicBezTo>
                      <a:pt x="147" y="85"/>
                      <a:pt x="129" y="100"/>
                      <a:pt x="109" y="113"/>
                    </a:cubicBezTo>
                    <a:cubicBezTo>
                      <a:pt x="100" y="120"/>
                      <a:pt x="92" y="116"/>
                      <a:pt x="91" y="104"/>
                    </a:cubicBezTo>
                    <a:cubicBezTo>
                      <a:pt x="90" y="101"/>
                      <a:pt x="90" y="97"/>
                      <a:pt x="90" y="92"/>
                    </a:cubicBezTo>
                    <a:close/>
                    <a:moveTo>
                      <a:pt x="15" y="40"/>
                    </a:moveTo>
                    <a:cubicBezTo>
                      <a:pt x="15" y="54"/>
                      <a:pt x="15" y="66"/>
                      <a:pt x="15" y="78"/>
                    </a:cubicBezTo>
                    <a:cubicBezTo>
                      <a:pt x="38" y="78"/>
                      <a:pt x="59" y="79"/>
                      <a:pt x="81" y="78"/>
                    </a:cubicBezTo>
                    <a:cubicBezTo>
                      <a:pt x="94" y="78"/>
                      <a:pt x="104" y="81"/>
                      <a:pt x="106" y="99"/>
                    </a:cubicBezTo>
                    <a:cubicBezTo>
                      <a:pt x="121" y="87"/>
                      <a:pt x="136" y="76"/>
                      <a:pt x="150" y="65"/>
                    </a:cubicBezTo>
                    <a:cubicBezTo>
                      <a:pt x="152" y="64"/>
                      <a:pt x="152" y="56"/>
                      <a:pt x="150" y="55"/>
                    </a:cubicBezTo>
                    <a:cubicBezTo>
                      <a:pt x="136" y="43"/>
                      <a:pt x="122" y="33"/>
                      <a:pt x="105" y="20"/>
                    </a:cubicBezTo>
                    <a:cubicBezTo>
                      <a:pt x="104" y="39"/>
                      <a:pt x="92" y="40"/>
                      <a:pt x="80" y="40"/>
                    </a:cubicBezTo>
                    <a:cubicBezTo>
                      <a:pt x="58" y="40"/>
                      <a:pt x="37" y="40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BFA34CA9-DD2A-416F-8EDB-F9945C453A3B}"/>
              </a:ext>
            </a:extLst>
          </p:cNvPr>
          <p:cNvSpPr txBox="1">
            <a:spLocks/>
          </p:cNvSpPr>
          <p:nvPr/>
        </p:nvSpPr>
        <p:spPr>
          <a:xfrm>
            <a:off x="158759" y="3621891"/>
            <a:ext cx="268900" cy="4532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endParaRPr lang="en-GB" sz="2800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759" y="4576699"/>
            <a:ext cx="11491890" cy="692497"/>
            <a:chOff x="158759" y="4499753"/>
            <a:chExt cx="11491890" cy="692497"/>
          </a:xfrm>
        </p:grpSpPr>
        <p:sp>
          <p:nvSpPr>
            <p:cNvPr id="111" name="!ObjectB-00794">
              <a:extLst>
                <a:ext uri="{FF2B5EF4-FFF2-40B4-BE49-F238E27FC236}">
                  <a16:creationId xmlns:a16="http://schemas.microsoft.com/office/drawing/2014/main" xmlns="" id="{65C1BC4D-027F-414E-9A00-9F7E037FAAF5}"/>
                </a:ext>
              </a:extLst>
            </p:cNvPr>
            <p:cNvSpPr txBox="1">
              <a:spLocks/>
            </p:cNvSpPr>
            <p:nvPr/>
          </p:nvSpPr>
          <p:spPr>
            <a:xfrm>
              <a:off x="1123950" y="4615169"/>
              <a:ext cx="3720603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500" dirty="0"/>
                <a:t>Judgement-based customer prioritization and associated pitch, decision making</a:t>
              </a:r>
              <a:endParaRPr lang="en-GB" sz="15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BA15E41F-5019-45E2-9CC9-476F40B9B3AB}"/>
                </a:ext>
              </a:extLst>
            </p:cNvPr>
            <p:cNvSpPr txBox="1">
              <a:spLocks/>
            </p:cNvSpPr>
            <p:nvPr/>
          </p:nvSpPr>
          <p:spPr>
            <a:xfrm>
              <a:off x="7523550" y="4499753"/>
              <a:ext cx="4127099" cy="6924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500" dirty="0"/>
                <a:t>Powered by virtual assistants, analytics-based inputs for customer prioritisation and </a:t>
              </a:r>
              <a:r>
                <a:rPr lang="en-GB" sz="1500" dirty="0" smtClean="0"/>
                <a:t/>
              </a:r>
              <a:br>
                <a:rPr lang="en-GB" sz="1500" dirty="0" smtClean="0"/>
              </a:br>
              <a:r>
                <a:rPr lang="en-GB" sz="1500" dirty="0" smtClean="0"/>
                <a:t>decision </a:t>
              </a:r>
              <a:r>
                <a:rPr lang="en-GB" sz="1500" dirty="0"/>
                <a:t>making</a:t>
              </a:r>
            </a:p>
          </p:txBody>
        </p:sp>
        <p:grpSp>
          <p:nvGrpSpPr>
            <p:cNvPr id="114" name="Group 131">
              <a:extLst>
                <a:ext uri="{FF2B5EF4-FFF2-40B4-BE49-F238E27FC236}">
                  <a16:creationId xmlns:a16="http://schemas.microsoft.com/office/drawing/2014/main" xmlns="" id="{BED5D1E2-8B80-41C7-BB93-8433C4B28C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6950551" y="4611485"/>
              <a:ext cx="411043" cy="469033"/>
              <a:chOff x="1375" y="467"/>
              <a:chExt cx="2892" cy="3300"/>
            </a:xfrm>
            <a:solidFill>
              <a:schemeClr val="accent4"/>
            </a:solidFill>
          </p:grpSpPr>
          <p:sp>
            <p:nvSpPr>
              <p:cNvPr id="115" name="Freeform 132">
                <a:extLst>
                  <a:ext uri="{FF2B5EF4-FFF2-40B4-BE49-F238E27FC236}">
                    <a16:creationId xmlns:a16="http://schemas.microsoft.com/office/drawing/2014/main" xmlns="" id="{24E9C592-C71D-4C94-BA90-40F847FAC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5" y="467"/>
                <a:ext cx="2892" cy="3300"/>
              </a:xfrm>
              <a:custGeom>
                <a:avLst/>
                <a:gdLst>
                  <a:gd name="T0" fmla="*/ 953 w 1637"/>
                  <a:gd name="T1" fmla="*/ 0 h 1868"/>
                  <a:gd name="T2" fmla="*/ 1013 w 1637"/>
                  <a:gd name="T3" fmla="*/ 7 h 1868"/>
                  <a:gd name="T4" fmla="*/ 1398 w 1637"/>
                  <a:gd name="T5" fmla="*/ 157 h 1868"/>
                  <a:gd name="T6" fmla="*/ 1628 w 1637"/>
                  <a:gd name="T7" fmla="*/ 603 h 1868"/>
                  <a:gd name="T8" fmla="*/ 1546 w 1637"/>
                  <a:gd name="T9" fmla="*/ 1115 h 1868"/>
                  <a:gd name="T10" fmla="*/ 1485 w 1637"/>
                  <a:gd name="T11" fmla="*/ 1260 h 1868"/>
                  <a:gd name="T12" fmla="*/ 1465 w 1637"/>
                  <a:gd name="T13" fmla="*/ 1380 h 1868"/>
                  <a:gd name="T14" fmla="*/ 1502 w 1637"/>
                  <a:gd name="T15" fmla="*/ 1735 h 1868"/>
                  <a:gd name="T16" fmla="*/ 1507 w 1637"/>
                  <a:gd name="T17" fmla="*/ 1777 h 1868"/>
                  <a:gd name="T18" fmla="*/ 1444 w 1637"/>
                  <a:gd name="T19" fmla="*/ 1865 h 1868"/>
                  <a:gd name="T20" fmla="*/ 1434 w 1637"/>
                  <a:gd name="T21" fmla="*/ 1868 h 1868"/>
                  <a:gd name="T22" fmla="*/ 634 w 1637"/>
                  <a:gd name="T23" fmla="*/ 1868 h 1868"/>
                  <a:gd name="T24" fmla="*/ 583 w 1637"/>
                  <a:gd name="T25" fmla="*/ 1840 h 1868"/>
                  <a:gd name="T26" fmla="*/ 561 w 1637"/>
                  <a:gd name="T27" fmla="*/ 1770 h 1868"/>
                  <a:gd name="T28" fmla="*/ 575 w 1637"/>
                  <a:gd name="T29" fmla="*/ 1665 h 1868"/>
                  <a:gd name="T30" fmla="*/ 576 w 1637"/>
                  <a:gd name="T31" fmla="*/ 1653 h 1868"/>
                  <a:gd name="T32" fmla="*/ 566 w 1637"/>
                  <a:gd name="T33" fmla="*/ 1653 h 1868"/>
                  <a:gd name="T34" fmla="*/ 338 w 1637"/>
                  <a:gd name="T35" fmla="*/ 1678 h 1868"/>
                  <a:gd name="T36" fmla="*/ 174 w 1637"/>
                  <a:gd name="T37" fmla="*/ 1534 h 1868"/>
                  <a:gd name="T38" fmla="*/ 174 w 1637"/>
                  <a:gd name="T39" fmla="*/ 1329 h 1868"/>
                  <a:gd name="T40" fmla="*/ 173 w 1637"/>
                  <a:gd name="T41" fmla="*/ 1271 h 1868"/>
                  <a:gd name="T42" fmla="*/ 145 w 1637"/>
                  <a:gd name="T43" fmla="*/ 1240 h 1868"/>
                  <a:gd name="T44" fmla="*/ 60 w 1637"/>
                  <a:gd name="T45" fmla="*/ 1230 h 1868"/>
                  <a:gd name="T46" fmla="*/ 12 w 1637"/>
                  <a:gd name="T47" fmla="*/ 1153 h 1868"/>
                  <a:gd name="T48" fmla="*/ 104 w 1637"/>
                  <a:gd name="T49" fmla="*/ 875 h 1868"/>
                  <a:gd name="T50" fmla="*/ 165 w 1637"/>
                  <a:gd name="T51" fmla="*/ 694 h 1868"/>
                  <a:gd name="T52" fmla="*/ 176 w 1637"/>
                  <a:gd name="T53" fmla="*/ 614 h 1868"/>
                  <a:gd name="T54" fmla="*/ 404 w 1637"/>
                  <a:gd name="T55" fmla="*/ 171 h 1868"/>
                  <a:gd name="T56" fmla="*/ 741 w 1637"/>
                  <a:gd name="T57" fmla="*/ 15 h 1868"/>
                  <a:gd name="T58" fmla="*/ 845 w 1637"/>
                  <a:gd name="T59" fmla="*/ 2 h 1868"/>
                  <a:gd name="T60" fmla="*/ 854 w 1637"/>
                  <a:gd name="T61" fmla="*/ 0 h 1868"/>
                  <a:gd name="T62" fmla="*/ 953 w 1637"/>
                  <a:gd name="T63" fmla="*/ 0 h 1868"/>
                  <a:gd name="T64" fmla="*/ 67 w 1637"/>
                  <a:gd name="T65" fmla="*/ 1172 h 1868"/>
                  <a:gd name="T66" fmla="*/ 146 w 1637"/>
                  <a:gd name="T67" fmla="*/ 1181 h 1868"/>
                  <a:gd name="T68" fmla="*/ 232 w 1637"/>
                  <a:gd name="T69" fmla="*/ 1277 h 1868"/>
                  <a:gd name="T70" fmla="*/ 232 w 1637"/>
                  <a:gd name="T71" fmla="*/ 1532 h 1868"/>
                  <a:gd name="T72" fmla="*/ 328 w 1637"/>
                  <a:gd name="T73" fmla="*/ 1621 h 1868"/>
                  <a:gd name="T74" fmla="*/ 481 w 1637"/>
                  <a:gd name="T75" fmla="*/ 1604 h 1868"/>
                  <a:gd name="T76" fmla="*/ 723 w 1637"/>
                  <a:gd name="T77" fmla="*/ 1577 h 1868"/>
                  <a:gd name="T78" fmla="*/ 755 w 1637"/>
                  <a:gd name="T79" fmla="*/ 1599 h 1868"/>
                  <a:gd name="T80" fmla="*/ 730 w 1637"/>
                  <a:gd name="T81" fmla="*/ 1635 h 1868"/>
                  <a:gd name="T82" fmla="*/ 646 w 1637"/>
                  <a:gd name="T83" fmla="*/ 1644 h 1868"/>
                  <a:gd name="T84" fmla="*/ 635 w 1637"/>
                  <a:gd name="T85" fmla="*/ 1655 h 1868"/>
                  <a:gd name="T86" fmla="*/ 620 w 1637"/>
                  <a:gd name="T87" fmla="*/ 1771 h 1868"/>
                  <a:gd name="T88" fmla="*/ 655 w 1637"/>
                  <a:gd name="T89" fmla="*/ 1810 h 1868"/>
                  <a:gd name="T90" fmla="*/ 1410 w 1637"/>
                  <a:gd name="T91" fmla="*/ 1810 h 1868"/>
                  <a:gd name="T92" fmla="*/ 1447 w 1637"/>
                  <a:gd name="T93" fmla="*/ 1767 h 1868"/>
                  <a:gd name="T94" fmla="*/ 1440 w 1637"/>
                  <a:gd name="T95" fmla="*/ 1695 h 1868"/>
                  <a:gd name="T96" fmla="*/ 1407 w 1637"/>
                  <a:gd name="T97" fmla="*/ 1389 h 1868"/>
                  <a:gd name="T98" fmla="*/ 1428 w 1637"/>
                  <a:gd name="T99" fmla="*/ 1245 h 1868"/>
                  <a:gd name="T100" fmla="*/ 1561 w 1637"/>
                  <a:gd name="T101" fmla="*/ 806 h 1868"/>
                  <a:gd name="T102" fmla="*/ 1566 w 1637"/>
                  <a:gd name="T103" fmla="*/ 563 h 1868"/>
                  <a:gd name="T104" fmla="*/ 1453 w 1637"/>
                  <a:gd name="T105" fmla="*/ 290 h 1868"/>
                  <a:gd name="T106" fmla="*/ 1163 w 1637"/>
                  <a:gd name="T107" fmla="*/ 96 h 1868"/>
                  <a:gd name="T108" fmla="*/ 804 w 1637"/>
                  <a:gd name="T109" fmla="*/ 65 h 1868"/>
                  <a:gd name="T110" fmla="*/ 452 w 1637"/>
                  <a:gd name="T111" fmla="*/ 207 h 1868"/>
                  <a:gd name="T112" fmla="*/ 234 w 1637"/>
                  <a:gd name="T113" fmla="*/ 619 h 1868"/>
                  <a:gd name="T114" fmla="*/ 223 w 1637"/>
                  <a:gd name="T115" fmla="*/ 703 h 1868"/>
                  <a:gd name="T116" fmla="*/ 86 w 1637"/>
                  <a:gd name="T117" fmla="*/ 1114 h 1868"/>
                  <a:gd name="T118" fmla="*/ 67 w 1637"/>
                  <a:gd name="T119" fmla="*/ 1172 h 1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7" h="1868">
                    <a:moveTo>
                      <a:pt x="953" y="0"/>
                    </a:moveTo>
                    <a:cubicBezTo>
                      <a:pt x="973" y="2"/>
                      <a:pt x="993" y="4"/>
                      <a:pt x="1013" y="7"/>
                    </a:cubicBezTo>
                    <a:cubicBezTo>
                      <a:pt x="1154" y="23"/>
                      <a:pt x="1285" y="67"/>
                      <a:pt x="1398" y="157"/>
                    </a:cubicBezTo>
                    <a:cubicBezTo>
                      <a:pt x="1542" y="270"/>
                      <a:pt x="1619" y="420"/>
                      <a:pt x="1628" y="603"/>
                    </a:cubicBezTo>
                    <a:cubicBezTo>
                      <a:pt x="1637" y="779"/>
                      <a:pt x="1605" y="949"/>
                      <a:pt x="1546" y="1115"/>
                    </a:cubicBezTo>
                    <a:cubicBezTo>
                      <a:pt x="1528" y="1164"/>
                      <a:pt x="1507" y="1212"/>
                      <a:pt x="1485" y="1260"/>
                    </a:cubicBezTo>
                    <a:cubicBezTo>
                      <a:pt x="1468" y="1298"/>
                      <a:pt x="1461" y="1338"/>
                      <a:pt x="1465" y="1380"/>
                    </a:cubicBezTo>
                    <a:cubicBezTo>
                      <a:pt x="1478" y="1498"/>
                      <a:pt x="1490" y="1616"/>
                      <a:pt x="1502" y="1735"/>
                    </a:cubicBezTo>
                    <a:cubicBezTo>
                      <a:pt x="1504" y="1749"/>
                      <a:pt x="1506" y="1763"/>
                      <a:pt x="1507" y="1777"/>
                    </a:cubicBezTo>
                    <a:cubicBezTo>
                      <a:pt x="1509" y="1817"/>
                      <a:pt x="1483" y="1853"/>
                      <a:pt x="1444" y="1865"/>
                    </a:cubicBezTo>
                    <a:cubicBezTo>
                      <a:pt x="1441" y="1866"/>
                      <a:pt x="1437" y="1867"/>
                      <a:pt x="1434" y="1868"/>
                    </a:cubicBezTo>
                    <a:cubicBezTo>
                      <a:pt x="1167" y="1868"/>
                      <a:pt x="901" y="1868"/>
                      <a:pt x="634" y="1868"/>
                    </a:cubicBezTo>
                    <a:cubicBezTo>
                      <a:pt x="615" y="1863"/>
                      <a:pt x="597" y="1855"/>
                      <a:pt x="583" y="1840"/>
                    </a:cubicBezTo>
                    <a:cubicBezTo>
                      <a:pt x="566" y="1820"/>
                      <a:pt x="558" y="1797"/>
                      <a:pt x="561" y="1770"/>
                    </a:cubicBezTo>
                    <a:cubicBezTo>
                      <a:pt x="566" y="1735"/>
                      <a:pt x="570" y="1700"/>
                      <a:pt x="575" y="1665"/>
                    </a:cubicBezTo>
                    <a:cubicBezTo>
                      <a:pt x="575" y="1662"/>
                      <a:pt x="576" y="1658"/>
                      <a:pt x="576" y="1653"/>
                    </a:cubicBezTo>
                    <a:cubicBezTo>
                      <a:pt x="573" y="1653"/>
                      <a:pt x="569" y="1653"/>
                      <a:pt x="566" y="1653"/>
                    </a:cubicBezTo>
                    <a:cubicBezTo>
                      <a:pt x="490" y="1661"/>
                      <a:pt x="414" y="1670"/>
                      <a:pt x="338" y="1678"/>
                    </a:cubicBezTo>
                    <a:cubicBezTo>
                      <a:pt x="249" y="1688"/>
                      <a:pt x="175" y="1623"/>
                      <a:pt x="174" y="1534"/>
                    </a:cubicBezTo>
                    <a:cubicBezTo>
                      <a:pt x="173" y="1466"/>
                      <a:pt x="174" y="1397"/>
                      <a:pt x="174" y="1329"/>
                    </a:cubicBezTo>
                    <a:cubicBezTo>
                      <a:pt x="174" y="1310"/>
                      <a:pt x="174" y="1291"/>
                      <a:pt x="173" y="1271"/>
                    </a:cubicBezTo>
                    <a:cubicBezTo>
                      <a:pt x="173" y="1253"/>
                      <a:pt x="163" y="1242"/>
                      <a:pt x="145" y="1240"/>
                    </a:cubicBezTo>
                    <a:cubicBezTo>
                      <a:pt x="116" y="1236"/>
                      <a:pt x="88" y="1234"/>
                      <a:pt x="60" y="1230"/>
                    </a:cubicBezTo>
                    <a:cubicBezTo>
                      <a:pt x="22" y="1224"/>
                      <a:pt x="0" y="1189"/>
                      <a:pt x="12" y="1153"/>
                    </a:cubicBezTo>
                    <a:cubicBezTo>
                      <a:pt x="43" y="1060"/>
                      <a:pt x="74" y="967"/>
                      <a:pt x="104" y="875"/>
                    </a:cubicBezTo>
                    <a:cubicBezTo>
                      <a:pt x="124" y="814"/>
                      <a:pt x="144" y="754"/>
                      <a:pt x="165" y="694"/>
                    </a:cubicBezTo>
                    <a:cubicBezTo>
                      <a:pt x="174" y="667"/>
                      <a:pt x="173" y="641"/>
                      <a:pt x="176" y="614"/>
                    </a:cubicBezTo>
                    <a:cubicBezTo>
                      <a:pt x="192" y="435"/>
                      <a:pt x="266" y="287"/>
                      <a:pt x="404" y="171"/>
                    </a:cubicBezTo>
                    <a:cubicBezTo>
                      <a:pt x="502" y="88"/>
                      <a:pt x="615" y="38"/>
                      <a:pt x="741" y="15"/>
                    </a:cubicBezTo>
                    <a:cubicBezTo>
                      <a:pt x="775" y="9"/>
                      <a:pt x="810" y="6"/>
                      <a:pt x="845" y="2"/>
                    </a:cubicBezTo>
                    <a:cubicBezTo>
                      <a:pt x="848" y="2"/>
                      <a:pt x="851" y="1"/>
                      <a:pt x="854" y="0"/>
                    </a:cubicBezTo>
                    <a:cubicBezTo>
                      <a:pt x="887" y="0"/>
                      <a:pt x="920" y="0"/>
                      <a:pt x="953" y="0"/>
                    </a:cubicBezTo>
                    <a:close/>
                    <a:moveTo>
                      <a:pt x="67" y="1172"/>
                    </a:moveTo>
                    <a:cubicBezTo>
                      <a:pt x="95" y="1175"/>
                      <a:pt x="120" y="1178"/>
                      <a:pt x="146" y="1181"/>
                    </a:cubicBezTo>
                    <a:cubicBezTo>
                      <a:pt x="201" y="1187"/>
                      <a:pt x="232" y="1221"/>
                      <a:pt x="232" y="1277"/>
                    </a:cubicBezTo>
                    <a:cubicBezTo>
                      <a:pt x="232" y="1362"/>
                      <a:pt x="232" y="1447"/>
                      <a:pt x="232" y="1532"/>
                    </a:cubicBezTo>
                    <a:cubicBezTo>
                      <a:pt x="232" y="1585"/>
                      <a:pt x="276" y="1626"/>
                      <a:pt x="328" y="1621"/>
                    </a:cubicBezTo>
                    <a:cubicBezTo>
                      <a:pt x="379" y="1615"/>
                      <a:pt x="430" y="1609"/>
                      <a:pt x="481" y="1604"/>
                    </a:cubicBezTo>
                    <a:cubicBezTo>
                      <a:pt x="561" y="1595"/>
                      <a:pt x="642" y="1586"/>
                      <a:pt x="723" y="1577"/>
                    </a:cubicBezTo>
                    <a:cubicBezTo>
                      <a:pt x="738" y="1575"/>
                      <a:pt x="752" y="1584"/>
                      <a:pt x="755" y="1599"/>
                    </a:cubicBezTo>
                    <a:cubicBezTo>
                      <a:pt x="760" y="1616"/>
                      <a:pt x="748" y="1632"/>
                      <a:pt x="730" y="1635"/>
                    </a:cubicBezTo>
                    <a:cubicBezTo>
                      <a:pt x="702" y="1638"/>
                      <a:pt x="674" y="1641"/>
                      <a:pt x="646" y="1644"/>
                    </a:cubicBezTo>
                    <a:cubicBezTo>
                      <a:pt x="638" y="1645"/>
                      <a:pt x="636" y="1648"/>
                      <a:pt x="635" y="1655"/>
                    </a:cubicBezTo>
                    <a:cubicBezTo>
                      <a:pt x="630" y="1694"/>
                      <a:pt x="625" y="1732"/>
                      <a:pt x="620" y="1771"/>
                    </a:cubicBezTo>
                    <a:cubicBezTo>
                      <a:pt x="616" y="1798"/>
                      <a:pt x="628" y="1810"/>
                      <a:pt x="655" y="1810"/>
                    </a:cubicBezTo>
                    <a:cubicBezTo>
                      <a:pt x="906" y="1810"/>
                      <a:pt x="1158" y="1810"/>
                      <a:pt x="1410" y="1810"/>
                    </a:cubicBezTo>
                    <a:cubicBezTo>
                      <a:pt x="1441" y="1810"/>
                      <a:pt x="1451" y="1798"/>
                      <a:pt x="1447" y="1767"/>
                    </a:cubicBezTo>
                    <a:cubicBezTo>
                      <a:pt x="1445" y="1743"/>
                      <a:pt x="1442" y="1719"/>
                      <a:pt x="1440" y="1695"/>
                    </a:cubicBezTo>
                    <a:cubicBezTo>
                      <a:pt x="1429" y="1593"/>
                      <a:pt x="1418" y="1491"/>
                      <a:pt x="1407" y="1389"/>
                    </a:cubicBezTo>
                    <a:cubicBezTo>
                      <a:pt x="1402" y="1339"/>
                      <a:pt x="1406" y="1290"/>
                      <a:pt x="1428" y="1245"/>
                    </a:cubicBezTo>
                    <a:cubicBezTo>
                      <a:pt x="1496" y="1106"/>
                      <a:pt x="1542" y="960"/>
                      <a:pt x="1561" y="806"/>
                    </a:cubicBezTo>
                    <a:cubicBezTo>
                      <a:pt x="1571" y="725"/>
                      <a:pt x="1577" y="644"/>
                      <a:pt x="1566" y="563"/>
                    </a:cubicBezTo>
                    <a:cubicBezTo>
                      <a:pt x="1553" y="462"/>
                      <a:pt x="1516" y="370"/>
                      <a:pt x="1453" y="290"/>
                    </a:cubicBezTo>
                    <a:cubicBezTo>
                      <a:pt x="1377" y="194"/>
                      <a:pt x="1278" y="132"/>
                      <a:pt x="1163" y="96"/>
                    </a:cubicBezTo>
                    <a:cubicBezTo>
                      <a:pt x="1045" y="60"/>
                      <a:pt x="926" y="51"/>
                      <a:pt x="804" y="65"/>
                    </a:cubicBezTo>
                    <a:cubicBezTo>
                      <a:pt x="674" y="80"/>
                      <a:pt x="555" y="124"/>
                      <a:pt x="452" y="207"/>
                    </a:cubicBezTo>
                    <a:cubicBezTo>
                      <a:pt x="321" y="313"/>
                      <a:pt x="249" y="451"/>
                      <a:pt x="234" y="619"/>
                    </a:cubicBezTo>
                    <a:cubicBezTo>
                      <a:pt x="232" y="647"/>
                      <a:pt x="233" y="675"/>
                      <a:pt x="223" y="703"/>
                    </a:cubicBezTo>
                    <a:cubicBezTo>
                      <a:pt x="177" y="840"/>
                      <a:pt x="132" y="977"/>
                      <a:pt x="86" y="1114"/>
                    </a:cubicBezTo>
                    <a:cubicBezTo>
                      <a:pt x="80" y="1133"/>
                      <a:pt x="74" y="1152"/>
                      <a:pt x="67" y="11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6" name="Freeform 133">
                <a:extLst>
                  <a:ext uri="{FF2B5EF4-FFF2-40B4-BE49-F238E27FC236}">
                    <a16:creationId xmlns:a16="http://schemas.microsoft.com/office/drawing/2014/main" xmlns="" id="{466390AB-54AD-4D34-BE26-0879AD756D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2" y="1062"/>
                <a:ext cx="1369" cy="2004"/>
              </a:xfrm>
              <a:custGeom>
                <a:avLst/>
                <a:gdLst>
                  <a:gd name="T0" fmla="*/ 190 w 775"/>
                  <a:gd name="T1" fmla="*/ 893 h 1134"/>
                  <a:gd name="T2" fmla="*/ 137 w 775"/>
                  <a:gd name="T3" fmla="*/ 722 h 1134"/>
                  <a:gd name="T4" fmla="*/ 61 w 775"/>
                  <a:gd name="T5" fmla="*/ 607 h 1134"/>
                  <a:gd name="T6" fmla="*/ 48 w 775"/>
                  <a:gd name="T7" fmla="*/ 296 h 1134"/>
                  <a:gd name="T8" fmla="*/ 627 w 775"/>
                  <a:gd name="T9" fmla="*/ 155 h 1134"/>
                  <a:gd name="T10" fmla="*/ 770 w 775"/>
                  <a:gd name="T11" fmla="*/ 469 h 1134"/>
                  <a:gd name="T12" fmla="*/ 715 w 775"/>
                  <a:gd name="T13" fmla="*/ 626 h 1134"/>
                  <a:gd name="T14" fmla="*/ 652 w 775"/>
                  <a:gd name="T15" fmla="*/ 718 h 1134"/>
                  <a:gd name="T16" fmla="*/ 630 w 775"/>
                  <a:gd name="T17" fmla="*/ 753 h 1134"/>
                  <a:gd name="T18" fmla="*/ 597 w 775"/>
                  <a:gd name="T19" fmla="*/ 875 h 1134"/>
                  <a:gd name="T20" fmla="*/ 590 w 775"/>
                  <a:gd name="T21" fmla="*/ 973 h 1134"/>
                  <a:gd name="T22" fmla="*/ 370 w 775"/>
                  <a:gd name="T23" fmla="*/ 1121 h 1134"/>
                  <a:gd name="T24" fmla="*/ 190 w 775"/>
                  <a:gd name="T25" fmla="*/ 919 h 1134"/>
                  <a:gd name="T26" fmla="*/ 190 w 775"/>
                  <a:gd name="T27" fmla="*/ 893 h 1134"/>
                  <a:gd name="T28" fmla="*/ 394 w 775"/>
                  <a:gd name="T29" fmla="*/ 831 h 1134"/>
                  <a:gd name="T30" fmla="*/ 525 w 775"/>
                  <a:gd name="T31" fmla="*/ 831 h 1134"/>
                  <a:gd name="T32" fmla="*/ 544 w 775"/>
                  <a:gd name="T33" fmla="*/ 816 h 1134"/>
                  <a:gd name="T34" fmla="*/ 602 w 775"/>
                  <a:gd name="T35" fmla="*/ 687 h 1134"/>
                  <a:gd name="T36" fmla="*/ 671 w 775"/>
                  <a:gd name="T37" fmla="*/ 585 h 1134"/>
                  <a:gd name="T38" fmla="*/ 709 w 775"/>
                  <a:gd name="T39" fmla="*/ 401 h 1134"/>
                  <a:gd name="T40" fmla="*/ 431 w 775"/>
                  <a:gd name="T41" fmla="*/ 133 h 1134"/>
                  <a:gd name="T42" fmla="*/ 96 w 775"/>
                  <a:gd name="T43" fmla="*/ 332 h 1134"/>
                  <a:gd name="T44" fmla="*/ 112 w 775"/>
                  <a:gd name="T45" fmla="*/ 581 h 1134"/>
                  <a:gd name="T46" fmla="*/ 185 w 775"/>
                  <a:gd name="T47" fmla="*/ 689 h 1134"/>
                  <a:gd name="T48" fmla="*/ 245 w 775"/>
                  <a:gd name="T49" fmla="*/ 823 h 1134"/>
                  <a:gd name="T50" fmla="*/ 256 w 775"/>
                  <a:gd name="T51" fmla="*/ 831 h 1134"/>
                  <a:gd name="T52" fmla="*/ 394 w 775"/>
                  <a:gd name="T53" fmla="*/ 831 h 1134"/>
                  <a:gd name="T54" fmla="*/ 249 w 775"/>
                  <a:gd name="T55" fmla="*/ 890 h 1134"/>
                  <a:gd name="T56" fmla="*/ 321 w 775"/>
                  <a:gd name="T57" fmla="*/ 1044 h 1134"/>
                  <a:gd name="T58" fmla="*/ 479 w 775"/>
                  <a:gd name="T59" fmla="*/ 1036 h 1134"/>
                  <a:gd name="T60" fmla="*/ 538 w 775"/>
                  <a:gd name="T61" fmla="*/ 890 h 1134"/>
                  <a:gd name="T62" fmla="*/ 249 w 775"/>
                  <a:gd name="T63" fmla="*/ 89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5" h="1134">
                    <a:moveTo>
                      <a:pt x="190" y="893"/>
                    </a:moveTo>
                    <a:cubicBezTo>
                      <a:pt x="197" y="829"/>
                      <a:pt x="173" y="774"/>
                      <a:pt x="137" y="722"/>
                    </a:cubicBezTo>
                    <a:cubicBezTo>
                      <a:pt x="111" y="684"/>
                      <a:pt x="84" y="647"/>
                      <a:pt x="61" y="607"/>
                    </a:cubicBezTo>
                    <a:cubicBezTo>
                      <a:pt x="0" y="506"/>
                      <a:pt x="2" y="401"/>
                      <a:pt x="48" y="296"/>
                    </a:cubicBezTo>
                    <a:cubicBezTo>
                      <a:pt x="149" y="70"/>
                      <a:pt x="434" y="0"/>
                      <a:pt x="627" y="155"/>
                    </a:cubicBezTo>
                    <a:cubicBezTo>
                      <a:pt x="727" y="235"/>
                      <a:pt x="775" y="341"/>
                      <a:pt x="770" y="469"/>
                    </a:cubicBezTo>
                    <a:cubicBezTo>
                      <a:pt x="768" y="527"/>
                      <a:pt x="745" y="578"/>
                      <a:pt x="715" y="626"/>
                    </a:cubicBezTo>
                    <a:cubicBezTo>
                      <a:pt x="695" y="657"/>
                      <a:pt x="673" y="687"/>
                      <a:pt x="652" y="718"/>
                    </a:cubicBezTo>
                    <a:cubicBezTo>
                      <a:pt x="644" y="730"/>
                      <a:pt x="637" y="742"/>
                      <a:pt x="630" y="753"/>
                    </a:cubicBezTo>
                    <a:cubicBezTo>
                      <a:pt x="608" y="791"/>
                      <a:pt x="596" y="831"/>
                      <a:pt x="597" y="875"/>
                    </a:cubicBezTo>
                    <a:cubicBezTo>
                      <a:pt x="599" y="908"/>
                      <a:pt x="599" y="940"/>
                      <a:pt x="590" y="973"/>
                    </a:cubicBezTo>
                    <a:cubicBezTo>
                      <a:pt x="563" y="1070"/>
                      <a:pt x="468" y="1134"/>
                      <a:pt x="370" y="1121"/>
                    </a:cubicBezTo>
                    <a:cubicBezTo>
                      <a:pt x="266" y="1107"/>
                      <a:pt x="191" y="1023"/>
                      <a:pt x="190" y="919"/>
                    </a:cubicBezTo>
                    <a:cubicBezTo>
                      <a:pt x="190" y="911"/>
                      <a:pt x="190" y="902"/>
                      <a:pt x="190" y="893"/>
                    </a:cubicBezTo>
                    <a:close/>
                    <a:moveTo>
                      <a:pt x="394" y="831"/>
                    </a:moveTo>
                    <a:cubicBezTo>
                      <a:pt x="438" y="831"/>
                      <a:pt x="481" y="831"/>
                      <a:pt x="525" y="831"/>
                    </a:cubicBezTo>
                    <a:cubicBezTo>
                      <a:pt x="540" y="831"/>
                      <a:pt x="541" y="831"/>
                      <a:pt x="544" y="816"/>
                    </a:cubicBezTo>
                    <a:cubicBezTo>
                      <a:pt x="553" y="768"/>
                      <a:pt x="576" y="727"/>
                      <a:pt x="602" y="687"/>
                    </a:cubicBezTo>
                    <a:cubicBezTo>
                      <a:pt x="625" y="653"/>
                      <a:pt x="649" y="620"/>
                      <a:pt x="671" y="585"/>
                    </a:cubicBezTo>
                    <a:cubicBezTo>
                      <a:pt x="707" y="529"/>
                      <a:pt x="719" y="468"/>
                      <a:pt x="709" y="401"/>
                    </a:cubicBezTo>
                    <a:cubicBezTo>
                      <a:pt x="687" y="261"/>
                      <a:pt x="571" y="148"/>
                      <a:pt x="431" y="133"/>
                    </a:cubicBezTo>
                    <a:cubicBezTo>
                      <a:pt x="285" y="117"/>
                      <a:pt x="149" y="198"/>
                      <a:pt x="96" y="332"/>
                    </a:cubicBezTo>
                    <a:cubicBezTo>
                      <a:pt x="63" y="417"/>
                      <a:pt x="63" y="501"/>
                      <a:pt x="112" y="581"/>
                    </a:cubicBezTo>
                    <a:cubicBezTo>
                      <a:pt x="135" y="618"/>
                      <a:pt x="161" y="653"/>
                      <a:pt x="185" y="689"/>
                    </a:cubicBezTo>
                    <a:cubicBezTo>
                      <a:pt x="213" y="730"/>
                      <a:pt x="237" y="773"/>
                      <a:pt x="245" y="823"/>
                    </a:cubicBezTo>
                    <a:cubicBezTo>
                      <a:pt x="246" y="831"/>
                      <a:pt x="251" y="831"/>
                      <a:pt x="256" y="831"/>
                    </a:cubicBezTo>
                    <a:cubicBezTo>
                      <a:pt x="302" y="831"/>
                      <a:pt x="348" y="831"/>
                      <a:pt x="394" y="831"/>
                    </a:cubicBezTo>
                    <a:close/>
                    <a:moveTo>
                      <a:pt x="249" y="890"/>
                    </a:moveTo>
                    <a:cubicBezTo>
                      <a:pt x="243" y="956"/>
                      <a:pt x="263" y="1010"/>
                      <a:pt x="321" y="1044"/>
                    </a:cubicBezTo>
                    <a:cubicBezTo>
                      <a:pt x="375" y="1075"/>
                      <a:pt x="429" y="1072"/>
                      <a:pt x="479" y="1036"/>
                    </a:cubicBezTo>
                    <a:cubicBezTo>
                      <a:pt x="529" y="1001"/>
                      <a:pt x="544" y="950"/>
                      <a:pt x="538" y="890"/>
                    </a:cubicBezTo>
                    <a:cubicBezTo>
                      <a:pt x="442" y="890"/>
                      <a:pt x="346" y="890"/>
                      <a:pt x="249" y="8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7" name="Freeform 134">
                <a:extLst>
                  <a:ext uri="{FF2B5EF4-FFF2-40B4-BE49-F238E27FC236}">
                    <a16:creationId xmlns:a16="http://schemas.microsoft.com/office/drawing/2014/main" xmlns="" id="{F6342886-2EC6-445A-8515-1110B0195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6" y="759"/>
                <a:ext cx="134" cy="212"/>
              </a:xfrm>
              <a:custGeom>
                <a:avLst/>
                <a:gdLst>
                  <a:gd name="T0" fmla="*/ 76 w 76"/>
                  <a:gd name="T1" fmla="*/ 83 h 120"/>
                  <a:gd name="T2" fmla="*/ 52 w 76"/>
                  <a:gd name="T3" fmla="*/ 117 h 120"/>
                  <a:gd name="T4" fmla="*/ 20 w 76"/>
                  <a:gd name="T5" fmla="*/ 99 h 120"/>
                  <a:gd name="T6" fmla="*/ 3 w 76"/>
                  <a:gd name="T7" fmla="*/ 36 h 120"/>
                  <a:gd name="T8" fmla="*/ 23 w 76"/>
                  <a:gd name="T9" fmla="*/ 4 h 120"/>
                  <a:gd name="T10" fmla="*/ 57 w 76"/>
                  <a:gd name="T11" fmla="*/ 18 h 120"/>
                  <a:gd name="T12" fmla="*/ 76 w 76"/>
                  <a:gd name="T13" fmla="*/ 8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20">
                    <a:moveTo>
                      <a:pt x="76" y="83"/>
                    </a:moveTo>
                    <a:cubicBezTo>
                      <a:pt x="76" y="102"/>
                      <a:pt x="66" y="114"/>
                      <a:pt x="52" y="117"/>
                    </a:cubicBezTo>
                    <a:cubicBezTo>
                      <a:pt x="39" y="120"/>
                      <a:pt x="24" y="112"/>
                      <a:pt x="20" y="99"/>
                    </a:cubicBezTo>
                    <a:cubicBezTo>
                      <a:pt x="13" y="79"/>
                      <a:pt x="8" y="57"/>
                      <a:pt x="3" y="36"/>
                    </a:cubicBezTo>
                    <a:cubicBezTo>
                      <a:pt x="0" y="22"/>
                      <a:pt x="9" y="8"/>
                      <a:pt x="23" y="4"/>
                    </a:cubicBezTo>
                    <a:cubicBezTo>
                      <a:pt x="36" y="0"/>
                      <a:pt x="52" y="5"/>
                      <a:pt x="57" y="18"/>
                    </a:cubicBezTo>
                    <a:cubicBezTo>
                      <a:pt x="65" y="41"/>
                      <a:pt x="70" y="65"/>
                      <a:pt x="76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" name="Freeform 135">
                <a:extLst>
                  <a:ext uri="{FF2B5EF4-FFF2-40B4-BE49-F238E27FC236}">
                    <a16:creationId xmlns:a16="http://schemas.microsoft.com/office/drawing/2014/main" xmlns="" id="{85DABC5D-FA37-407B-B56C-19F954B0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" y="868"/>
                <a:ext cx="173" cy="200"/>
              </a:xfrm>
              <a:custGeom>
                <a:avLst/>
                <a:gdLst>
                  <a:gd name="T0" fmla="*/ 35 w 98"/>
                  <a:gd name="T1" fmla="*/ 112 h 113"/>
                  <a:gd name="T2" fmla="*/ 9 w 98"/>
                  <a:gd name="T3" fmla="*/ 71 h 113"/>
                  <a:gd name="T4" fmla="*/ 42 w 98"/>
                  <a:gd name="T5" fmla="*/ 16 h 113"/>
                  <a:gd name="T6" fmla="*/ 79 w 98"/>
                  <a:gd name="T7" fmla="*/ 7 h 113"/>
                  <a:gd name="T8" fmla="*/ 91 w 98"/>
                  <a:gd name="T9" fmla="*/ 44 h 113"/>
                  <a:gd name="T10" fmla="*/ 59 w 98"/>
                  <a:gd name="T11" fmla="*/ 101 h 113"/>
                  <a:gd name="T12" fmla="*/ 35 w 98"/>
                  <a:gd name="T13" fmla="*/ 11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113">
                    <a:moveTo>
                      <a:pt x="35" y="112"/>
                    </a:moveTo>
                    <a:cubicBezTo>
                      <a:pt x="14" y="112"/>
                      <a:pt x="0" y="90"/>
                      <a:pt x="9" y="71"/>
                    </a:cubicBezTo>
                    <a:cubicBezTo>
                      <a:pt x="19" y="52"/>
                      <a:pt x="30" y="34"/>
                      <a:pt x="42" y="16"/>
                    </a:cubicBezTo>
                    <a:cubicBezTo>
                      <a:pt x="50" y="3"/>
                      <a:pt x="66" y="0"/>
                      <a:pt x="79" y="7"/>
                    </a:cubicBezTo>
                    <a:cubicBezTo>
                      <a:pt x="92" y="15"/>
                      <a:pt x="98" y="31"/>
                      <a:pt x="91" y="44"/>
                    </a:cubicBezTo>
                    <a:cubicBezTo>
                      <a:pt x="81" y="63"/>
                      <a:pt x="70" y="82"/>
                      <a:pt x="59" y="101"/>
                    </a:cubicBezTo>
                    <a:cubicBezTo>
                      <a:pt x="54" y="109"/>
                      <a:pt x="45" y="113"/>
                      <a:pt x="35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9" name="Freeform 136">
                <a:extLst>
                  <a:ext uri="{FF2B5EF4-FFF2-40B4-BE49-F238E27FC236}">
                    <a16:creationId xmlns:a16="http://schemas.microsoft.com/office/drawing/2014/main" xmlns="" id="{BC706803-9448-4760-8B8B-2BCBF3E80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5" y="725"/>
                <a:ext cx="105" cy="207"/>
              </a:xfrm>
              <a:custGeom>
                <a:avLst/>
                <a:gdLst>
                  <a:gd name="T0" fmla="*/ 59 w 59"/>
                  <a:gd name="T1" fmla="*/ 59 h 117"/>
                  <a:gd name="T2" fmla="*/ 59 w 59"/>
                  <a:gd name="T3" fmla="*/ 89 h 117"/>
                  <a:gd name="T4" fmla="*/ 30 w 59"/>
                  <a:gd name="T5" fmla="*/ 117 h 117"/>
                  <a:gd name="T6" fmla="*/ 1 w 59"/>
                  <a:gd name="T7" fmla="*/ 90 h 117"/>
                  <a:gd name="T8" fmla="*/ 1 w 59"/>
                  <a:gd name="T9" fmla="*/ 27 h 117"/>
                  <a:gd name="T10" fmla="*/ 30 w 59"/>
                  <a:gd name="T11" fmla="*/ 0 h 117"/>
                  <a:gd name="T12" fmla="*/ 59 w 59"/>
                  <a:gd name="T13" fmla="*/ 29 h 117"/>
                  <a:gd name="T14" fmla="*/ 59 w 59"/>
                  <a:gd name="T15" fmla="*/ 59 h 117"/>
                  <a:gd name="T16" fmla="*/ 59 w 59"/>
                  <a:gd name="T17" fmla="*/ 5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17">
                    <a:moveTo>
                      <a:pt x="59" y="59"/>
                    </a:moveTo>
                    <a:cubicBezTo>
                      <a:pt x="59" y="69"/>
                      <a:pt x="59" y="79"/>
                      <a:pt x="59" y="89"/>
                    </a:cubicBezTo>
                    <a:cubicBezTo>
                      <a:pt x="58" y="105"/>
                      <a:pt x="46" y="117"/>
                      <a:pt x="30" y="117"/>
                    </a:cubicBezTo>
                    <a:cubicBezTo>
                      <a:pt x="15" y="117"/>
                      <a:pt x="2" y="106"/>
                      <a:pt x="1" y="90"/>
                    </a:cubicBezTo>
                    <a:cubicBezTo>
                      <a:pt x="0" y="69"/>
                      <a:pt x="0" y="48"/>
                      <a:pt x="1" y="27"/>
                    </a:cubicBezTo>
                    <a:cubicBezTo>
                      <a:pt x="1" y="12"/>
                      <a:pt x="15" y="0"/>
                      <a:pt x="30" y="0"/>
                    </a:cubicBezTo>
                    <a:cubicBezTo>
                      <a:pt x="45" y="0"/>
                      <a:pt x="58" y="13"/>
                      <a:pt x="59" y="29"/>
                    </a:cubicBezTo>
                    <a:cubicBezTo>
                      <a:pt x="59" y="39"/>
                      <a:pt x="59" y="49"/>
                      <a:pt x="59" y="59"/>
                    </a:cubicBezTo>
                    <a:cubicBezTo>
                      <a:pt x="59" y="59"/>
                      <a:pt x="59" y="59"/>
                      <a:pt x="59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20" name="Freeform 137">
                <a:extLst>
                  <a:ext uri="{FF2B5EF4-FFF2-40B4-BE49-F238E27FC236}">
                    <a16:creationId xmlns:a16="http://schemas.microsoft.com/office/drawing/2014/main" xmlns="" id="{B89681EE-A3C0-4D48-A6F9-E6C3019C3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" y="759"/>
                <a:ext cx="141" cy="208"/>
              </a:xfrm>
              <a:custGeom>
                <a:avLst/>
                <a:gdLst>
                  <a:gd name="T0" fmla="*/ 35 w 80"/>
                  <a:gd name="T1" fmla="*/ 117 h 118"/>
                  <a:gd name="T2" fmla="*/ 4 w 80"/>
                  <a:gd name="T3" fmla="*/ 83 h 118"/>
                  <a:gd name="T4" fmla="*/ 20 w 80"/>
                  <a:gd name="T5" fmla="*/ 23 h 118"/>
                  <a:gd name="T6" fmla="*/ 54 w 80"/>
                  <a:gd name="T7" fmla="*/ 4 h 118"/>
                  <a:gd name="T8" fmla="*/ 76 w 80"/>
                  <a:gd name="T9" fmla="*/ 36 h 118"/>
                  <a:gd name="T10" fmla="*/ 59 w 80"/>
                  <a:gd name="T11" fmla="*/ 99 h 118"/>
                  <a:gd name="T12" fmla="*/ 35 w 80"/>
                  <a:gd name="T13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8">
                    <a:moveTo>
                      <a:pt x="35" y="117"/>
                    </a:moveTo>
                    <a:cubicBezTo>
                      <a:pt x="15" y="118"/>
                      <a:pt x="0" y="101"/>
                      <a:pt x="4" y="83"/>
                    </a:cubicBezTo>
                    <a:cubicBezTo>
                      <a:pt x="9" y="63"/>
                      <a:pt x="14" y="43"/>
                      <a:pt x="20" y="23"/>
                    </a:cubicBezTo>
                    <a:cubicBezTo>
                      <a:pt x="25" y="8"/>
                      <a:pt x="40" y="0"/>
                      <a:pt x="54" y="4"/>
                    </a:cubicBezTo>
                    <a:cubicBezTo>
                      <a:pt x="69" y="7"/>
                      <a:pt x="80" y="21"/>
                      <a:pt x="76" y="36"/>
                    </a:cubicBezTo>
                    <a:cubicBezTo>
                      <a:pt x="72" y="57"/>
                      <a:pt x="66" y="78"/>
                      <a:pt x="59" y="99"/>
                    </a:cubicBezTo>
                    <a:cubicBezTo>
                      <a:pt x="56" y="111"/>
                      <a:pt x="45" y="117"/>
                      <a:pt x="3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21" name="Freeform 138">
                <a:extLst>
                  <a:ext uri="{FF2B5EF4-FFF2-40B4-BE49-F238E27FC236}">
                    <a16:creationId xmlns:a16="http://schemas.microsoft.com/office/drawing/2014/main" xmlns="" id="{09F0F84D-9120-4E40-BFDB-D951F8355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868"/>
                <a:ext cx="175" cy="198"/>
              </a:xfrm>
              <a:custGeom>
                <a:avLst/>
                <a:gdLst>
                  <a:gd name="T0" fmla="*/ 63 w 99"/>
                  <a:gd name="T1" fmla="*/ 112 h 112"/>
                  <a:gd name="T2" fmla="*/ 39 w 99"/>
                  <a:gd name="T3" fmla="*/ 99 h 112"/>
                  <a:gd name="T4" fmla="*/ 8 w 99"/>
                  <a:gd name="T5" fmla="*/ 46 h 112"/>
                  <a:gd name="T6" fmla="*/ 19 w 99"/>
                  <a:gd name="T7" fmla="*/ 7 h 112"/>
                  <a:gd name="T8" fmla="*/ 58 w 99"/>
                  <a:gd name="T9" fmla="*/ 17 h 112"/>
                  <a:gd name="T10" fmla="*/ 88 w 99"/>
                  <a:gd name="T11" fmla="*/ 69 h 112"/>
                  <a:gd name="T12" fmla="*/ 63 w 99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112">
                    <a:moveTo>
                      <a:pt x="63" y="112"/>
                    </a:moveTo>
                    <a:cubicBezTo>
                      <a:pt x="52" y="112"/>
                      <a:pt x="44" y="108"/>
                      <a:pt x="39" y="99"/>
                    </a:cubicBezTo>
                    <a:cubicBezTo>
                      <a:pt x="28" y="81"/>
                      <a:pt x="18" y="64"/>
                      <a:pt x="8" y="46"/>
                    </a:cubicBezTo>
                    <a:cubicBezTo>
                      <a:pt x="0" y="32"/>
                      <a:pt x="5" y="15"/>
                      <a:pt x="19" y="7"/>
                    </a:cubicBezTo>
                    <a:cubicBezTo>
                      <a:pt x="33" y="0"/>
                      <a:pt x="49" y="3"/>
                      <a:pt x="58" y="17"/>
                    </a:cubicBezTo>
                    <a:cubicBezTo>
                      <a:pt x="69" y="34"/>
                      <a:pt x="79" y="52"/>
                      <a:pt x="88" y="69"/>
                    </a:cubicBezTo>
                    <a:cubicBezTo>
                      <a:pt x="99" y="89"/>
                      <a:pt x="85" y="112"/>
                      <a:pt x="63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22" name="Freeform 139">
                <a:extLst>
                  <a:ext uri="{FF2B5EF4-FFF2-40B4-BE49-F238E27FC236}">
                    <a16:creationId xmlns:a16="http://schemas.microsoft.com/office/drawing/2014/main" xmlns="" id="{FF903EAE-14CD-49B8-B160-BDD61EE74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5" y="1804"/>
                <a:ext cx="311" cy="622"/>
              </a:xfrm>
              <a:custGeom>
                <a:avLst/>
                <a:gdLst>
                  <a:gd name="T0" fmla="*/ 1 w 176"/>
                  <a:gd name="T1" fmla="*/ 235 h 352"/>
                  <a:gd name="T2" fmla="*/ 1 w 176"/>
                  <a:gd name="T3" fmla="*/ 151 h 352"/>
                  <a:gd name="T4" fmla="*/ 10 w 176"/>
                  <a:gd name="T5" fmla="*/ 127 h 352"/>
                  <a:gd name="T6" fmla="*/ 125 w 176"/>
                  <a:gd name="T7" fmla="*/ 12 h 352"/>
                  <a:gd name="T8" fmla="*/ 157 w 176"/>
                  <a:gd name="T9" fmla="*/ 5 h 352"/>
                  <a:gd name="T10" fmla="*/ 175 w 176"/>
                  <a:gd name="T11" fmla="*/ 31 h 352"/>
                  <a:gd name="T12" fmla="*/ 164 w 176"/>
                  <a:gd name="T13" fmla="*/ 54 h 352"/>
                  <a:gd name="T14" fmla="*/ 67 w 176"/>
                  <a:gd name="T15" fmla="*/ 152 h 352"/>
                  <a:gd name="T16" fmla="*/ 59 w 176"/>
                  <a:gd name="T17" fmla="*/ 171 h 352"/>
                  <a:gd name="T18" fmla="*/ 59 w 176"/>
                  <a:gd name="T19" fmla="*/ 319 h 352"/>
                  <a:gd name="T20" fmla="*/ 30 w 176"/>
                  <a:gd name="T21" fmla="*/ 352 h 352"/>
                  <a:gd name="T22" fmla="*/ 1 w 176"/>
                  <a:gd name="T23" fmla="*/ 319 h 352"/>
                  <a:gd name="T24" fmla="*/ 1 w 176"/>
                  <a:gd name="T25" fmla="*/ 235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6" h="352">
                    <a:moveTo>
                      <a:pt x="1" y="235"/>
                    </a:moveTo>
                    <a:cubicBezTo>
                      <a:pt x="1" y="207"/>
                      <a:pt x="0" y="179"/>
                      <a:pt x="1" y="151"/>
                    </a:cubicBezTo>
                    <a:cubicBezTo>
                      <a:pt x="1" y="143"/>
                      <a:pt x="5" y="133"/>
                      <a:pt x="10" y="127"/>
                    </a:cubicBezTo>
                    <a:cubicBezTo>
                      <a:pt x="48" y="88"/>
                      <a:pt x="87" y="50"/>
                      <a:pt x="125" y="12"/>
                    </a:cubicBezTo>
                    <a:cubicBezTo>
                      <a:pt x="134" y="2"/>
                      <a:pt x="145" y="0"/>
                      <a:pt x="157" y="5"/>
                    </a:cubicBezTo>
                    <a:cubicBezTo>
                      <a:pt x="169" y="9"/>
                      <a:pt x="176" y="19"/>
                      <a:pt x="175" y="31"/>
                    </a:cubicBezTo>
                    <a:cubicBezTo>
                      <a:pt x="174" y="39"/>
                      <a:pt x="170" y="49"/>
                      <a:pt x="164" y="54"/>
                    </a:cubicBezTo>
                    <a:cubicBezTo>
                      <a:pt x="132" y="88"/>
                      <a:pt x="99" y="120"/>
                      <a:pt x="67" y="152"/>
                    </a:cubicBezTo>
                    <a:cubicBezTo>
                      <a:pt x="61" y="158"/>
                      <a:pt x="59" y="163"/>
                      <a:pt x="59" y="171"/>
                    </a:cubicBezTo>
                    <a:cubicBezTo>
                      <a:pt x="59" y="221"/>
                      <a:pt x="59" y="270"/>
                      <a:pt x="59" y="319"/>
                    </a:cubicBezTo>
                    <a:cubicBezTo>
                      <a:pt x="59" y="339"/>
                      <a:pt x="47" y="352"/>
                      <a:pt x="30" y="352"/>
                    </a:cubicBezTo>
                    <a:cubicBezTo>
                      <a:pt x="12" y="352"/>
                      <a:pt x="1" y="339"/>
                      <a:pt x="1" y="319"/>
                    </a:cubicBezTo>
                    <a:cubicBezTo>
                      <a:pt x="0" y="291"/>
                      <a:pt x="1" y="263"/>
                      <a:pt x="1" y="2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23" name="Freeform 140">
                <a:extLst>
                  <a:ext uri="{FF2B5EF4-FFF2-40B4-BE49-F238E27FC236}">
                    <a16:creationId xmlns:a16="http://schemas.microsoft.com/office/drawing/2014/main" xmlns="" id="{8E35BF9B-6E2E-41FE-BF8D-1C9BBF18A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1804"/>
                <a:ext cx="215" cy="216"/>
              </a:xfrm>
              <a:custGeom>
                <a:avLst/>
                <a:gdLst>
                  <a:gd name="T0" fmla="*/ 33 w 122"/>
                  <a:gd name="T1" fmla="*/ 0 h 122"/>
                  <a:gd name="T2" fmla="*/ 52 w 122"/>
                  <a:gd name="T3" fmla="*/ 12 h 122"/>
                  <a:gd name="T4" fmla="*/ 109 w 122"/>
                  <a:gd name="T5" fmla="*/ 68 h 122"/>
                  <a:gd name="T6" fmla="*/ 110 w 122"/>
                  <a:gd name="T7" fmla="*/ 111 h 122"/>
                  <a:gd name="T8" fmla="*/ 68 w 122"/>
                  <a:gd name="T9" fmla="*/ 109 h 122"/>
                  <a:gd name="T10" fmla="*/ 11 w 122"/>
                  <a:gd name="T11" fmla="*/ 52 h 122"/>
                  <a:gd name="T12" fmla="*/ 5 w 122"/>
                  <a:gd name="T13" fmla="*/ 20 h 122"/>
                  <a:gd name="T14" fmla="*/ 33 w 122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122">
                    <a:moveTo>
                      <a:pt x="33" y="0"/>
                    </a:moveTo>
                    <a:cubicBezTo>
                      <a:pt x="39" y="4"/>
                      <a:pt x="47" y="7"/>
                      <a:pt x="52" y="12"/>
                    </a:cubicBezTo>
                    <a:cubicBezTo>
                      <a:pt x="72" y="30"/>
                      <a:pt x="90" y="49"/>
                      <a:pt x="109" y="68"/>
                    </a:cubicBezTo>
                    <a:cubicBezTo>
                      <a:pt x="122" y="81"/>
                      <a:pt x="122" y="99"/>
                      <a:pt x="110" y="111"/>
                    </a:cubicBezTo>
                    <a:cubicBezTo>
                      <a:pt x="98" y="122"/>
                      <a:pt x="81" y="122"/>
                      <a:pt x="68" y="109"/>
                    </a:cubicBezTo>
                    <a:cubicBezTo>
                      <a:pt x="49" y="91"/>
                      <a:pt x="30" y="72"/>
                      <a:pt x="11" y="52"/>
                    </a:cubicBezTo>
                    <a:cubicBezTo>
                      <a:pt x="2" y="43"/>
                      <a:pt x="0" y="32"/>
                      <a:pt x="5" y="20"/>
                    </a:cubicBezTo>
                    <a:cubicBezTo>
                      <a:pt x="9" y="9"/>
                      <a:pt x="20" y="2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8759" y="4581845"/>
              <a:ext cx="738027" cy="528312"/>
              <a:chOff x="158759" y="4697262"/>
              <a:chExt cx="738027" cy="528312"/>
            </a:xfrm>
          </p:grpSpPr>
          <p:grpSp>
            <p:nvGrpSpPr>
              <p:cNvPr id="113" name="Group 72">
                <a:extLst>
                  <a:ext uri="{FF2B5EF4-FFF2-40B4-BE49-F238E27FC236}">
                    <a16:creationId xmlns:a16="http://schemas.microsoft.com/office/drawing/2014/main" xmlns="" id="{108651E6-024D-4EAB-B7B3-EBAA4033E7D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45160" y="4697262"/>
                <a:ext cx="351626" cy="528312"/>
                <a:chOff x="2113" y="1053"/>
                <a:chExt cx="1409" cy="2117"/>
              </a:xfrm>
              <a:solidFill>
                <a:schemeClr val="accent2"/>
              </a:solidFill>
            </p:grpSpPr>
            <p:sp>
              <p:nvSpPr>
                <p:cNvPr id="124" name="Freeform 73">
                  <a:extLst>
                    <a:ext uri="{FF2B5EF4-FFF2-40B4-BE49-F238E27FC236}">
                      <a16:creationId xmlns:a16="http://schemas.microsoft.com/office/drawing/2014/main" xmlns="" id="{3497F7AD-1AAB-4504-AAE2-5AE26A1687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57" y="1053"/>
                  <a:ext cx="1157" cy="1004"/>
                </a:xfrm>
                <a:custGeom>
                  <a:avLst/>
                  <a:gdLst>
                    <a:gd name="T0" fmla="*/ 150 w 654"/>
                    <a:gd name="T1" fmla="*/ 157 h 568"/>
                    <a:gd name="T2" fmla="*/ 306 w 654"/>
                    <a:gd name="T3" fmla="*/ 395 h 568"/>
                    <a:gd name="T4" fmla="*/ 365 w 654"/>
                    <a:gd name="T5" fmla="*/ 392 h 568"/>
                    <a:gd name="T6" fmla="*/ 373 w 654"/>
                    <a:gd name="T7" fmla="*/ 386 h 568"/>
                    <a:gd name="T8" fmla="*/ 500 w 654"/>
                    <a:gd name="T9" fmla="*/ 165 h 568"/>
                    <a:gd name="T10" fmla="*/ 497 w 654"/>
                    <a:gd name="T11" fmla="*/ 151 h 568"/>
                    <a:gd name="T12" fmla="*/ 484 w 654"/>
                    <a:gd name="T13" fmla="*/ 55 h 568"/>
                    <a:gd name="T14" fmla="*/ 570 w 654"/>
                    <a:gd name="T15" fmla="*/ 10 h 568"/>
                    <a:gd name="T16" fmla="*/ 642 w 654"/>
                    <a:gd name="T17" fmla="*/ 76 h 568"/>
                    <a:gd name="T18" fmla="*/ 555 w 654"/>
                    <a:gd name="T19" fmla="*/ 178 h 568"/>
                    <a:gd name="T20" fmla="*/ 534 w 654"/>
                    <a:gd name="T21" fmla="*/ 190 h 568"/>
                    <a:gd name="T22" fmla="*/ 412 w 654"/>
                    <a:gd name="T23" fmla="*/ 404 h 568"/>
                    <a:gd name="T24" fmla="*/ 413 w 654"/>
                    <a:gd name="T25" fmla="*/ 423 h 568"/>
                    <a:gd name="T26" fmla="*/ 409 w 654"/>
                    <a:gd name="T27" fmla="*/ 533 h 568"/>
                    <a:gd name="T28" fmla="*/ 299 w 654"/>
                    <a:gd name="T29" fmla="*/ 545 h 568"/>
                    <a:gd name="T30" fmla="*/ 272 w 654"/>
                    <a:gd name="T31" fmla="*/ 438 h 568"/>
                    <a:gd name="T32" fmla="*/ 270 w 654"/>
                    <a:gd name="T33" fmla="*/ 418 h 568"/>
                    <a:gd name="T34" fmla="*/ 119 w 654"/>
                    <a:gd name="T35" fmla="*/ 186 h 568"/>
                    <a:gd name="T36" fmla="*/ 103 w 654"/>
                    <a:gd name="T37" fmla="*/ 178 h 568"/>
                    <a:gd name="T38" fmla="*/ 12 w 654"/>
                    <a:gd name="T39" fmla="*/ 119 h 568"/>
                    <a:gd name="T40" fmla="*/ 54 w 654"/>
                    <a:gd name="T41" fmla="*/ 19 h 568"/>
                    <a:gd name="T42" fmla="*/ 159 w 654"/>
                    <a:gd name="T43" fmla="*/ 41 h 568"/>
                    <a:gd name="T44" fmla="*/ 157 w 654"/>
                    <a:gd name="T45" fmla="*/ 149 h 568"/>
                    <a:gd name="T46" fmla="*/ 150 w 654"/>
                    <a:gd name="T47" fmla="*/ 157 h 568"/>
                    <a:gd name="T48" fmla="*/ 135 w 654"/>
                    <a:gd name="T49" fmla="*/ 94 h 568"/>
                    <a:gd name="T50" fmla="*/ 94 w 654"/>
                    <a:gd name="T51" fmla="*/ 52 h 568"/>
                    <a:gd name="T52" fmla="*/ 51 w 654"/>
                    <a:gd name="T53" fmla="*/ 94 h 568"/>
                    <a:gd name="T54" fmla="*/ 93 w 654"/>
                    <a:gd name="T55" fmla="*/ 136 h 568"/>
                    <a:gd name="T56" fmla="*/ 135 w 654"/>
                    <a:gd name="T57" fmla="*/ 94 h 568"/>
                    <a:gd name="T58" fmla="*/ 601 w 654"/>
                    <a:gd name="T59" fmla="*/ 94 h 568"/>
                    <a:gd name="T60" fmla="*/ 559 w 654"/>
                    <a:gd name="T61" fmla="*/ 52 h 568"/>
                    <a:gd name="T62" fmla="*/ 517 w 654"/>
                    <a:gd name="T63" fmla="*/ 94 h 568"/>
                    <a:gd name="T64" fmla="*/ 558 w 654"/>
                    <a:gd name="T65" fmla="*/ 136 h 568"/>
                    <a:gd name="T66" fmla="*/ 601 w 654"/>
                    <a:gd name="T67" fmla="*/ 94 h 568"/>
                    <a:gd name="T68" fmla="*/ 389 w 654"/>
                    <a:gd name="T69" fmla="*/ 475 h 568"/>
                    <a:gd name="T70" fmla="*/ 345 w 654"/>
                    <a:gd name="T71" fmla="*/ 433 h 568"/>
                    <a:gd name="T72" fmla="*/ 305 w 654"/>
                    <a:gd name="T73" fmla="*/ 475 h 568"/>
                    <a:gd name="T74" fmla="*/ 347 w 654"/>
                    <a:gd name="T75" fmla="*/ 517 h 568"/>
                    <a:gd name="T76" fmla="*/ 389 w 654"/>
                    <a:gd name="T77" fmla="*/ 475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54" h="568">
                      <a:moveTo>
                        <a:pt x="150" y="157"/>
                      </a:moveTo>
                      <a:cubicBezTo>
                        <a:pt x="203" y="238"/>
                        <a:pt x="256" y="318"/>
                        <a:pt x="306" y="395"/>
                      </a:cubicBezTo>
                      <a:cubicBezTo>
                        <a:pt x="328" y="394"/>
                        <a:pt x="346" y="394"/>
                        <a:pt x="365" y="392"/>
                      </a:cubicBezTo>
                      <a:cubicBezTo>
                        <a:pt x="368" y="392"/>
                        <a:pt x="372" y="389"/>
                        <a:pt x="373" y="386"/>
                      </a:cubicBezTo>
                      <a:cubicBezTo>
                        <a:pt x="416" y="313"/>
                        <a:pt x="458" y="239"/>
                        <a:pt x="500" y="165"/>
                      </a:cubicBezTo>
                      <a:cubicBezTo>
                        <a:pt x="504" y="158"/>
                        <a:pt x="501" y="155"/>
                        <a:pt x="497" y="151"/>
                      </a:cubicBezTo>
                      <a:cubicBezTo>
                        <a:pt x="472" y="123"/>
                        <a:pt x="467" y="87"/>
                        <a:pt x="484" y="55"/>
                      </a:cubicBezTo>
                      <a:cubicBezTo>
                        <a:pt x="500" y="24"/>
                        <a:pt x="535" y="5"/>
                        <a:pt x="570" y="10"/>
                      </a:cubicBezTo>
                      <a:cubicBezTo>
                        <a:pt x="605" y="15"/>
                        <a:pt x="634" y="41"/>
                        <a:pt x="642" y="76"/>
                      </a:cubicBezTo>
                      <a:cubicBezTo>
                        <a:pt x="654" y="130"/>
                        <a:pt x="611" y="181"/>
                        <a:pt x="555" y="178"/>
                      </a:cubicBezTo>
                      <a:cubicBezTo>
                        <a:pt x="544" y="178"/>
                        <a:pt x="539" y="181"/>
                        <a:pt x="534" y="190"/>
                      </a:cubicBezTo>
                      <a:cubicBezTo>
                        <a:pt x="494" y="262"/>
                        <a:pt x="453" y="333"/>
                        <a:pt x="412" y="404"/>
                      </a:cubicBezTo>
                      <a:cubicBezTo>
                        <a:pt x="408" y="411"/>
                        <a:pt x="408" y="416"/>
                        <a:pt x="413" y="423"/>
                      </a:cubicBezTo>
                      <a:cubicBezTo>
                        <a:pt x="440" y="456"/>
                        <a:pt x="438" y="502"/>
                        <a:pt x="409" y="533"/>
                      </a:cubicBezTo>
                      <a:cubicBezTo>
                        <a:pt x="380" y="563"/>
                        <a:pt x="333" y="568"/>
                        <a:pt x="299" y="545"/>
                      </a:cubicBezTo>
                      <a:cubicBezTo>
                        <a:pt x="265" y="520"/>
                        <a:pt x="253" y="476"/>
                        <a:pt x="272" y="438"/>
                      </a:cubicBezTo>
                      <a:cubicBezTo>
                        <a:pt x="276" y="430"/>
                        <a:pt x="275" y="425"/>
                        <a:pt x="270" y="418"/>
                      </a:cubicBezTo>
                      <a:cubicBezTo>
                        <a:pt x="220" y="341"/>
                        <a:pt x="169" y="263"/>
                        <a:pt x="119" y="186"/>
                      </a:cubicBezTo>
                      <a:cubicBezTo>
                        <a:pt x="115" y="180"/>
                        <a:pt x="112" y="177"/>
                        <a:pt x="103" y="178"/>
                      </a:cubicBezTo>
                      <a:cubicBezTo>
                        <a:pt x="62" y="183"/>
                        <a:pt x="25" y="158"/>
                        <a:pt x="12" y="119"/>
                      </a:cubicBezTo>
                      <a:cubicBezTo>
                        <a:pt x="0" y="80"/>
                        <a:pt x="18" y="38"/>
                        <a:pt x="54" y="19"/>
                      </a:cubicBezTo>
                      <a:cubicBezTo>
                        <a:pt x="90" y="0"/>
                        <a:pt x="134" y="10"/>
                        <a:pt x="159" y="41"/>
                      </a:cubicBezTo>
                      <a:cubicBezTo>
                        <a:pt x="185" y="73"/>
                        <a:pt x="184" y="117"/>
                        <a:pt x="157" y="149"/>
                      </a:cubicBezTo>
                      <a:cubicBezTo>
                        <a:pt x="155" y="152"/>
                        <a:pt x="153" y="154"/>
                        <a:pt x="150" y="157"/>
                      </a:cubicBezTo>
                      <a:close/>
                      <a:moveTo>
                        <a:pt x="135" y="94"/>
                      </a:moveTo>
                      <a:cubicBezTo>
                        <a:pt x="135" y="71"/>
                        <a:pt x="117" y="52"/>
                        <a:pt x="94" y="52"/>
                      </a:cubicBezTo>
                      <a:cubicBezTo>
                        <a:pt x="70" y="52"/>
                        <a:pt x="51" y="71"/>
                        <a:pt x="51" y="94"/>
                      </a:cubicBezTo>
                      <a:cubicBezTo>
                        <a:pt x="51" y="118"/>
                        <a:pt x="70" y="136"/>
                        <a:pt x="93" y="136"/>
                      </a:cubicBezTo>
                      <a:cubicBezTo>
                        <a:pt x="117" y="136"/>
                        <a:pt x="136" y="118"/>
                        <a:pt x="135" y="94"/>
                      </a:cubicBezTo>
                      <a:close/>
                      <a:moveTo>
                        <a:pt x="601" y="94"/>
                      </a:moveTo>
                      <a:cubicBezTo>
                        <a:pt x="601" y="71"/>
                        <a:pt x="583" y="52"/>
                        <a:pt x="559" y="52"/>
                      </a:cubicBezTo>
                      <a:cubicBezTo>
                        <a:pt x="536" y="51"/>
                        <a:pt x="516" y="71"/>
                        <a:pt x="517" y="94"/>
                      </a:cubicBezTo>
                      <a:cubicBezTo>
                        <a:pt x="517" y="117"/>
                        <a:pt x="535" y="136"/>
                        <a:pt x="558" y="136"/>
                      </a:cubicBezTo>
                      <a:cubicBezTo>
                        <a:pt x="582" y="137"/>
                        <a:pt x="601" y="118"/>
                        <a:pt x="601" y="94"/>
                      </a:cubicBezTo>
                      <a:close/>
                      <a:moveTo>
                        <a:pt x="389" y="475"/>
                      </a:moveTo>
                      <a:cubicBezTo>
                        <a:pt x="390" y="451"/>
                        <a:pt x="370" y="432"/>
                        <a:pt x="345" y="433"/>
                      </a:cubicBezTo>
                      <a:cubicBezTo>
                        <a:pt x="324" y="433"/>
                        <a:pt x="305" y="453"/>
                        <a:pt x="305" y="475"/>
                      </a:cubicBezTo>
                      <a:cubicBezTo>
                        <a:pt x="305" y="498"/>
                        <a:pt x="323" y="517"/>
                        <a:pt x="347" y="517"/>
                      </a:cubicBezTo>
                      <a:cubicBezTo>
                        <a:pt x="371" y="517"/>
                        <a:pt x="389" y="499"/>
                        <a:pt x="389" y="4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25" name="Freeform 74">
                  <a:extLst>
                    <a:ext uri="{FF2B5EF4-FFF2-40B4-BE49-F238E27FC236}">
                      <a16:creationId xmlns:a16="http://schemas.microsoft.com/office/drawing/2014/main" xmlns="" id="{9CC4466D-1B27-4218-9D88-6F0447D57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3" y="1599"/>
                  <a:ext cx="552" cy="1568"/>
                </a:xfrm>
                <a:custGeom>
                  <a:avLst/>
                  <a:gdLst>
                    <a:gd name="T0" fmla="*/ 62 w 312"/>
                    <a:gd name="T1" fmla="*/ 458 h 887"/>
                    <a:gd name="T2" fmla="*/ 87 w 312"/>
                    <a:gd name="T3" fmla="*/ 458 h 887"/>
                    <a:gd name="T4" fmla="*/ 112 w 312"/>
                    <a:gd name="T5" fmla="*/ 484 h 887"/>
                    <a:gd name="T6" fmla="*/ 112 w 312"/>
                    <a:gd name="T7" fmla="*/ 625 h 887"/>
                    <a:gd name="T8" fmla="*/ 112 w 312"/>
                    <a:gd name="T9" fmla="*/ 639 h 887"/>
                    <a:gd name="T10" fmla="*/ 145 w 312"/>
                    <a:gd name="T11" fmla="*/ 639 h 887"/>
                    <a:gd name="T12" fmla="*/ 227 w 312"/>
                    <a:gd name="T13" fmla="*/ 639 h 887"/>
                    <a:gd name="T14" fmla="*/ 255 w 312"/>
                    <a:gd name="T15" fmla="*/ 663 h 887"/>
                    <a:gd name="T16" fmla="*/ 277 w 312"/>
                    <a:gd name="T17" fmla="*/ 858 h 887"/>
                    <a:gd name="T18" fmla="*/ 258 w 312"/>
                    <a:gd name="T19" fmla="*/ 885 h 887"/>
                    <a:gd name="T20" fmla="*/ 235 w 312"/>
                    <a:gd name="T21" fmla="*/ 862 h 887"/>
                    <a:gd name="T22" fmla="*/ 216 w 312"/>
                    <a:gd name="T23" fmla="*/ 688 h 887"/>
                    <a:gd name="T24" fmla="*/ 214 w 312"/>
                    <a:gd name="T25" fmla="*/ 681 h 887"/>
                    <a:gd name="T26" fmla="*/ 144 w 312"/>
                    <a:gd name="T27" fmla="*/ 681 h 887"/>
                    <a:gd name="T28" fmla="*/ 95 w 312"/>
                    <a:gd name="T29" fmla="*/ 681 h 887"/>
                    <a:gd name="T30" fmla="*/ 69 w 312"/>
                    <a:gd name="T31" fmla="*/ 654 h 887"/>
                    <a:gd name="T32" fmla="*/ 69 w 312"/>
                    <a:gd name="T33" fmla="*/ 517 h 887"/>
                    <a:gd name="T34" fmla="*/ 69 w 312"/>
                    <a:gd name="T35" fmla="*/ 500 h 887"/>
                    <a:gd name="T36" fmla="*/ 40 w 312"/>
                    <a:gd name="T37" fmla="*/ 501 h 887"/>
                    <a:gd name="T38" fmla="*/ 13 w 312"/>
                    <a:gd name="T39" fmla="*/ 459 h 887"/>
                    <a:gd name="T40" fmla="*/ 115 w 312"/>
                    <a:gd name="T41" fmla="*/ 257 h 887"/>
                    <a:gd name="T42" fmla="*/ 130 w 312"/>
                    <a:gd name="T43" fmla="*/ 215 h 887"/>
                    <a:gd name="T44" fmla="*/ 274 w 312"/>
                    <a:gd name="T45" fmla="*/ 8 h 887"/>
                    <a:gd name="T46" fmla="*/ 282 w 312"/>
                    <a:gd name="T47" fmla="*/ 4 h 887"/>
                    <a:gd name="T48" fmla="*/ 306 w 312"/>
                    <a:gd name="T49" fmla="*/ 12 h 887"/>
                    <a:gd name="T50" fmla="*/ 304 w 312"/>
                    <a:gd name="T51" fmla="*/ 38 h 887"/>
                    <a:gd name="T52" fmla="*/ 296 w 312"/>
                    <a:gd name="T53" fmla="*/ 45 h 887"/>
                    <a:gd name="T54" fmla="*/ 168 w 312"/>
                    <a:gd name="T55" fmla="*/ 239 h 887"/>
                    <a:gd name="T56" fmla="*/ 161 w 312"/>
                    <a:gd name="T57" fmla="*/ 260 h 887"/>
                    <a:gd name="T58" fmla="*/ 69 w 312"/>
                    <a:gd name="T59" fmla="*/ 443 h 887"/>
                    <a:gd name="T60" fmla="*/ 62 w 312"/>
                    <a:gd name="T61" fmla="*/ 458 h 8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12" h="887">
                      <a:moveTo>
                        <a:pt x="62" y="458"/>
                      </a:moveTo>
                      <a:cubicBezTo>
                        <a:pt x="72" y="458"/>
                        <a:pt x="79" y="458"/>
                        <a:pt x="87" y="458"/>
                      </a:cubicBezTo>
                      <a:cubicBezTo>
                        <a:pt x="104" y="459"/>
                        <a:pt x="111" y="466"/>
                        <a:pt x="112" y="484"/>
                      </a:cubicBezTo>
                      <a:cubicBezTo>
                        <a:pt x="112" y="531"/>
                        <a:pt x="112" y="578"/>
                        <a:pt x="112" y="625"/>
                      </a:cubicBezTo>
                      <a:cubicBezTo>
                        <a:pt x="112" y="629"/>
                        <a:pt x="112" y="633"/>
                        <a:pt x="112" y="639"/>
                      </a:cubicBezTo>
                      <a:cubicBezTo>
                        <a:pt x="124" y="639"/>
                        <a:pt x="134" y="639"/>
                        <a:pt x="145" y="639"/>
                      </a:cubicBezTo>
                      <a:cubicBezTo>
                        <a:pt x="173" y="639"/>
                        <a:pt x="200" y="638"/>
                        <a:pt x="227" y="639"/>
                      </a:cubicBezTo>
                      <a:cubicBezTo>
                        <a:pt x="247" y="639"/>
                        <a:pt x="253" y="644"/>
                        <a:pt x="255" y="663"/>
                      </a:cubicBezTo>
                      <a:cubicBezTo>
                        <a:pt x="263" y="728"/>
                        <a:pt x="270" y="793"/>
                        <a:pt x="277" y="858"/>
                      </a:cubicBezTo>
                      <a:cubicBezTo>
                        <a:pt x="278" y="875"/>
                        <a:pt x="272" y="884"/>
                        <a:pt x="258" y="885"/>
                      </a:cubicBezTo>
                      <a:cubicBezTo>
                        <a:pt x="244" y="887"/>
                        <a:pt x="237" y="879"/>
                        <a:pt x="235" y="862"/>
                      </a:cubicBezTo>
                      <a:cubicBezTo>
                        <a:pt x="228" y="804"/>
                        <a:pt x="222" y="746"/>
                        <a:pt x="216" y="688"/>
                      </a:cubicBezTo>
                      <a:cubicBezTo>
                        <a:pt x="215" y="686"/>
                        <a:pt x="215" y="684"/>
                        <a:pt x="214" y="681"/>
                      </a:cubicBezTo>
                      <a:cubicBezTo>
                        <a:pt x="191" y="681"/>
                        <a:pt x="168" y="681"/>
                        <a:pt x="144" y="681"/>
                      </a:cubicBezTo>
                      <a:cubicBezTo>
                        <a:pt x="128" y="681"/>
                        <a:pt x="112" y="681"/>
                        <a:pt x="95" y="681"/>
                      </a:cubicBezTo>
                      <a:cubicBezTo>
                        <a:pt x="77" y="681"/>
                        <a:pt x="69" y="673"/>
                        <a:pt x="69" y="654"/>
                      </a:cubicBezTo>
                      <a:cubicBezTo>
                        <a:pt x="69" y="608"/>
                        <a:pt x="69" y="563"/>
                        <a:pt x="69" y="517"/>
                      </a:cubicBezTo>
                      <a:cubicBezTo>
                        <a:pt x="69" y="512"/>
                        <a:pt x="69" y="507"/>
                        <a:pt x="69" y="500"/>
                      </a:cubicBezTo>
                      <a:cubicBezTo>
                        <a:pt x="59" y="500"/>
                        <a:pt x="49" y="500"/>
                        <a:pt x="40" y="501"/>
                      </a:cubicBezTo>
                      <a:cubicBezTo>
                        <a:pt x="10" y="504"/>
                        <a:pt x="0" y="485"/>
                        <a:pt x="13" y="459"/>
                      </a:cubicBezTo>
                      <a:cubicBezTo>
                        <a:pt x="49" y="392"/>
                        <a:pt x="82" y="324"/>
                        <a:pt x="115" y="257"/>
                      </a:cubicBezTo>
                      <a:cubicBezTo>
                        <a:pt x="122" y="243"/>
                        <a:pt x="127" y="229"/>
                        <a:pt x="130" y="215"/>
                      </a:cubicBezTo>
                      <a:cubicBezTo>
                        <a:pt x="151" y="127"/>
                        <a:pt x="199" y="58"/>
                        <a:pt x="274" y="8"/>
                      </a:cubicBezTo>
                      <a:cubicBezTo>
                        <a:pt x="276" y="7"/>
                        <a:pt x="279" y="5"/>
                        <a:pt x="282" y="4"/>
                      </a:cubicBezTo>
                      <a:cubicBezTo>
                        <a:pt x="292" y="0"/>
                        <a:pt x="300" y="3"/>
                        <a:pt x="306" y="12"/>
                      </a:cubicBezTo>
                      <a:cubicBezTo>
                        <a:pt x="312" y="21"/>
                        <a:pt x="312" y="30"/>
                        <a:pt x="304" y="38"/>
                      </a:cubicBezTo>
                      <a:cubicBezTo>
                        <a:pt x="302" y="41"/>
                        <a:pt x="298" y="43"/>
                        <a:pt x="296" y="45"/>
                      </a:cubicBezTo>
                      <a:cubicBezTo>
                        <a:pt x="226" y="92"/>
                        <a:pt x="184" y="157"/>
                        <a:pt x="168" y="239"/>
                      </a:cubicBezTo>
                      <a:cubicBezTo>
                        <a:pt x="167" y="246"/>
                        <a:pt x="164" y="254"/>
                        <a:pt x="161" y="260"/>
                      </a:cubicBezTo>
                      <a:cubicBezTo>
                        <a:pt x="131" y="321"/>
                        <a:pt x="100" y="382"/>
                        <a:pt x="69" y="443"/>
                      </a:cubicBezTo>
                      <a:cubicBezTo>
                        <a:pt x="67" y="447"/>
                        <a:pt x="65" y="452"/>
                        <a:pt x="62" y="4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26" name="Freeform 75">
                  <a:extLst>
                    <a:ext uri="{FF2B5EF4-FFF2-40B4-BE49-F238E27FC236}">
                      <a16:creationId xmlns:a16="http://schemas.microsoft.com/office/drawing/2014/main" xmlns="" id="{E5DF1456-DED1-4271-A7EC-7FA5E1FB1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5" y="1618"/>
                  <a:ext cx="337" cy="1552"/>
                </a:xfrm>
                <a:custGeom>
                  <a:avLst/>
                  <a:gdLst>
                    <a:gd name="T0" fmla="*/ 189 w 190"/>
                    <a:gd name="T1" fmla="*/ 279 h 878"/>
                    <a:gd name="T2" fmla="*/ 171 w 190"/>
                    <a:gd name="T3" fmla="*/ 364 h 878"/>
                    <a:gd name="T4" fmla="*/ 48 w 190"/>
                    <a:gd name="T5" fmla="*/ 633 h 878"/>
                    <a:gd name="T6" fmla="*/ 43 w 190"/>
                    <a:gd name="T7" fmla="*/ 657 h 878"/>
                    <a:gd name="T8" fmla="*/ 59 w 190"/>
                    <a:gd name="T9" fmla="*/ 849 h 878"/>
                    <a:gd name="T10" fmla="*/ 33 w 190"/>
                    <a:gd name="T11" fmla="*/ 874 h 878"/>
                    <a:gd name="T12" fmla="*/ 17 w 190"/>
                    <a:gd name="T13" fmla="*/ 851 h 878"/>
                    <a:gd name="T14" fmla="*/ 9 w 190"/>
                    <a:gd name="T15" fmla="*/ 759 h 878"/>
                    <a:gd name="T16" fmla="*/ 0 w 190"/>
                    <a:gd name="T17" fmla="*/ 651 h 878"/>
                    <a:gd name="T18" fmla="*/ 5 w 190"/>
                    <a:gd name="T19" fmla="*/ 625 h 878"/>
                    <a:gd name="T20" fmla="*/ 129 w 190"/>
                    <a:gd name="T21" fmla="*/ 353 h 878"/>
                    <a:gd name="T22" fmla="*/ 145 w 190"/>
                    <a:gd name="T23" fmla="*/ 248 h 878"/>
                    <a:gd name="T24" fmla="*/ 29 w 190"/>
                    <a:gd name="T25" fmla="*/ 44 h 878"/>
                    <a:gd name="T26" fmla="*/ 21 w 190"/>
                    <a:gd name="T27" fmla="*/ 11 h 878"/>
                    <a:gd name="T28" fmla="*/ 55 w 190"/>
                    <a:gd name="T29" fmla="*/ 10 h 878"/>
                    <a:gd name="T30" fmla="*/ 189 w 190"/>
                    <a:gd name="T31" fmla="*/ 279 h 8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0" h="878">
                      <a:moveTo>
                        <a:pt x="189" y="279"/>
                      </a:moveTo>
                      <a:cubicBezTo>
                        <a:pt x="190" y="309"/>
                        <a:pt x="184" y="337"/>
                        <a:pt x="171" y="364"/>
                      </a:cubicBezTo>
                      <a:cubicBezTo>
                        <a:pt x="129" y="453"/>
                        <a:pt x="88" y="543"/>
                        <a:pt x="48" y="633"/>
                      </a:cubicBezTo>
                      <a:cubicBezTo>
                        <a:pt x="44" y="640"/>
                        <a:pt x="43" y="649"/>
                        <a:pt x="43" y="657"/>
                      </a:cubicBezTo>
                      <a:cubicBezTo>
                        <a:pt x="48" y="721"/>
                        <a:pt x="54" y="785"/>
                        <a:pt x="59" y="849"/>
                      </a:cubicBezTo>
                      <a:cubicBezTo>
                        <a:pt x="61" y="868"/>
                        <a:pt x="49" y="878"/>
                        <a:pt x="33" y="874"/>
                      </a:cubicBezTo>
                      <a:cubicBezTo>
                        <a:pt x="21" y="871"/>
                        <a:pt x="18" y="861"/>
                        <a:pt x="17" y="851"/>
                      </a:cubicBezTo>
                      <a:cubicBezTo>
                        <a:pt x="14" y="820"/>
                        <a:pt x="12" y="789"/>
                        <a:pt x="9" y="759"/>
                      </a:cubicBezTo>
                      <a:cubicBezTo>
                        <a:pt x="6" y="723"/>
                        <a:pt x="3" y="687"/>
                        <a:pt x="0" y="651"/>
                      </a:cubicBezTo>
                      <a:cubicBezTo>
                        <a:pt x="0" y="642"/>
                        <a:pt x="1" y="633"/>
                        <a:pt x="5" y="625"/>
                      </a:cubicBezTo>
                      <a:cubicBezTo>
                        <a:pt x="46" y="534"/>
                        <a:pt x="86" y="443"/>
                        <a:pt x="129" y="353"/>
                      </a:cubicBezTo>
                      <a:cubicBezTo>
                        <a:pt x="146" y="318"/>
                        <a:pt x="149" y="284"/>
                        <a:pt x="145" y="248"/>
                      </a:cubicBezTo>
                      <a:cubicBezTo>
                        <a:pt x="135" y="163"/>
                        <a:pt x="96" y="95"/>
                        <a:pt x="29" y="44"/>
                      </a:cubicBezTo>
                      <a:cubicBezTo>
                        <a:pt x="15" y="33"/>
                        <a:pt x="13" y="21"/>
                        <a:pt x="21" y="11"/>
                      </a:cubicBezTo>
                      <a:cubicBezTo>
                        <a:pt x="29" y="1"/>
                        <a:pt x="42" y="0"/>
                        <a:pt x="55" y="10"/>
                      </a:cubicBezTo>
                      <a:cubicBezTo>
                        <a:pt x="143" y="78"/>
                        <a:pt x="186" y="168"/>
                        <a:pt x="189" y="2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27" name="Freeform 76">
                  <a:extLst>
                    <a:ext uri="{FF2B5EF4-FFF2-40B4-BE49-F238E27FC236}">
                      <a16:creationId xmlns:a16="http://schemas.microsoft.com/office/drawing/2014/main" xmlns="" id="{DC267050-A162-4DEB-A109-84C570D93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0" y="1519"/>
                  <a:ext cx="219" cy="80"/>
                </a:xfrm>
                <a:custGeom>
                  <a:avLst/>
                  <a:gdLst>
                    <a:gd name="T0" fmla="*/ 50 w 124"/>
                    <a:gd name="T1" fmla="*/ 42 h 45"/>
                    <a:gd name="T2" fmla="*/ 22 w 124"/>
                    <a:gd name="T3" fmla="*/ 42 h 45"/>
                    <a:gd name="T4" fmla="*/ 1 w 124"/>
                    <a:gd name="T5" fmla="*/ 23 h 45"/>
                    <a:gd name="T6" fmla="*/ 19 w 124"/>
                    <a:gd name="T7" fmla="*/ 1 h 45"/>
                    <a:gd name="T8" fmla="*/ 107 w 124"/>
                    <a:gd name="T9" fmla="*/ 3 h 45"/>
                    <a:gd name="T10" fmla="*/ 122 w 124"/>
                    <a:gd name="T11" fmla="*/ 27 h 45"/>
                    <a:gd name="T12" fmla="*/ 101 w 124"/>
                    <a:gd name="T13" fmla="*/ 44 h 45"/>
                    <a:gd name="T14" fmla="*/ 50 w 124"/>
                    <a:gd name="T15" fmla="*/ 41 h 45"/>
                    <a:gd name="T16" fmla="*/ 50 w 124"/>
                    <a:gd name="T17" fmla="*/ 4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4" h="45">
                      <a:moveTo>
                        <a:pt x="50" y="42"/>
                      </a:moveTo>
                      <a:cubicBezTo>
                        <a:pt x="41" y="42"/>
                        <a:pt x="31" y="42"/>
                        <a:pt x="22" y="42"/>
                      </a:cubicBezTo>
                      <a:cubicBezTo>
                        <a:pt x="10" y="42"/>
                        <a:pt x="2" y="34"/>
                        <a:pt x="1" y="23"/>
                      </a:cubicBezTo>
                      <a:cubicBezTo>
                        <a:pt x="0" y="12"/>
                        <a:pt x="7" y="1"/>
                        <a:pt x="19" y="1"/>
                      </a:cubicBezTo>
                      <a:cubicBezTo>
                        <a:pt x="48" y="0"/>
                        <a:pt x="78" y="1"/>
                        <a:pt x="107" y="3"/>
                      </a:cubicBezTo>
                      <a:cubicBezTo>
                        <a:pt x="119" y="4"/>
                        <a:pt x="124" y="15"/>
                        <a:pt x="122" y="27"/>
                      </a:cubicBezTo>
                      <a:cubicBezTo>
                        <a:pt x="120" y="39"/>
                        <a:pt x="113" y="45"/>
                        <a:pt x="101" y="44"/>
                      </a:cubicBezTo>
                      <a:cubicBezTo>
                        <a:pt x="84" y="43"/>
                        <a:pt x="67" y="42"/>
                        <a:pt x="50" y="41"/>
                      </a:cubicBezTo>
                      <a:cubicBezTo>
                        <a:pt x="50" y="41"/>
                        <a:pt x="50" y="42"/>
                        <a:pt x="5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xmlns="" id="{4ED33124-5DDD-4150-8E86-D9D55053D7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759" y="4734819"/>
                <a:ext cx="268900" cy="453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accent2"/>
                    </a:solidFill>
                    <a:latin typeface="Georgia" panose="02040502050405020303" pitchFamily="18" charset="0"/>
                  </a:rPr>
                  <a:t>3</a:t>
                </a:r>
                <a:endParaRPr lang="en-GB" sz="2800" dirty="0">
                  <a:solidFill>
                    <a:schemeClr val="accent2"/>
                  </a:solidFill>
                  <a:latin typeface="Georgia" panose="02040502050405020303" pitchFamily="18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58759" y="5497269"/>
            <a:ext cx="11491890" cy="692497"/>
            <a:chOff x="158759" y="5497269"/>
            <a:chExt cx="11491890" cy="692497"/>
          </a:xfrm>
        </p:grpSpPr>
        <p:sp>
          <p:nvSpPr>
            <p:cNvPr id="19" name="!ObjectC-00418">
              <a:extLst>
                <a:ext uri="{FF2B5EF4-FFF2-40B4-BE49-F238E27FC236}">
                  <a16:creationId xmlns:a16="http://schemas.microsoft.com/office/drawing/2014/main" xmlns="" id="{A5C069A6-74FC-45D5-BAFB-49133540CEE8}"/>
                </a:ext>
              </a:extLst>
            </p:cNvPr>
            <p:cNvSpPr txBox="1">
              <a:spLocks/>
            </p:cNvSpPr>
            <p:nvPr/>
          </p:nvSpPr>
          <p:spPr>
            <a:xfrm>
              <a:off x="1123950" y="5612685"/>
              <a:ext cx="3720603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500" dirty="0"/>
                <a:t>One time, 3+ weeks/year of classroom training with very limited reinforcement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0B13742-1868-488A-8B80-69C2D4CF13B5}"/>
                </a:ext>
              </a:extLst>
            </p:cNvPr>
            <p:cNvSpPr txBox="1">
              <a:spLocks/>
            </p:cNvSpPr>
            <p:nvPr/>
          </p:nvSpPr>
          <p:spPr>
            <a:xfrm>
              <a:off x="7523550" y="5497269"/>
              <a:ext cx="4127099" cy="6924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500" dirty="0"/>
                <a:t>Digital micro-learning with “on the go” gamified learning modules, with adoption enabled by mobile-first approach</a:t>
              </a:r>
            </a:p>
          </p:txBody>
        </p:sp>
        <p:grpSp>
          <p:nvGrpSpPr>
            <p:cNvPr id="118854" name="Group 111">
              <a:extLst>
                <a:ext uri="{FF2B5EF4-FFF2-40B4-BE49-F238E27FC236}">
                  <a16:creationId xmlns:a16="http://schemas.microsoft.com/office/drawing/2014/main" xmlns="" id="{5CDA1B34-1B87-4154-AB16-28F8830EA8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61779" y="5646213"/>
              <a:ext cx="388587" cy="394608"/>
              <a:chOff x="1287" y="543"/>
              <a:chExt cx="3098" cy="3146"/>
            </a:xfrm>
            <a:solidFill>
              <a:schemeClr val="accent4"/>
            </a:solidFill>
          </p:grpSpPr>
          <p:sp>
            <p:nvSpPr>
              <p:cNvPr id="118856" name="Freeform 112">
                <a:extLst>
                  <a:ext uri="{FF2B5EF4-FFF2-40B4-BE49-F238E27FC236}">
                    <a16:creationId xmlns:a16="http://schemas.microsoft.com/office/drawing/2014/main" xmlns="" id="{2D4CB7F9-70CF-4E86-86DB-EB491594C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" y="543"/>
                <a:ext cx="3098" cy="3146"/>
              </a:xfrm>
              <a:custGeom>
                <a:avLst/>
                <a:gdLst>
                  <a:gd name="T0" fmla="*/ 1149 w 1755"/>
                  <a:gd name="T1" fmla="*/ 1661 h 1780"/>
                  <a:gd name="T2" fmla="*/ 1149 w 1755"/>
                  <a:gd name="T3" fmla="*/ 1780 h 1780"/>
                  <a:gd name="T4" fmla="*/ 1075 w 1755"/>
                  <a:gd name="T5" fmla="*/ 1780 h 1780"/>
                  <a:gd name="T6" fmla="*/ 1075 w 1755"/>
                  <a:gd name="T7" fmla="*/ 1582 h 1780"/>
                  <a:gd name="T8" fmla="*/ 1092 w 1755"/>
                  <a:gd name="T9" fmla="*/ 1583 h 1780"/>
                  <a:gd name="T10" fmla="*/ 1190 w 1755"/>
                  <a:gd name="T11" fmla="*/ 1590 h 1780"/>
                  <a:gd name="T12" fmla="*/ 1268 w 1755"/>
                  <a:gd name="T13" fmla="*/ 1592 h 1780"/>
                  <a:gd name="T14" fmla="*/ 1418 w 1755"/>
                  <a:gd name="T15" fmla="*/ 1522 h 1780"/>
                  <a:gd name="T16" fmla="*/ 1464 w 1755"/>
                  <a:gd name="T17" fmla="*/ 1450 h 1780"/>
                  <a:gd name="T18" fmla="*/ 1482 w 1755"/>
                  <a:gd name="T19" fmla="*/ 1353 h 1780"/>
                  <a:gd name="T20" fmla="*/ 1482 w 1755"/>
                  <a:gd name="T21" fmla="*/ 1142 h 1780"/>
                  <a:gd name="T22" fmla="*/ 1488 w 1755"/>
                  <a:gd name="T23" fmla="*/ 1132 h 1780"/>
                  <a:gd name="T24" fmla="*/ 1645 w 1755"/>
                  <a:gd name="T25" fmla="*/ 1054 h 1780"/>
                  <a:gd name="T26" fmla="*/ 1659 w 1755"/>
                  <a:gd name="T27" fmla="*/ 1007 h 1780"/>
                  <a:gd name="T28" fmla="*/ 1570 w 1755"/>
                  <a:gd name="T29" fmla="*/ 854 h 1780"/>
                  <a:gd name="T30" fmla="*/ 1486 w 1755"/>
                  <a:gd name="T31" fmla="*/ 707 h 1780"/>
                  <a:gd name="T32" fmla="*/ 1481 w 1755"/>
                  <a:gd name="T33" fmla="*/ 682 h 1780"/>
                  <a:gd name="T34" fmla="*/ 1395 w 1755"/>
                  <a:gd name="T35" fmla="*/ 394 h 1780"/>
                  <a:gd name="T36" fmla="*/ 1306 w 1755"/>
                  <a:gd name="T37" fmla="*/ 267 h 1780"/>
                  <a:gd name="T38" fmla="*/ 1050 w 1755"/>
                  <a:gd name="T39" fmla="*/ 112 h 1780"/>
                  <a:gd name="T40" fmla="*/ 884 w 1755"/>
                  <a:gd name="T41" fmla="*/ 80 h 1780"/>
                  <a:gd name="T42" fmla="*/ 710 w 1755"/>
                  <a:gd name="T43" fmla="*/ 78 h 1780"/>
                  <a:gd name="T44" fmla="*/ 493 w 1755"/>
                  <a:gd name="T45" fmla="*/ 121 h 1780"/>
                  <a:gd name="T46" fmla="*/ 277 w 1755"/>
                  <a:gd name="T47" fmla="*/ 253 h 1780"/>
                  <a:gd name="T48" fmla="*/ 167 w 1755"/>
                  <a:gd name="T49" fmla="*/ 397 h 1780"/>
                  <a:gd name="T50" fmla="*/ 88 w 1755"/>
                  <a:gd name="T51" fmla="*/ 634 h 1780"/>
                  <a:gd name="T52" fmla="*/ 78 w 1755"/>
                  <a:gd name="T53" fmla="*/ 824 h 1780"/>
                  <a:gd name="T54" fmla="*/ 182 w 1755"/>
                  <a:gd name="T55" fmla="*/ 1152 h 1780"/>
                  <a:gd name="T56" fmla="*/ 238 w 1755"/>
                  <a:gd name="T57" fmla="*/ 1241 h 1780"/>
                  <a:gd name="T58" fmla="*/ 316 w 1755"/>
                  <a:gd name="T59" fmla="*/ 1438 h 1780"/>
                  <a:gd name="T60" fmla="*/ 335 w 1755"/>
                  <a:gd name="T61" fmla="*/ 1608 h 1780"/>
                  <a:gd name="T62" fmla="*/ 335 w 1755"/>
                  <a:gd name="T63" fmla="*/ 1773 h 1780"/>
                  <a:gd name="T64" fmla="*/ 335 w 1755"/>
                  <a:gd name="T65" fmla="*/ 1780 h 1780"/>
                  <a:gd name="T66" fmla="*/ 261 w 1755"/>
                  <a:gd name="T67" fmla="*/ 1780 h 1780"/>
                  <a:gd name="T68" fmla="*/ 261 w 1755"/>
                  <a:gd name="T69" fmla="*/ 1773 h 1780"/>
                  <a:gd name="T70" fmla="*/ 261 w 1755"/>
                  <a:gd name="T71" fmla="*/ 1596 h 1780"/>
                  <a:gd name="T72" fmla="*/ 241 w 1755"/>
                  <a:gd name="T73" fmla="*/ 1446 h 1780"/>
                  <a:gd name="T74" fmla="*/ 134 w 1755"/>
                  <a:gd name="T75" fmla="*/ 1213 h 1780"/>
                  <a:gd name="T76" fmla="*/ 18 w 1755"/>
                  <a:gd name="T77" fmla="*/ 936 h 1780"/>
                  <a:gd name="T78" fmla="*/ 4 w 1755"/>
                  <a:gd name="T79" fmla="*/ 726 h 1780"/>
                  <a:gd name="T80" fmla="*/ 58 w 1755"/>
                  <a:gd name="T81" fmla="*/ 459 h 1780"/>
                  <a:gd name="T82" fmla="*/ 167 w 1755"/>
                  <a:gd name="T83" fmla="*/ 264 h 1780"/>
                  <a:gd name="T84" fmla="*/ 426 w 1755"/>
                  <a:gd name="T85" fmla="*/ 68 h 1780"/>
                  <a:gd name="T86" fmla="*/ 628 w 1755"/>
                  <a:gd name="T87" fmla="*/ 13 h 1780"/>
                  <a:gd name="T88" fmla="*/ 857 w 1755"/>
                  <a:gd name="T89" fmla="*/ 4 h 1780"/>
                  <a:gd name="T90" fmla="*/ 1044 w 1755"/>
                  <a:gd name="T91" fmla="*/ 34 h 1780"/>
                  <a:gd name="T92" fmla="*/ 1292 w 1755"/>
                  <a:gd name="T93" fmla="*/ 153 h 1780"/>
                  <a:gd name="T94" fmla="*/ 1395 w 1755"/>
                  <a:gd name="T95" fmla="*/ 256 h 1780"/>
                  <a:gd name="T96" fmla="*/ 1505 w 1755"/>
                  <a:gd name="T97" fmla="*/ 463 h 1780"/>
                  <a:gd name="T98" fmla="*/ 1549 w 1755"/>
                  <a:gd name="T99" fmla="*/ 650 h 1780"/>
                  <a:gd name="T100" fmla="*/ 1553 w 1755"/>
                  <a:gd name="T101" fmla="*/ 673 h 1780"/>
                  <a:gd name="T102" fmla="*/ 1556 w 1755"/>
                  <a:gd name="T103" fmla="*/ 681 h 1780"/>
                  <a:gd name="T104" fmla="*/ 1652 w 1755"/>
                  <a:gd name="T105" fmla="*/ 846 h 1780"/>
                  <a:gd name="T106" fmla="*/ 1724 w 1755"/>
                  <a:gd name="T107" fmla="*/ 971 h 1780"/>
                  <a:gd name="T108" fmla="*/ 1680 w 1755"/>
                  <a:gd name="T109" fmla="*/ 1119 h 1780"/>
                  <a:gd name="T110" fmla="*/ 1561 w 1755"/>
                  <a:gd name="T111" fmla="*/ 1178 h 1780"/>
                  <a:gd name="T112" fmla="*/ 1556 w 1755"/>
                  <a:gd name="T113" fmla="*/ 1187 h 1780"/>
                  <a:gd name="T114" fmla="*/ 1556 w 1755"/>
                  <a:gd name="T115" fmla="*/ 1363 h 1780"/>
                  <a:gd name="T116" fmla="*/ 1387 w 1755"/>
                  <a:gd name="T117" fmla="*/ 1635 h 1780"/>
                  <a:gd name="T118" fmla="*/ 1228 w 1755"/>
                  <a:gd name="T119" fmla="*/ 1666 h 1780"/>
                  <a:gd name="T120" fmla="*/ 1154 w 1755"/>
                  <a:gd name="T121" fmla="*/ 1661 h 1780"/>
                  <a:gd name="T122" fmla="*/ 1149 w 1755"/>
                  <a:gd name="T123" fmla="*/ 1661 h 1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5" h="1780">
                    <a:moveTo>
                      <a:pt x="1149" y="1661"/>
                    </a:moveTo>
                    <a:cubicBezTo>
                      <a:pt x="1149" y="1701"/>
                      <a:pt x="1149" y="1741"/>
                      <a:pt x="1149" y="1780"/>
                    </a:cubicBezTo>
                    <a:cubicBezTo>
                      <a:pt x="1124" y="1780"/>
                      <a:pt x="1100" y="1780"/>
                      <a:pt x="1075" y="1780"/>
                    </a:cubicBezTo>
                    <a:cubicBezTo>
                      <a:pt x="1075" y="1714"/>
                      <a:pt x="1075" y="1649"/>
                      <a:pt x="1075" y="1582"/>
                    </a:cubicBezTo>
                    <a:cubicBezTo>
                      <a:pt x="1081" y="1583"/>
                      <a:pt x="1086" y="1583"/>
                      <a:pt x="1092" y="1583"/>
                    </a:cubicBezTo>
                    <a:cubicBezTo>
                      <a:pt x="1125" y="1585"/>
                      <a:pt x="1157" y="1588"/>
                      <a:pt x="1190" y="1590"/>
                    </a:cubicBezTo>
                    <a:cubicBezTo>
                      <a:pt x="1216" y="1591"/>
                      <a:pt x="1242" y="1594"/>
                      <a:pt x="1268" y="1592"/>
                    </a:cubicBezTo>
                    <a:cubicBezTo>
                      <a:pt x="1327" y="1589"/>
                      <a:pt x="1377" y="1565"/>
                      <a:pt x="1418" y="1522"/>
                    </a:cubicBezTo>
                    <a:cubicBezTo>
                      <a:pt x="1438" y="1501"/>
                      <a:pt x="1454" y="1477"/>
                      <a:pt x="1464" y="1450"/>
                    </a:cubicBezTo>
                    <a:cubicBezTo>
                      <a:pt x="1476" y="1419"/>
                      <a:pt x="1482" y="1387"/>
                      <a:pt x="1482" y="1353"/>
                    </a:cubicBezTo>
                    <a:cubicBezTo>
                      <a:pt x="1482" y="1283"/>
                      <a:pt x="1482" y="1212"/>
                      <a:pt x="1482" y="1142"/>
                    </a:cubicBezTo>
                    <a:cubicBezTo>
                      <a:pt x="1482" y="1137"/>
                      <a:pt x="1483" y="1135"/>
                      <a:pt x="1488" y="1132"/>
                    </a:cubicBezTo>
                    <a:cubicBezTo>
                      <a:pt x="1540" y="1106"/>
                      <a:pt x="1593" y="1080"/>
                      <a:pt x="1645" y="1054"/>
                    </a:cubicBezTo>
                    <a:cubicBezTo>
                      <a:pt x="1666" y="1043"/>
                      <a:pt x="1670" y="1027"/>
                      <a:pt x="1659" y="1007"/>
                    </a:cubicBezTo>
                    <a:cubicBezTo>
                      <a:pt x="1629" y="956"/>
                      <a:pt x="1600" y="905"/>
                      <a:pt x="1570" y="854"/>
                    </a:cubicBezTo>
                    <a:cubicBezTo>
                      <a:pt x="1542" y="805"/>
                      <a:pt x="1513" y="756"/>
                      <a:pt x="1486" y="707"/>
                    </a:cubicBezTo>
                    <a:cubicBezTo>
                      <a:pt x="1482" y="700"/>
                      <a:pt x="1482" y="690"/>
                      <a:pt x="1481" y="682"/>
                    </a:cubicBezTo>
                    <a:cubicBezTo>
                      <a:pt x="1467" y="581"/>
                      <a:pt x="1442" y="484"/>
                      <a:pt x="1395" y="394"/>
                    </a:cubicBezTo>
                    <a:cubicBezTo>
                      <a:pt x="1371" y="348"/>
                      <a:pt x="1341" y="306"/>
                      <a:pt x="1306" y="267"/>
                    </a:cubicBezTo>
                    <a:cubicBezTo>
                      <a:pt x="1236" y="190"/>
                      <a:pt x="1149" y="142"/>
                      <a:pt x="1050" y="112"/>
                    </a:cubicBezTo>
                    <a:cubicBezTo>
                      <a:pt x="996" y="95"/>
                      <a:pt x="940" y="86"/>
                      <a:pt x="884" y="80"/>
                    </a:cubicBezTo>
                    <a:cubicBezTo>
                      <a:pt x="826" y="75"/>
                      <a:pt x="768" y="74"/>
                      <a:pt x="710" y="78"/>
                    </a:cubicBezTo>
                    <a:cubicBezTo>
                      <a:pt x="636" y="83"/>
                      <a:pt x="563" y="96"/>
                      <a:pt x="493" y="121"/>
                    </a:cubicBezTo>
                    <a:cubicBezTo>
                      <a:pt x="411" y="150"/>
                      <a:pt x="338" y="192"/>
                      <a:pt x="277" y="253"/>
                    </a:cubicBezTo>
                    <a:cubicBezTo>
                      <a:pt x="233" y="295"/>
                      <a:pt x="196" y="343"/>
                      <a:pt x="167" y="397"/>
                    </a:cubicBezTo>
                    <a:cubicBezTo>
                      <a:pt x="127" y="471"/>
                      <a:pt x="101" y="551"/>
                      <a:pt x="88" y="634"/>
                    </a:cubicBezTo>
                    <a:cubicBezTo>
                      <a:pt x="78" y="697"/>
                      <a:pt x="74" y="760"/>
                      <a:pt x="78" y="824"/>
                    </a:cubicBezTo>
                    <a:cubicBezTo>
                      <a:pt x="85" y="942"/>
                      <a:pt x="120" y="1051"/>
                      <a:pt x="182" y="1152"/>
                    </a:cubicBezTo>
                    <a:cubicBezTo>
                      <a:pt x="201" y="1181"/>
                      <a:pt x="221" y="1210"/>
                      <a:pt x="238" y="1241"/>
                    </a:cubicBezTo>
                    <a:cubicBezTo>
                      <a:pt x="274" y="1302"/>
                      <a:pt x="299" y="1368"/>
                      <a:pt x="316" y="1438"/>
                    </a:cubicBezTo>
                    <a:cubicBezTo>
                      <a:pt x="329" y="1494"/>
                      <a:pt x="336" y="1550"/>
                      <a:pt x="335" y="1608"/>
                    </a:cubicBezTo>
                    <a:cubicBezTo>
                      <a:pt x="335" y="1663"/>
                      <a:pt x="335" y="1718"/>
                      <a:pt x="335" y="1773"/>
                    </a:cubicBezTo>
                    <a:cubicBezTo>
                      <a:pt x="335" y="1775"/>
                      <a:pt x="335" y="1778"/>
                      <a:pt x="335" y="1780"/>
                    </a:cubicBezTo>
                    <a:cubicBezTo>
                      <a:pt x="311" y="1780"/>
                      <a:pt x="286" y="1780"/>
                      <a:pt x="261" y="1780"/>
                    </a:cubicBezTo>
                    <a:cubicBezTo>
                      <a:pt x="261" y="1778"/>
                      <a:pt x="261" y="1775"/>
                      <a:pt x="261" y="1773"/>
                    </a:cubicBezTo>
                    <a:cubicBezTo>
                      <a:pt x="261" y="1714"/>
                      <a:pt x="262" y="1655"/>
                      <a:pt x="261" y="1596"/>
                    </a:cubicBezTo>
                    <a:cubicBezTo>
                      <a:pt x="261" y="1545"/>
                      <a:pt x="254" y="1495"/>
                      <a:pt x="241" y="1446"/>
                    </a:cubicBezTo>
                    <a:cubicBezTo>
                      <a:pt x="220" y="1362"/>
                      <a:pt x="183" y="1285"/>
                      <a:pt x="134" y="1213"/>
                    </a:cubicBezTo>
                    <a:cubicBezTo>
                      <a:pt x="77" y="1129"/>
                      <a:pt x="38" y="1036"/>
                      <a:pt x="18" y="936"/>
                    </a:cubicBezTo>
                    <a:cubicBezTo>
                      <a:pt x="4" y="867"/>
                      <a:pt x="0" y="797"/>
                      <a:pt x="4" y="726"/>
                    </a:cubicBezTo>
                    <a:cubicBezTo>
                      <a:pt x="9" y="635"/>
                      <a:pt x="25" y="545"/>
                      <a:pt x="58" y="459"/>
                    </a:cubicBezTo>
                    <a:cubicBezTo>
                      <a:pt x="84" y="388"/>
                      <a:pt x="121" y="323"/>
                      <a:pt x="167" y="264"/>
                    </a:cubicBezTo>
                    <a:cubicBezTo>
                      <a:pt x="236" y="176"/>
                      <a:pt x="324" y="112"/>
                      <a:pt x="426" y="68"/>
                    </a:cubicBezTo>
                    <a:cubicBezTo>
                      <a:pt x="491" y="40"/>
                      <a:pt x="559" y="23"/>
                      <a:pt x="628" y="13"/>
                    </a:cubicBezTo>
                    <a:cubicBezTo>
                      <a:pt x="704" y="1"/>
                      <a:pt x="781" y="0"/>
                      <a:pt x="857" y="4"/>
                    </a:cubicBezTo>
                    <a:cubicBezTo>
                      <a:pt x="920" y="8"/>
                      <a:pt x="983" y="17"/>
                      <a:pt x="1044" y="34"/>
                    </a:cubicBezTo>
                    <a:cubicBezTo>
                      <a:pt x="1134" y="57"/>
                      <a:pt x="1218" y="95"/>
                      <a:pt x="1292" y="153"/>
                    </a:cubicBezTo>
                    <a:cubicBezTo>
                      <a:pt x="1330" y="183"/>
                      <a:pt x="1365" y="217"/>
                      <a:pt x="1395" y="256"/>
                    </a:cubicBezTo>
                    <a:cubicBezTo>
                      <a:pt x="1443" y="319"/>
                      <a:pt x="1479" y="388"/>
                      <a:pt x="1505" y="463"/>
                    </a:cubicBezTo>
                    <a:cubicBezTo>
                      <a:pt x="1526" y="524"/>
                      <a:pt x="1540" y="586"/>
                      <a:pt x="1549" y="650"/>
                    </a:cubicBezTo>
                    <a:cubicBezTo>
                      <a:pt x="1550" y="658"/>
                      <a:pt x="1551" y="666"/>
                      <a:pt x="1553" y="673"/>
                    </a:cubicBezTo>
                    <a:cubicBezTo>
                      <a:pt x="1553" y="676"/>
                      <a:pt x="1554" y="678"/>
                      <a:pt x="1556" y="681"/>
                    </a:cubicBezTo>
                    <a:cubicBezTo>
                      <a:pt x="1588" y="736"/>
                      <a:pt x="1620" y="791"/>
                      <a:pt x="1652" y="846"/>
                    </a:cubicBezTo>
                    <a:cubicBezTo>
                      <a:pt x="1676" y="888"/>
                      <a:pt x="1700" y="930"/>
                      <a:pt x="1724" y="971"/>
                    </a:cubicBezTo>
                    <a:cubicBezTo>
                      <a:pt x="1755" y="1024"/>
                      <a:pt x="1735" y="1092"/>
                      <a:pt x="1680" y="1119"/>
                    </a:cubicBezTo>
                    <a:cubicBezTo>
                      <a:pt x="1640" y="1139"/>
                      <a:pt x="1601" y="1159"/>
                      <a:pt x="1561" y="1178"/>
                    </a:cubicBezTo>
                    <a:cubicBezTo>
                      <a:pt x="1557" y="1180"/>
                      <a:pt x="1556" y="1183"/>
                      <a:pt x="1556" y="1187"/>
                    </a:cubicBezTo>
                    <a:cubicBezTo>
                      <a:pt x="1556" y="1246"/>
                      <a:pt x="1558" y="1304"/>
                      <a:pt x="1556" y="1363"/>
                    </a:cubicBezTo>
                    <a:cubicBezTo>
                      <a:pt x="1551" y="1485"/>
                      <a:pt x="1495" y="1577"/>
                      <a:pt x="1387" y="1635"/>
                    </a:cubicBezTo>
                    <a:cubicBezTo>
                      <a:pt x="1337" y="1661"/>
                      <a:pt x="1284" y="1671"/>
                      <a:pt x="1228" y="1666"/>
                    </a:cubicBezTo>
                    <a:cubicBezTo>
                      <a:pt x="1203" y="1664"/>
                      <a:pt x="1179" y="1663"/>
                      <a:pt x="1154" y="1661"/>
                    </a:cubicBezTo>
                    <a:cubicBezTo>
                      <a:pt x="1153" y="1661"/>
                      <a:pt x="1151" y="1661"/>
                      <a:pt x="1149" y="16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57" name="Freeform 113">
                <a:extLst>
                  <a:ext uri="{FF2B5EF4-FFF2-40B4-BE49-F238E27FC236}">
                    <a16:creationId xmlns:a16="http://schemas.microsoft.com/office/drawing/2014/main" xmlns="" id="{88E02703-02A1-40B8-BF9C-FC6FD075A7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9" y="1529"/>
                <a:ext cx="913" cy="916"/>
              </a:xfrm>
              <a:custGeom>
                <a:avLst/>
                <a:gdLst>
                  <a:gd name="T0" fmla="*/ 221 w 517"/>
                  <a:gd name="T1" fmla="*/ 0 h 518"/>
                  <a:gd name="T2" fmla="*/ 295 w 517"/>
                  <a:gd name="T3" fmla="*/ 0 h 518"/>
                  <a:gd name="T4" fmla="*/ 295 w 517"/>
                  <a:gd name="T5" fmla="*/ 78 h 518"/>
                  <a:gd name="T6" fmla="*/ 359 w 517"/>
                  <a:gd name="T7" fmla="*/ 105 h 518"/>
                  <a:gd name="T8" fmla="*/ 414 w 517"/>
                  <a:gd name="T9" fmla="*/ 50 h 518"/>
                  <a:gd name="T10" fmla="*/ 467 w 517"/>
                  <a:gd name="T11" fmla="*/ 103 h 518"/>
                  <a:gd name="T12" fmla="*/ 412 w 517"/>
                  <a:gd name="T13" fmla="*/ 157 h 518"/>
                  <a:gd name="T14" fmla="*/ 439 w 517"/>
                  <a:gd name="T15" fmla="*/ 222 h 518"/>
                  <a:gd name="T16" fmla="*/ 517 w 517"/>
                  <a:gd name="T17" fmla="*/ 222 h 518"/>
                  <a:gd name="T18" fmla="*/ 517 w 517"/>
                  <a:gd name="T19" fmla="*/ 297 h 518"/>
                  <a:gd name="T20" fmla="*/ 439 w 517"/>
                  <a:gd name="T21" fmla="*/ 297 h 518"/>
                  <a:gd name="T22" fmla="*/ 413 w 517"/>
                  <a:gd name="T23" fmla="*/ 361 h 518"/>
                  <a:gd name="T24" fmla="*/ 467 w 517"/>
                  <a:gd name="T25" fmla="*/ 415 h 518"/>
                  <a:gd name="T26" fmla="*/ 413 w 517"/>
                  <a:gd name="T27" fmla="*/ 469 h 518"/>
                  <a:gd name="T28" fmla="*/ 410 w 517"/>
                  <a:gd name="T29" fmla="*/ 464 h 518"/>
                  <a:gd name="T30" fmla="*/ 364 w 517"/>
                  <a:gd name="T31" fmla="*/ 417 h 518"/>
                  <a:gd name="T32" fmla="*/ 356 w 517"/>
                  <a:gd name="T33" fmla="*/ 416 h 518"/>
                  <a:gd name="T34" fmla="*/ 300 w 517"/>
                  <a:gd name="T35" fmla="*/ 440 h 518"/>
                  <a:gd name="T36" fmla="*/ 295 w 517"/>
                  <a:gd name="T37" fmla="*/ 446 h 518"/>
                  <a:gd name="T38" fmla="*/ 295 w 517"/>
                  <a:gd name="T39" fmla="*/ 512 h 518"/>
                  <a:gd name="T40" fmla="*/ 295 w 517"/>
                  <a:gd name="T41" fmla="*/ 518 h 518"/>
                  <a:gd name="T42" fmla="*/ 221 w 517"/>
                  <a:gd name="T43" fmla="*/ 518 h 518"/>
                  <a:gd name="T44" fmla="*/ 221 w 517"/>
                  <a:gd name="T45" fmla="*/ 512 h 518"/>
                  <a:gd name="T46" fmla="*/ 221 w 517"/>
                  <a:gd name="T47" fmla="*/ 447 h 518"/>
                  <a:gd name="T48" fmla="*/ 215 w 517"/>
                  <a:gd name="T49" fmla="*/ 440 h 518"/>
                  <a:gd name="T50" fmla="*/ 161 w 517"/>
                  <a:gd name="T51" fmla="*/ 417 h 518"/>
                  <a:gd name="T52" fmla="*/ 153 w 517"/>
                  <a:gd name="T53" fmla="*/ 418 h 518"/>
                  <a:gd name="T54" fmla="*/ 106 w 517"/>
                  <a:gd name="T55" fmla="*/ 464 h 518"/>
                  <a:gd name="T56" fmla="*/ 103 w 517"/>
                  <a:gd name="T57" fmla="*/ 469 h 518"/>
                  <a:gd name="T58" fmla="*/ 50 w 517"/>
                  <a:gd name="T59" fmla="*/ 416 h 518"/>
                  <a:gd name="T60" fmla="*/ 54 w 517"/>
                  <a:gd name="T61" fmla="*/ 412 h 518"/>
                  <a:gd name="T62" fmla="*/ 101 w 517"/>
                  <a:gd name="T63" fmla="*/ 365 h 518"/>
                  <a:gd name="T64" fmla="*/ 102 w 517"/>
                  <a:gd name="T65" fmla="*/ 357 h 518"/>
                  <a:gd name="T66" fmla="*/ 78 w 517"/>
                  <a:gd name="T67" fmla="*/ 302 h 518"/>
                  <a:gd name="T68" fmla="*/ 72 w 517"/>
                  <a:gd name="T69" fmla="*/ 297 h 518"/>
                  <a:gd name="T70" fmla="*/ 6 w 517"/>
                  <a:gd name="T71" fmla="*/ 297 h 518"/>
                  <a:gd name="T72" fmla="*/ 0 w 517"/>
                  <a:gd name="T73" fmla="*/ 297 h 518"/>
                  <a:gd name="T74" fmla="*/ 0 w 517"/>
                  <a:gd name="T75" fmla="*/ 222 h 518"/>
                  <a:gd name="T76" fmla="*/ 77 w 517"/>
                  <a:gd name="T77" fmla="*/ 222 h 518"/>
                  <a:gd name="T78" fmla="*/ 105 w 517"/>
                  <a:gd name="T79" fmla="*/ 157 h 518"/>
                  <a:gd name="T80" fmla="*/ 50 w 517"/>
                  <a:gd name="T81" fmla="*/ 102 h 518"/>
                  <a:gd name="T82" fmla="*/ 101 w 517"/>
                  <a:gd name="T83" fmla="*/ 51 h 518"/>
                  <a:gd name="T84" fmla="*/ 156 w 517"/>
                  <a:gd name="T85" fmla="*/ 105 h 518"/>
                  <a:gd name="T86" fmla="*/ 221 w 517"/>
                  <a:gd name="T87" fmla="*/ 78 h 518"/>
                  <a:gd name="T88" fmla="*/ 221 w 517"/>
                  <a:gd name="T89" fmla="*/ 0 h 518"/>
                  <a:gd name="T90" fmla="*/ 258 w 517"/>
                  <a:gd name="T91" fmla="*/ 371 h 518"/>
                  <a:gd name="T92" fmla="*/ 369 w 517"/>
                  <a:gd name="T93" fmla="*/ 259 h 518"/>
                  <a:gd name="T94" fmla="*/ 258 w 517"/>
                  <a:gd name="T95" fmla="*/ 148 h 518"/>
                  <a:gd name="T96" fmla="*/ 147 w 517"/>
                  <a:gd name="T97" fmla="*/ 259 h 518"/>
                  <a:gd name="T98" fmla="*/ 258 w 517"/>
                  <a:gd name="T99" fmla="*/ 371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7" h="518">
                    <a:moveTo>
                      <a:pt x="221" y="0"/>
                    </a:moveTo>
                    <a:cubicBezTo>
                      <a:pt x="246" y="0"/>
                      <a:pt x="271" y="0"/>
                      <a:pt x="295" y="0"/>
                    </a:cubicBezTo>
                    <a:cubicBezTo>
                      <a:pt x="295" y="26"/>
                      <a:pt x="295" y="52"/>
                      <a:pt x="295" y="78"/>
                    </a:cubicBezTo>
                    <a:cubicBezTo>
                      <a:pt x="319" y="83"/>
                      <a:pt x="340" y="92"/>
                      <a:pt x="359" y="105"/>
                    </a:cubicBezTo>
                    <a:cubicBezTo>
                      <a:pt x="378" y="86"/>
                      <a:pt x="396" y="68"/>
                      <a:pt x="414" y="50"/>
                    </a:cubicBezTo>
                    <a:cubicBezTo>
                      <a:pt x="432" y="68"/>
                      <a:pt x="449" y="85"/>
                      <a:pt x="467" y="103"/>
                    </a:cubicBezTo>
                    <a:cubicBezTo>
                      <a:pt x="449" y="120"/>
                      <a:pt x="430" y="139"/>
                      <a:pt x="412" y="157"/>
                    </a:cubicBezTo>
                    <a:cubicBezTo>
                      <a:pt x="425" y="177"/>
                      <a:pt x="434" y="198"/>
                      <a:pt x="439" y="222"/>
                    </a:cubicBezTo>
                    <a:cubicBezTo>
                      <a:pt x="465" y="222"/>
                      <a:pt x="491" y="222"/>
                      <a:pt x="517" y="222"/>
                    </a:cubicBezTo>
                    <a:cubicBezTo>
                      <a:pt x="517" y="247"/>
                      <a:pt x="517" y="272"/>
                      <a:pt x="517" y="297"/>
                    </a:cubicBezTo>
                    <a:cubicBezTo>
                      <a:pt x="491" y="297"/>
                      <a:pt x="465" y="297"/>
                      <a:pt x="439" y="297"/>
                    </a:cubicBezTo>
                    <a:cubicBezTo>
                      <a:pt x="434" y="320"/>
                      <a:pt x="425" y="341"/>
                      <a:pt x="413" y="361"/>
                    </a:cubicBezTo>
                    <a:cubicBezTo>
                      <a:pt x="431" y="379"/>
                      <a:pt x="449" y="397"/>
                      <a:pt x="467" y="415"/>
                    </a:cubicBezTo>
                    <a:cubicBezTo>
                      <a:pt x="449" y="433"/>
                      <a:pt x="432" y="450"/>
                      <a:pt x="413" y="469"/>
                    </a:cubicBezTo>
                    <a:cubicBezTo>
                      <a:pt x="413" y="468"/>
                      <a:pt x="412" y="466"/>
                      <a:pt x="410" y="464"/>
                    </a:cubicBezTo>
                    <a:cubicBezTo>
                      <a:pt x="395" y="449"/>
                      <a:pt x="379" y="433"/>
                      <a:pt x="364" y="417"/>
                    </a:cubicBezTo>
                    <a:cubicBezTo>
                      <a:pt x="361" y="415"/>
                      <a:pt x="359" y="414"/>
                      <a:pt x="356" y="416"/>
                    </a:cubicBezTo>
                    <a:cubicBezTo>
                      <a:pt x="339" y="428"/>
                      <a:pt x="320" y="435"/>
                      <a:pt x="300" y="440"/>
                    </a:cubicBezTo>
                    <a:cubicBezTo>
                      <a:pt x="296" y="441"/>
                      <a:pt x="295" y="443"/>
                      <a:pt x="295" y="446"/>
                    </a:cubicBezTo>
                    <a:cubicBezTo>
                      <a:pt x="295" y="468"/>
                      <a:pt x="295" y="490"/>
                      <a:pt x="295" y="512"/>
                    </a:cubicBezTo>
                    <a:cubicBezTo>
                      <a:pt x="295" y="514"/>
                      <a:pt x="295" y="516"/>
                      <a:pt x="295" y="518"/>
                    </a:cubicBezTo>
                    <a:cubicBezTo>
                      <a:pt x="270" y="518"/>
                      <a:pt x="246" y="518"/>
                      <a:pt x="221" y="518"/>
                    </a:cubicBezTo>
                    <a:cubicBezTo>
                      <a:pt x="221" y="516"/>
                      <a:pt x="221" y="514"/>
                      <a:pt x="221" y="512"/>
                    </a:cubicBezTo>
                    <a:cubicBezTo>
                      <a:pt x="221" y="490"/>
                      <a:pt x="221" y="469"/>
                      <a:pt x="221" y="447"/>
                    </a:cubicBezTo>
                    <a:cubicBezTo>
                      <a:pt x="221" y="442"/>
                      <a:pt x="220" y="441"/>
                      <a:pt x="215" y="440"/>
                    </a:cubicBezTo>
                    <a:cubicBezTo>
                      <a:pt x="196" y="435"/>
                      <a:pt x="178" y="427"/>
                      <a:pt x="161" y="417"/>
                    </a:cubicBezTo>
                    <a:cubicBezTo>
                      <a:pt x="157" y="414"/>
                      <a:pt x="155" y="415"/>
                      <a:pt x="153" y="418"/>
                    </a:cubicBezTo>
                    <a:cubicBezTo>
                      <a:pt x="137" y="433"/>
                      <a:pt x="122" y="449"/>
                      <a:pt x="106" y="464"/>
                    </a:cubicBezTo>
                    <a:cubicBezTo>
                      <a:pt x="105" y="466"/>
                      <a:pt x="104" y="468"/>
                      <a:pt x="103" y="469"/>
                    </a:cubicBezTo>
                    <a:cubicBezTo>
                      <a:pt x="85" y="451"/>
                      <a:pt x="68" y="434"/>
                      <a:pt x="50" y="416"/>
                    </a:cubicBezTo>
                    <a:cubicBezTo>
                      <a:pt x="51" y="415"/>
                      <a:pt x="52" y="414"/>
                      <a:pt x="54" y="412"/>
                    </a:cubicBezTo>
                    <a:cubicBezTo>
                      <a:pt x="69" y="397"/>
                      <a:pt x="85" y="381"/>
                      <a:pt x="101" y="365"/>
                    </a:cubicBezTo>
                    <a:cubicBezTo>
                      <a:pt x="104" y="362"/>
                      <a:pt x="104" y="361"/>
                      <a:pt x="102" y="357"/>
                    </a:cubicBezTo>
                    <a:cubicBezTo>
                      <a:pt x="91" y="340"/>
                      <a:pt x="83" y="322"/>
                      <a:pt x="78" y="302"/>
                    </a:cubicBezTo>
                    <a:cubicBezTo>
                      <a:pt x="77" y="298"/>
                      <a:pt x="76" y="297"/>
                      <a:pt x="72" y="297"/>
                    </a:cubicBezTo>
                    <a:cubicBezTo>
                      <a:pt x="50" y="297"/>
                      <a:pt x="28" y="297"/>
                      <a:pt x="6" y="297"/>
                    </a:cubicBezTo>
                    <a:cubicBezTo>
                      <a:pt x="4" y="297"/>
                      <a:pt x="2" y="297"/>
                      <a:pt x="0" y="297"/>
                    </a:cubicBezTo>
                    <a:cubicBezTo>
                      <a:pt x="0" y="272"/>
                      <a:pt x="0" y="247"/>
                      <a:pt x="0" y="222"/>
                    </a:cubicBezTo>
                    <a:cubicBezTo>
                      <a:pt x="26" y="222"/>
                      <a:pt x="51" y="222"/>
                      <a:pt x="77" y="222"/>
                    </a:cubicBezTo>
                    <a:cubicBezTo>
                      <a:pt x="82" y="198"/>
                      <a:pt x="91" y="177"/>
                      <a:pt x="105" y="157"/>
                    </a:cubicBezTo>
                    <a:cubicBezTo>
                      <a:pt x="86" y="139"/>
                      <a:pt x="68" y="120"/>
                      <a:pt x="50" y="102"/>
                    </a:cubicBezTo>
                    <a:cubicBezTo>
                      <a:pt x="67" y="85"/>
                      <a:pt x="84" y="68"/>
                      <a:pt x="101" y="51"/>
                    </a:cubicBezTo>
                    <a:cubicBezTo>
                      <a:pt x="119" y="69"/>
                      <a:pt x="138" y="87"/>
                      <a:pt x="156" y="105"/>
                    </a:cubicBezTo>
                    <a:cubicBezTo>
                      <a:pt x="176" y="92"/>
                      <a:pt x="197" y="83"/>
                      <a:pt x="221" y="78"/>
                    </a:cubicBezTo>
                    <a:cubicBezTo>
                      <a:pt x="221" y="52"/>
                      <a:pt x="221" y="26"/>
                      <a:pt x="221" y="0"/>
                    </a:cubicBezTo>
                    <a:close/>
                    <a:moveTo>
                      <a:pt x="258" y="371"/>
                    </a:moveTo>
                    <a:cubicBezTo>
                      <a:pt x="321" y="371"/>
                      <a:pt x="369" y="322"/>
                      <a:pt x="369" y="259"/>
                    </a:cubicBezTo>
                    <a:cubicBezTo>
                      <a:pt x="369" y="197"/>
                      <a:pt x="320" y="148"/>
                      <a:pt x="258" y="148"/>
                    </a:cubicBezTo>
                    <a:cubicBezTo>
                      <a:pt x="196" y="148"/>
                      <a:pt x="147" y="197"/>
                      <a:pt x="147" y="259"/>
                    </a:cubicBezTo>
                    <a:cubicBezTo>
                      <a:pt x="148" y="322"/>
                      <a:pt x="196" y="371"/>
                      <a:pt x="258" y="3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  <p:sp>
            <p:nvSpPr>
              <p:cNvPr id="118858" name="Freeform 114">
                <a:extLst>
                  <a:ext uri="{FF2B5EF4-FFF2-40B4-BE49-F238E27FC236}">
                    <a16:creationId xmlns:a16="http://schemas.microsoft.com/office/drawing/2014/main" xmlns="" id="{CDD2AEB7-F0D9-4B45-AC2D-A108FCA733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3" y="1006"/>
                <a:ext cx="913" cy="914"/>
              </a:xfrm>
              <a:custGeom>
                <a:avLst/>
                <a:gdLst>
                  <a:gd name="T0" fmla="*/ 102 w 517"/>
                  <a:gd name="T1" fmla="*/ 50 h 517"/>
                  <a:gd name="T2" fmla="*/ 157 w 517"/>
                  <a:gd name="T3" fmla="*/ 105 h 517"/>
                  <a:gd name="T4" fmla="*/ 221 w 517"/>
                  <a:gd name="T5" fmla="*/ 78 h 517"/>
                  <a:gd name="T6" fmla="*/ 221 w 517"/>
                  <a:gd name="T7" fmla="*/ 0 h 517"/>
                  <a:gd name="T8" fmla="*/ 295 w 517"/>
                  <a:gd name="T9" fmla="*/ 0 h 517"/>
                  <a:gd name="T10" fmla="*/ 295 w 517"/>
                  <a:gd name="T11" fmla="*/ 78 h 517"/>
                  <a:gd name="T12" fmla="*/ 359 w 517"/>
                  <a:gd name="T13" fmla="*/ 105 h 517"/>
                  <a:gd name="T14" fmla="*/ 414 w 517"/>
                  <a:gd name="T15" fmla="*/ 50 h 517"/>
                  <a:gd name="T16" fmla="*/ 466 w 517"/>
                  <a:gd name="T17" fmla="*/ 103 h 517"/>
                  <a:gd name="T18" fmla="*/ 446 w 517"/>
                  <a:gd name="T19" fmla="*/ 123 h 517"/>
                  <a:gd name="T20" fmla="*/ 415 w 517"/>
                  <a:gd name="T21" fmla="*/ 154 h 517"/>
                  <a:gd name="T22" fmla="*/ 414 w 517"/>
                  <a:gd name="T23" fmla="*/ 160 h 517"/>
                  <a:gd name="T24" fmla="*/ 439 w 517"/>
                  <a:gd name="T25" fmla="*/ 222 h 517"/>
                  <a:gd name="T26" fmla="*/ 517 w 517"/>
                  <a:gd name="T27" fmla="*/ 222 h 517"/>
                  <a:gd name="T28" fmla="*/ 517 w 517"/>
                  <a:gd name="T29" fmla="*/ 296 h 517"/>
                  <a:gd name="T30" fmla="*/ 439 w 517"/>
                  <a:gd name="T31" fmla="*/ 296 h 517"/>
                  <a:gd name="T32" fmla="*/ 412 w 517"/>
                  <a:gd name="T33" fmla="*/ 361 h 517"/>
                  <a:gd name="T34" fmla="*/ 467 w 517"/>
                  <a:gd name="T35" fmla="*/ 415 h 517"/>
                  <a:gd name="T36" fmla="*/ 414 w 517"/>
                  <a:gd name="T37" fmla="*/ 467 h 517"/>
                  <a:gd name="T38" fmla="*/ 411 w 517"/>
                  <a:gd name="T39" fmla="*/ 464 h 517"/>
                  <a:gd name="T40" fmla="*/ 364 w 517"/>
                  <a:gd name="T41" fmla="*/ 417 h 517"/>
                  <a:gd name="T42" fmla="*/ 355 w 517"/>
                  <a:gd name="T43" fmla="*/ 416 h 517"/>
                  <a:gd name="T44" fmla="*/ 300 w 517"/>
                  <a:gd name="T45" fmla="*/ 439 h 517"/>
                  <a:gd name="T46" fmla="*/ 295 w 517"/>
                  <a:gd name="T47" fmla="*/ 445 h 517"/>
                  <a:gd name="T48" fmla="*/ 295 w 517"/>
                  <a:gd name="T49" fmla="*/ 511 h 517"/>
                  <a:gd name="T50" fmla="*/ 295 w 517"/>
                  <a:gd name="T51" fmla="*/ 517 h 517"/>
                  <a:gd name="T52" fmla="*/ 221 w 517"/>
                  <a:gd name="T53" fmla="*/ 517 h 517"/>
                  <a:gd name="T54" fmla="*/ 221 w 517"/>
                  <a:gd name="T55" fmla="*/ 511 h 517"/>
                  <a:gd name="T56" fmla="*/ 221 w 517"/>
                  <a:gd name="T57" fmla="*/ 445 h 517"/>
                  <a:gd name="T58" fmla="*/ 216 w 517"/>
                  <a:gd name="T59" fmla="*/ 439 h 517"/>
                  <a:gd name="T60" fmla="*/ 161 w 517"/>
                  <a:gd name="T61" fmla="*/ 416 h 517"/>
                  <a:gd name="T62" fmla="*/ 156 w 517"/>
                  <a:gd name="T63" fmla="*/ 413 h 517"/>
                  <a:gd name="T64" fmla="*/ 103 w 517"/>
                  <a:gd name="T65" fmla="*/ 467 h 517"/>
                  <a:gd name="T66" fmla="*/ 50 w 517"/>
                  <a:gd name="T67" fmla="*/ 415 h 517"/>
                  <a:gd name="T68" fmla="*/ 103 w 517"/>
                  <a:gd name="T69" fmla="*/ 362 h 517"/>
                  <a:gd name="T70" fmla="*/ 84 w 517"/>
                  <a:gd name="T71" fmla="*/ 321 h 517"/>
                  <a:gd name="T72" fmla="*/ 78 w 517"/>
                  <a:gd name="T73" fmla="*/ 301 h 517"/>
                  <a:gd name="T74" fmla="*/ 72 w 517"/>
                  <a:gd name="T75" fmla="*/ 296 h 517"/>
                  <a:gd name="T76" fmla="*/ 5 w 517"/>
                  <a:gd name="T77" fmla="*/ 296 h 517"/>
                  <a:gd name="T78" fmla="*/ 0 w 517"/>
                  <a:gd name="T79" fmla="*/ 296 h 517"/>
                  <a:gd name="T80" fmla="*/ 0 w 517"/>
                  <a:gd name="T81" fmla="*/ 222 h 517"/>
                  <a:gd name="T82" fmla="*/ 6 w 517"/>
                  <a:gd name="T83" fmla="*/ 222 h 517"/>
                  <a:gd name="T84" fmla="*/ 70 w 517"/>
                  <a:gd name="T85" fmla="*/ 222 h 517"/>
                  <a:gd name="T86" fmla="*/ 79 w 517"/>
                  <a:gd name="T87" fmla="*/ 215 h 517"/>
                  <a:gd name="T88" fmla="*/ 101 w 517"/>
                  <a:gd name="T89" fmla="*/ 162 h 517"/>
                  <a:gd name="T90" fmla="*/ 100 w 517"/>
                  <a:gd name="T91" fmla="*/ 153 h 517"/>
                  <a:gd name="T92" fmla="*/ 54 w 517"/>
                  <a:gd name="T93" fmla="*/ 107 h 517"/>
                  <a:gd name="T94" fmla="*/ 49 w 517"/>
                  <a:gd name="T95" fmla="*/ 103 h 517"/>
                  <a:gd name="T96" fmla="*/ 102 w 517"/>
                  <a:gd name="T97" fmla="*/ 50 h 517"/>
                  <a:gd name="T98" fmla="*/ 258 w 517"/>
                  <a:gd name="T99" fmla="*/ 370 h 517"/>
                  <a:gd name="T100" fmla="*/ 369 w 517"/>
                  <a:gd name="T101" fmla="*/ 259 h 517"/>
                  <a:gd name="T102" fmla="*/ 256 w 517"/>
                  <a:gd name="T103" fmla="*/ 148 h 517"/>
                  <a:gd name="T104" fmla="*/ 147 w 517"/>
                  <a:gd name="T105" fmla="*/ 259 h 517"/>
                  <a:gd name="T106" fmla="*/ 258 w 517"/>
                  <a:gd name="T107" fmla="*/ 37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7" h="517">
                    <a:moveTo>
                      <a:pt x="102" y="50"/>
                    </a:moveTo>
                    <a:cubicBezTo>
                      <a:pt x="120" y="68"/>
                      <a:pt x="138" y="86"/>
                      <a:pt x="157" y="105"/>
                    </a:cubicBezTo>
                    <a:cubicBezTo>
                      <a:pt x="176" y="92"/>
                      <a:pt x="197" y="83"/>
                      <a:pt x="221" y="78"/>
                    </a:cubicBezTo>
                    <a:cubicBezTo>
                      <a:pt x="221" y="52"/>
                      <a:pt x="221" y="27"/>
                      <a:pt x="221" y="0"/>
                    </a:cubicBezTo>
                    <a:cubicBezTo>
                      <a:pt x="246" y="0"/>
                      <a:pt x="270" y="0"/>
                      <a:pt x="295" y="0"/>
                    </a:cubicBezTo>
                    <a:cubicBezTo>
                      <a:pt x="295" y="26"/>
                      <a:pt x="295" y="52"/>
                      <a:pt x="295" y="78"/>
                    </a:cubicBezTo>
                    <a:cubicBezTo>
                      <a:pt x="319" y="83"/>
                      <a:pt x="340" y="92"/>
                      <a:pt x="359" y="105"/>
                    </a:cubicBezTo>
                    <a:cubicBezTo>
                      <a:pt x="378" y="86"/>
                      <a:pt x="396" y="68"/>
                      <a:pt x="414" y="50"/>
                    </a:cubicBezTo>
                    <a:cubicBezTo>
                      <a:pt x="432" y="68"/>
                      <a:pt x="449" y="85"/>
                      <a:pt x="466" y="103"/>
                    </a:cubicBezTo>
                    <a:cubicBezTo>
                      <a:pt x="460" y="109"/>
                      <a:pt x="453" y="116"/>
                      <a:pt x="446" y="123"/>
                    </a:cubicBezTo>
                    <a:cubicBezTo>
                      <a:pt x="436" y="133"/>
                      <a:pt x="426" y="144"/>
                      <a:pt x="415" y="154"/>
                    </a:cubicBezTo>
                    <a:cubicBezTo>
                      <a:pt x="413" y="156"/>
                      <a:pt x="412" y="157"/>
                      <a:pt x="414" y="160"/>
                    </a:cubicBezTo>
                    <a:cubicBezTo>
                      <a:pt x="426" y="179"/>
                      <a:pt x="434" y="199"/>
                      <a:pt x="439" y="222"/>
                    </a:cubicBezTo>
                    <a:cubicBezTo>
                      <a:pt x="465" y="222"/>
                      <a:pt x="491" y="222"/>
                      <a:pt x="517" y="222"/>
                    </a:cubicBezTo>
                    <a:cubicBezTo>
                      <a:pt x="517" y="247"/>
                      <a:pt x="517" y="271"/>
                      <a:pt x="517" y="296"/>
                    </a:cubicBezTo>
                    <a:cubicBezTo>
                      <a:pt x="491" y="296"/>
                      <a:pt x="465" y="296"/>
                      <a:pt x="439" y="296"/>
                    </a:cubicBezTo>
                    <a:cubicBezTo>
                      <a:pt x="434" y="319"/>
                      <a:pt x="425" y="341"/>
                      <a:pt x="412" y="361"/>
                    </a:cubicBezTo>
                    <a:cubicBezTo>
                      <a:pt x="430" y="379"/>
                      <a:pt x="449" y="397"/>
                      <a:pt x="467" y="415"/>
                    </a:cubicBezTo>
                    <a:cubicBezTo>
                      <a:pt x="449" y="433"/>
                      <a:pt x="432" y="450"/>
                      <a:pt x="414" y="467"/>
                    </a:cubicBezTo>
                    <a:cubicBezTo>
                      <a:pt x="414" y="466"/>
                      <a:pt x="412" y="465"/>
                      <a:pt x="411" y="464"/>
                    </a:cubicBezTo>
                    <a:cubicBezTo>
                      <a:pt x="395" y="448"/>
                      <a:pt x="379" y="432"/>
                      <a:pt x="364" y="417"/>
                    </a:cubicBezTo>
                    <a:cubicBezTo>
                      <a:pt x="361" y="414"/>
                      <a:pt x="359" y="413"/>
                      <a:pt x="355" y="416"/>
                    </a:cubicBezTo>
                    <a:cubicBezTo>
                      <a:pt x="338" y="427"/>
                      <a:pt x="320" y="434"/>
                      <a:pt x="300" y="439"/>
                    </a:cubicBezTo>
                    <a:cubicBezTo>
                      <a:pt x="296" y="440"/>
                      <a:pt x="295" y="441"/>
                      <a:pt x="295" y="445"/>
                    </a:cubicBezTo>
                    <a:cubicBezTo>
                      <a:pt x="295" y="467"/>
                      <a:pt x="295" y="489"/>
                      <a:pt x="295" y="511"/>
                    </a:cubicBezTo>
                    <a:cubicBezTo>
                      <a:pt x="295" y="513"/>
                      <a:pt x="295" y="515"/>
                      <a:pt x="295" y="517"/>
                    </a:cubicBezTo>
                    <a:cubicBezTo>
                      <a:pt x="270" y="517"/>
                      <a:pt x="246" y="517"/>
                      <a:pt x="221" y="517"/>
                    </a:cubicBezTo>
                    <a:cubicBezTo>
                      <a:pt x="221" y="515"/>
                      <a:pt x="221" y="513"/>
                      <a:pt x="221" y="511"/>
                    </a:cubicBezTo>
                    <a:cubicBezTo>
                      <a:pt x="221" y="489"/>
                      <a:pt x="221" y="467"/>
                      <a:pt x="221" y="445"/>
                    </a:cubicBezTo>
                    <a:cubicBezTo>
                      <a:pt x="221" y="441"/>
                      <a:pt x="220" y="440"/>
                      <a:pt x="216" y="439"/>
                    </a:cubicBezTo>
                    <a:cubicBezTo>
                      <a:pt x="196" y="434"/>
                      <a:pt x="178" y="427"/>
                      <a:pt x="161" y="416"/>
                    </a:cubicBezTo>
                    <a:cubicBezTo>
                      <a:pt x="160" y="415"/>
                      <a:pt x="158" y="414"/>
                      <a:pt x="156" y="413"/>
                    </a:cubicBezTo>
                    <a:cubicBezTo>
                      <a:pt x="138" y="431"/>
                      <a:pt x="120" y="450"/>
                      <a:pt x="103" y="467"/>
                    </a:cubicBezTo>
                    <a:cubicBezTo>
                      <a:pt x="85" y="450"/>
                      <a:pt x="68" y="432"/>
                      <a:pt x="50" y="415"/>
                    </a:cubicBezTo>
                    <a:cubicBezTo>
                      <a:pt x="68" y="397"/>
                      <a:pt x="86" y="379"/>
                      <a:pt x="103" y="362"/>
                    </a:cubicBezTo>
                    <a:cubicBezTo>
                      <a:pt x="97" y="348"/>
                      <a:pt x="90" y="335"/>
                      <a:pt x="84" y="321"/>
                    </a:cubicBezTo>
                    <a:cubicBezTo>
                      <a:pt x="82" y="315"/>
                      <a:pt x="80" y="308"/>
                      <a:pt x="78" y="301"/>
                    </a:cubicBezTo>
                    <a:cubicBezTo>
                      <a:pt x="77" y="297"/>
                      <a:pt x="76" y="296"/>
                      <a:pt x="72" y="296"/>
                    </a:cubicBezTo>
                    <a:cubicBezTo>
                      <a:pt x="49" y="296"/>
                      <a:pt x="27" y="296"/>
                      <a:pt x="5" y="296"/>
                    </a:cubicBezTo>
                    <a:cubicBezTo>
                      <a:pt x="3" y="296"/>
                      <a:pt x="2" y="296"/>
                      <a:pt x="0" y="296"/>
                    </a:cubicBezTo>
                    <a:cubicBezTo>
                      <a:pt x="0" y="271"/>
                      <a:pt x="0" y="247"/>
                      <a:pt x="0" y="222"/>
                    </a:cubicBezTo>
                    <a:cubicBezTo>
                      <a:pt x="2" y="222"/>
                      <a:pt x="4" y="222"/>
                      <a:pt x="6" y="222"/>
                    </a:cubicBezTo>
                    <a:cubicBezTo>
                      <a:pt x="27" y="222"/>
                      <a:pt x="49" y="222"/>
                      <a:pt x="70" y="222"/>
                    </a:cubicBezTo>
                    <a:cubicBezTo>
                      <a:pt x="75" y="222"/>
                      <a:pt x="77" y="221"/>
                      <a:pt x="79" y="215"/>
                    </a:cubicBezTo>
                    <a:cubicBezTo>
                      <a:pt x="83" y="196"/>
                      <a:pt x="91" y="178"/>
                      <a:pt x="101" y="162"/>
                    </a:cubicBezTo>
                    <a:cubicBezTo>
                      <a:pt x="104" y="158"/>
                      <a:pt x="103" y="156"/>
                      <a:pt x="100" y="153"/>
                    </a:cubicBezTo>
                    <a:cubicBezTo>
                      <a:pt x="84" y="138"/>
                      <a:pt x="69" y="122"/>
                      <a:pt x="54" y="107"/>
                    </a:cubicBezTo>
                    <a:cubicBezTo>
                      <a:pt x="52" y="105"/>
                      <a:pt x="50" y="104"/>
                      <a:pt x="49" y="103"/>
                    </a:cubicBezTo>
                    <a:cubicBezTo>
                      <a:pt x="67" y="85"/>
                      <a:pt x="84" y="68"/>
                      <a:pt x="102" y="50"/>
                    </a:cubicBezTo>
                    <a:close/>
                    <a:moveTo>
                      <a:pt x="258" y="370"/>
                    </a:moveTo>
                    <a:cubicBezTo>
                      <a:pt x="320" y="370"/>
                      <a:pt x="369" y="321"/>
                      <a:pt x="369" y="259"/>
                    </a:cubicBezTo>
                    <a:cubicBezTo>
                      <a:pt x="369" y="196"/>
                      <a:pt x="320" y="148"/>
                      <a:pt x="256" y="148"/>
                    </a:cubicBezTo>
                    <a:cubicBezTo>
                      <a:pt x="196" y="148"/>
                      <a:pt x="147" y="198"/>
                      <a:pt x="147" y="259"/>
                    </a:cubicBezTo>
                    <a:cubicBezTo>
                      <a:pt x="147" y="321"/>
                      <a:pt x="196" y="370"/>
                      <a:pt x="258" y="3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8759" y="5616917"/>
              <a:ext cx="766799" cy="453201"/>
              <a:chOff x="158759" y="5732335"/>
              <a:chExt cx="766799" cy="453201"/>
            </a:xfrm>
          </p:grpSpPr>
          <p:grpSp>
            <p:nvGrpSpPr>
              <p:cNvPr id="118804" name="Group 48">
                <a:extLst>
                  <a:ext uri="{FF2B5EF4-FFF2-40B4-BE49-F238E27FC236}">
                    <a16:creationId xmlns:a16="http://schemas.microsoft.com/office/drawing/2014/main" xmlns="" id="{78C6426F-418D-410A-A63F-767B2337C2E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6388" y="5763697"/>
                <a:ext cx="409170" cy="390477"/>
                <a:chOff x="1644" y="989"/>
                <a:chExt cx="2364" cy="2256"/>
              </a:xfrm>
              <a:solidFill>
                <a:schemeClr val="accent2"/>
              </a:solidFill>
            </p:grpSpPr>
            <p:sp>
              <p:nvSpPr>
                <p:cNvPr id="118806" name="Freeform 49">
                  <a:extLst>
                    <a:ext uri="{FF2B5EF4-FFF2-40B4-BE49-F238E27FC236}">
                      <a16:creationId xmlns:a16="http://schemas.microsoft.com/office/drawing/2014/main" xmlns="" id="{642E1E35-E362-4DB0-96FE-B8E83AF35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4" y="989"/>
                  <a:ext cx="2364" cy="2256"/>
                </a:xfrm>
                <a:custGeom>
                  <a:avLst/>
                  <a:gdLst>
                    <a:gd name="T0" fmla="*/ 957 w 1338"/>
                    <a:gd name="T1" fmla="*/ 1059 h 1276"/>
                    <a:gd name="T2" fmla="*/ 1121 w 1338"/>
                    <a:gd name="T3" fmla="*/ 1251 h 1276"/>
                    <a:gd name="T4" fmla="*/ 938 w 1338"/>
                    <a:gd name="T5" fmla="*/ 1096 h 1276"/>
                    <a:gd name="T6" fmla="*/ 925 w 1338"/>
                    <a:gd name="T7" fmla="*/ 1100 h 1276"/>
                    <a:gd name="T8" fmla="*/ 883 w 1338"/>
                    <a:gd name="T9" fmla="*/ 1234 h 1276"/>
                    <a:gd name="T10" fmla="*/ 872 w 1338"/>
                    <a:gd name="T11" fmla="*/ 1095 h 1276"/>
                    <a:gd name="T12" fmla="*/ 687 w 1338"/>
                    <a:gd name="T13" fmla="*/ 1251 h 1276"/>
                    <a:gd name="T14" fmla="*/ 874 w 1338"/>
                    <a:gd name="T15" fmla="*/ 1035 h 1276"/>
                    <a:gd name="T16" fmla="*/ 866 w 1338"/>
                    <a:gd name="T17" fmla="*/ 873 h 1276"/>
                    <a:gd name="T18" fmla="*/ 515 w 1338"/>
                    <a:gd name="T19" fmla="*/ 755 h 1276"/>
                    <a:gd name="T20" fmla="*/ 441 w 1338"/>
                    <a:gd name="T21" fmla="*/ 596 h 1276"/>
                    <a:gd name="T22" fmla="*/ 409 w 1338"/>
                    <a:gd name="T23" fmla="*/ 1007 h 1276"/>
                    <a:gd name="T24" fmla="*/ 356 w 1338"/>
                    <a:gd name="T25" fmla="*/ 1211 h 1276"/>
                    <a:gd name="T26" fmla="*/ 84 w 1338"/>
                    <a:gd name="T27" fmla="*/ 1212 h 1276"/>
                    <a:gd name="T28" fmla="*/ 27 w 1338"/>
                    <a:gd name="T29" fmla="*/ 1007 h 1276"/>
                    <a:gd name="T30" fmla="*/ 25 w 1338"/>
                    <a:gd name="T31" fmla="*/ 484 h 1276"/>
                    <a:gd name="T32" fmla="*/ 522 w 1338"/>
                    <a:gd name="T33" fmla="*/ 431 h 1276"/>
                    <a:gd name="T34" fmla="*/ 513 w 1338"/>
                    <a:gd name="T35" fmla="*/ 173 h 1276"/>
                    <a:gd name="T36" fmla="*/ 862 w 1338"/>
                    <a:gd name="T37" fmla="*/ 56 h 1276"/>
                    <a:gd name="T38" fmla="*/ 901 w 1338"/>
                    <a:gd name="T39" fmla="*/ 0 h 1276"/>
                    <a:gd name="T40" fmla="*/ 987 w 1338"/>
                    <a:gd name="T41" fmla="*/ 53 h 1276"/>
                    <a:gd name="T42" fmla="*/ 1293 w 1338"/>
                    <a:gd name="T43" fmla="*/ 172 h 1276"/>
                    <a:gd name="T44" fmla="*/ 1285 w 1338"/>
                    <a:gd name="T45" fmla="*/ 740 h 1276"/>
                    <a:gd name="T46" fmla="*/ 1270 w 1338"/>
                    <a:gd name="T47" fmla="*/ 873 h 1276"/>
                    <a:gd name="T48" fmla="*/ 198 w 1338"/>
                    <a:gd name="T49" fmla="*/ 1235 h 1276"/>
                    <a:gd name="T50" fmla="*/ 210 w 1338"/>
                    <a:gd name="T51" fmla="*/ 979 h 1276"/>
                    <a:gd name="T52" fmla="*/ 240 w 1338"/>
                    <a:gd name="T53" fmla="*/ 1219 h 1276"/>
                    <a:gd name="T54" fmla="*/ 284 w 1338"/>
                    <a:gd name="T55" fmla="*/ 1235 h 1276"/>
                    <a:gd name="T56" fmla="*/ 313 w 1338"/>
                    <a:gd name="T57" fmla="*/ 801 h 1276"/>
                    <a:gd name="T58" fmla="*/ 354 w 1338"/>
                    <a:gd name="T59" fmla="*/ 953 h 1276"/>
                    <a:gd name="T60" fmla="*/ 397 w 1338"/>
                    <a:gd name="T61" fmla="*/ 947 h 1276"/>
                    <a:gd name="T62" fmla="*/ 524 w 1338"/>
                    <a:gd name="T63" fmla="*/ 551 h 1276"/>
                    <a:gd name="T64" fmla="*/ 523 w 1338"/>
                    <a:gd name="T65" fmla="*/ 470 h 1276"/>
                    <a:gd name="T66" fmla="*/ 40 w 1338"/>
                    <a:gd name="T67" fmla="*/ 574 h 1276"/>
                    <a:gd name="T68" fmla="*/ 84 w 1338"/>
                    <a:gd name="T69" fmla="*/ 965 h 1276"/>
                    <a:gd name="T70" fmla="*/ 106 w 1338"/>
                    <a:gd name="T71" fmla="*/ 778 h 1276"/>
                    <a:gd name="T72" fmla="*/ 124 w 1338"/>
                    <a:gd name="T73" fmla="*/ 1210 h 1276"/>
                    <a:gd name="T74" fmla="*/ 564 w 1338"/>
                    <a:gd name="T75" fmla="*/ 177 h 1276"/>
                    <a:gd name="T76" fmla="*/ 570 w 1338"/>
                    <a:gd name="T77" fmla="*/ 442 h 1276"/>
                    <a:gd name="T78" fmla="*/ 563 w 1338"/>
                    <a:gd name="T79" fmla="*/ 742 h 1276"/>
                    <a:gd name="T80" fmla="*/ 1244 w 1338"/>
                    <a:gd name="T81" fmla="*/ 177 h 1276"/>
                    <a:gd name="T82" fmla="*/ 905 w 1338"/>
                    <a:gd name="T83" fmla="*/ 791 h 1276"/>
                    <a:gd name="T84" fmla="*/ 517 w 1338"/>
                    <a:gd name="T85" fmla="*/ 810 h 1276"/>
                    <a:gd name="T86" fmla="*/ 1263 w 1338"/>
                    <a:gd name="T87" fmla="*/ 833 h 1276"/>
                    <a:gd name="T88" fmla="*/ 1277 w 1338"/>
                    <a:gd name="T89" fmla="*/ 793 h 1276"/>
                    <a:gd name="T90" fmla="*/ 904 w 1338"/>
                    <a:gd name="T91" fmla="*/ 137 h 1276"/>
                    <a:gd name="T92" fmla="*/ 1291 w 1338"/>
                    <a:gd name="T93" fmla="*/ 119 h 1276"/>
                    <a:gd name="T94" fmla="*/ 547 w 1338"/>
                    <a:gd name="T95" fmla="*/ 96 h 1276"/>
                    <a:gd name="T96" fmla="*/ 533 w 1338"/>
                    <a:gd name="T97" fmla="*/ 137 h 1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38" h="1276">
                      <a:moveTo>
                        <a:pt x="925" y="873"/>
                      </a:moveTo>
                      <a:cubicBezTo>
                        <a:pt x="925" y="910"/>
                        <a:pt x="927" y="944"/>
                        <a:pt x="924" y="978"/>
                      </a:cubicBezTo>
                      <a:cubicBezTo>
                        <a:pt x="921" y="1012"/>
                        <a:pt x="932" y="1036"/>
                        <a:pt x="957" y="1059"/>
                      </a:cubicBezTo>
                      <a:cubicBezTo>
                        <a:pt x="1011" y="1110"/>
                        <a:pt x="1062" y="1163"/>
                        <a:pt x="1115" y="1216"/>
                      </a:cubicBezTo>
                      <a:cubicBezTo>
                        <a:pt x="1118" y="1219"/>
                        <a:pt x="1121" y="1222"/>
                        <a:pt x="1124" y="1225"/>
                      </a:cubicBezTo>
                      <a:cubicBezTo>
                        <a:pt x="1129" y="1234"/>
                        <a:pt x="1129" y="1243"/>
                        <a:pt x="1121" y="1251"/>
                      </a:cubicBezTo>
                      <a:cubicBezTo>
                        <a:pt x="1114" y="1259"/>
                        <a:pt x="1104" y="1259"/>
                        <a:pt x="1095" y="1253"/>
                      </a:cubicBezTo>
                      <a:cubicBezTo>
                        <a:pt x="1092" y="1251"/>
                        <a:pt x="1089" y="1248"/>
                        <a:pt x="1086" y="1245"/>
                      </a:cubicBezTo>
                      <a:cubicBezTo>
                        <a:pt x="1037" y="1195"/>
                        <a:pt x="987" y="1146"/>
                        <a:pt x="938" y="1096"/>
                      </a:cubicBezTo>
                      <a:cubicBezTo>
                        <a:pt x="935" y="1093"/>
                        <a:pt x="932" y="1089"/>
                        <a:pt x="929" y="1085"/>
                      </a:cubicBezTo>
                      <a:cubicBezTo>
                        <a:pt x="928" y="1085"/>
                        <a:pt x="926" y="1086"/>
                        <a:pt x="925" y="1086"/>
                      </a:cubicBezTo>
                      <a:cubicBezTo>
                        <a:pt x="925" y="1091"/>
                        <a:pt x="925" y="1095"/>
                        <a:pt x="925" y="1100"/>
                      </a:cubicBezTo>
                      <a:cubicBezTo>
                        <a:pt x="925" y="1144"/>
                        <a:pt x="925" y="1188"/>
                        <a:pt x="925" y="1232"/>
                      </a:cubicBezTo>
                      <a:cubicBezTo>
                        <a:pt x="925" y="1248"/>
                        <a:pt x="919" y="1256"/>
                        <a:pt x="907" y="1257"/>
                      </a:cubicBezTo>
                      <a:cubicBezTo>
                        <a:pt x="892" y="1258"/>
                        <a:pt x="884" y="1250"/>
                        <a:pt x="883" y="1234"/>
                      </a:cubicBezTo>
                      <a:cubicBezTo>
                        <a:pt x="883" y="1192"/>
                        <a:pt x="883" y="1151"/>
                        <a:pt x="883" y="1110"/>
                      </a:cubicBezTo>
                      <a:cubicBezTo>
                        <a:pt x="883" y="1102"/>
                        <a:pt x="883" y="1095"/>
                        <a:pt x="883" y="1084"/>
                      </a:cubicBezTo>
                      <a:cubicBezTo>
                        <a:pt x="878" y="1089"/>
                        <a:pt x="875" y="1092"/>
                        <a:pt x="872" y="1095"/>
                      </a:cubicBezTo>
                      <a:cubicBezTo>
                        <a:pt x="822" y="1145"/>
                        <a:pt x="772" y="1195"/>
                        <a:pt x="722" y="1244"/>
                      </a:cubicBezTo>
                      <a:cubicBezTo>
                        <a:pt x="719" y="1247"/>
                        <a:pt x="717" y="1250"/>
                        <a:pt x="713" y="1253"/>
                      </a:cubicBezTo>
                      <a:cubicBezTo>
                        <a:pt x="704" y="1259"/>
                        <a:pt x="695" y="1259"/>
                        <a:pt x="687" y="1251"/>
                      </a:cubicBezTo>
                      <a:cubicBezTo>
                        <a:pt x="679" y="1243"/>
                        <a:pt x="678" y="1234"/>
                        <a:pt x="685" y="1225"/>
                      </a:cubicBezTo>
                      <a:cubicBezTo>
                        <a:pt x="687" y="1221"/>
                        <a:pt x="691" y="1218"/>
                        <a:pt x="694" y="1215"/>
                      </a:cubicBezTo>
                      <a:cubicBezTo>
                        <a:pt x="754" y="1155"/>
                        <a:pt x="814" y="1095"/>
                        <a:pt x="874" y="1035"/>
                      </a:cubicBezTo>
                      <a:cubicBezTo>
                        <a:pt x="881" y="1028"/>
                        <a:pt x="884" y="1022"/>
                        <a:pt x="883" y="1013"/>
                      </a:cubicBezTo>
                      <a:cubicBezTo>
                        <a:pt x="883" y="967"/>
                        <a:pt x="883" y="921"/>
                        <a:pt x="883" y="873"/>
                      </a:cubicBezTo>
                      <a:cubicBezTo>
                        <a:pt x="877" y="873"/>
                        <a:pt x="871" y="873"/>
                        <a:pt x="866" y="873"/>
                      </a:cubicBezTo>
                      <a:cubicBezTo>
                        <a:pt x="757" y="873"/>
                        <a:pt x="649" y="874"/>
                        <a:pt x="541" y="873"/>
                      </a:cubicBezTo>
                      <a:cubicBezTo>
                        <a:pt x="507" y="873"/>
                        <a:pt x="482" y="854"/>
                        <a:pt x="476" y="824"/>
                      </a:cubicBezTo>
                      <a:cubicBezTo>
                        <a:pt x="471" y="795"/>
                        <a:pt x="486" y="769"/>
                        <a:pt x="515" y="755"/>
                      </a:cubicBezTo>
                      <a:cubicBezTo>
                        <a:pt x="518" y="753"/>
                        <a:pt x="522" y="749"/>
                        <a:pt x="522" y="746"/>
                      </a:cubicBezTo>
                      <a:cubicBezTo>
                        <a:pt x="523" y="696"/>
                        <a:pt x="523" y="647"/>
                        <a:pt x="523" y="596"/>
                      </a:cubicBezTo>
                      <a:cubicBezTo>
                        <a:pt x="495" y="596"/>
                        <a:pt x="469" y="596"/>
                        <a:pt x="441" y="596"/>
                      </a:cubicBezTo>
                      <a:cubicBezTo>
                        <a:pt x="441" y="601"/>
                        <a:pt x="441" y="606"/>
                        <a:pt x="441" y="611"/>
                      </a:cubicBezTo>
                      <a:cubicBezTo>
                        <a:pt x="441" y="732"/>
                        <a:pt x="441" y="854"/>
                        <a:pt x="441" y="976"/>
                      </a:cubicBezTo>
                      <a:cubicBezTo>
                        <a:pt x="441" y="1003"/>
                        <a:pt x="436" y="1007"/>
                        <a:pt x="409" y="1007"/>
                      </a:cubicBezTo>
                      <a:cubicBezTo>
                        <a:pt x="392" y="1007"/>
                        <a:pt x="375" y="1007"/>
                        <a:pt x="356" y="1007"/>
                      </a:cubicBezTo>
                      <a:cubicBezTo>
                        <a:pt x="356" y="1036"/>
                        <a:pt x="356" y="1063"/>
                        <a:pt x="356" y="1090"/>
                      </a:cubicBezTo>
                      <a:cubicBezTo>
                        <a:pt x="356" y="1130"/>
                        <a:pt x="357" y="1171"/>
                        <a:pt x="356" y="1211"/>
                      </a:cubicBezTo>
                      <a:cubicBezTo>
                        <a:pt x="356" y="1251"/>
                        <a:pt x="332" y="1275"/>
                        <a:pt x="291" y="1276"/>
                      </a:cubicBezTo>
                      <a:cubicBezTo>
                        <a:pt x="243" y="1276"/>
                        <a:pt x="195" y="1276"/>
                        <a:pt x="147" y="1275"/>
                      </a:cubicBezTo>
                      <a:cubicBezTo>
                        <a:pt x="108" y="1275"/>
                        <a:pt x="84" y="1251"/>
                        <a:pt x="84" y="1212"/>
                      </a:cubicBezTo>
                      <a:cubicBezTo>
                        <a:pt x="84" y="1149"/>
                        <a:pt x="84" y="1085"/>
                        <a:pt x="84" y="1022"/>
                      </a:cubicBezTo>
                      <a:cubicBezTo>
                        <a:pt x="84" y="1018"/>
                        <a:pt x="84" y="1013"/>
                        <a:pt x="84" y="1007"/>
                      </a:cubicBezTo>
                      <a:cubicBezTo>
                        <a:pt x="64" y="1007"/>
                        <a:pt x="46" y="1007"/>
                        <a:pt x="27" y="1007"/>
                      </a:cubicBezTo>
                      <a:cubicBezTo>
                        <a:pt x="5" y="1007"/>
                        <a:pt x="0" y="1002"/>
                        <a:pt x="0" y="980"/>
                      </a:cubicBezTo>
                      <a:cubicBezTo>
                        <a:pt x="0" y="843"/>
                        <a:pt x="0" y="707"/>
                        <a:pt x="0" y="570"/>
                      </a:cubicBezTo>
                      <a:cubicBezTo>
                        <a:pt x="0" y="539"/>
                        <a:pt x="8" y="510"/>
                        <a:pt x="25" y="484"/>
                      </a:cubicBezTo>
                      <a:cubicBezTo>
                        <a:pt x="51" y="448"/>
                        <a:pt x="86" y="430"/>
                        <a:pt x="131" y="430"/>
                      </a:cubicBezTo>
                      <a:cubicBezTo>
                        <a:pt x="257" y="431"/>
                        <a:pt x="382" y="431"/>
                        <a:pt x="508" y="431"/>
                      </a:cubicBezTo>
                      <a:cubicBezTo>
                        <a:pt x="512" y="431"/>
                        <a:pt x="517" y="431"/>
                        <a:pt x="522" y="431"/>
                      </a:cubicBezTo>
                      <a:cubicBezTo>
                        <a:pt x="522" y="426"/>
                        <a:pt x="523" y="423"/>
                        <a:pt x="523" y="419"/>
                      </a:cubicBezTo>
                      <a:cubicBezTo>
                        <a:pt x="523" y="342"/>
                        <a:pt x="522" y="265"/>
                        <a:pt x="523" y="188"/>
                      </a:cubicBezTo>
                      <a:cubicBezTo>
                        <a:pt x="523" y="179"/>
                        <a:pt x="520" y="176"/>
                        <a:pt x="513" y="173"/>
                      </a:cubicBezTo>
                      <a:cubicBezTo>
                        <a:pt x="485" y="161"/>
                        <a:pt x="471" y="133"/>
                        <a:pt x="476" y="105"/>
                      </a:cubicBezTo>
                      <a:cubicBezTo>
                        <a:pt x="482" y="76"/>
                        <a:pt x="507" y="56"/>
                        <a:pt x="537" y="56"/>
                      </a:cubicBezTo>
                      <a:cubicBezTo>
                        <a:pt x="645" y="55"/>
                        <a:pt x="754" y="56"/>
                        <a:pt x="862" y="56"/>
                      </a:cubicBezTo>
                      <a:cubicBezTo>
                        <a:pt x="880" y="56"/>
                        <a:pt x="880" y="56"/>
                        <a:pt x="880" y="37"/>
                      </a:cubicBezTo>
                      <a:cubicBezTo>
                        <a:pt x="880" y="32"/>
                        <a:pt x="879" y="26"/>
                        <a:pt x="880" y="20"/>
                      </a:cubicBezTo>
                      <a:cubicBezTo>
                        <a:pt x="881" y="7"/>
                        <a:pt x="888" y="0"/>
                        <a:pt x="901" y="0"/>
                      </a:cubicBezTo>
                      <a:cubicBezTo>
                        <a:pt x="913" y="1"/>
                        <a:pt x="920" y="7"/>
                        <a:pt x="920" y="20"/>
                      </a:cubicBezTo>
                      <a:cubicBezTo>
                        <a:pt x="920" y="31"/>
                        <a:pt x="920" y="41"/>
                        <a:pt x="920" y="53"/>
                      </a:cubicBezTo>
                      <a:cubicBezTo>
                        <a:pt x="944" y="53"/>
                        <a:pt x="965" y="53"/>
                        <a:pt x="987" y="53"/>
                      </a:cubicBezTo>
                      <a:cubicBezTo>
                        <a:pt x="1080" y="53"/>
                        <a:pt x="1173" y="53"/>
                        <a:pt x="1266" y="53"/>
                      </a:cubicBezTo>
                      <a:cubicBezTo>
                        <a:pt x="1300" y="53"/>
                        <a:pt x="1324" y="72"/>
                        <a:pt x="1331" y="102"/>
                      </a:cubicBezTo>
                      <a:cubicBezTo>
                        <a:pt x="1338" y="131"/>
                        <a:pt x="1323" y="159"/>
                        <a:pt x="1293" y="172"/>
                      </a:cubicBezTo>
                      <a:cubicBezTo>
                        <a:pt x="1284" y="175"/>
                        <a:pt x="1285" y="180"/>
                        <a:pt x="1285" y="186"/>
                      </a:cubicBezTo>
                      <a:cubicBezTo>
                        <a:pt x="1285" y="328"/>
                        <a:pt x="1285" y="469"/>
                        <a:pt x="1285" y="611"/>
                      </a:cubicBezTo>
                      <a:cubicBezTo>
                        <a:pt x="1285" y="654"/>
                        <a:pt x="1286" y="697"/>
                        <a:pt x="1285" y="740"/>
                      </a:cubicBezTo>
                      <a:cubicBezTo>
                        <a:pt x="1285" y="748"/>
                        <a:pt x="1286" y="753"/>
                        <a:pt x="1295" y="756"/>
                      </a:cubicBezTo>
                      <a:cubicBezTo>
                        <a:pt x="1322" y="767"/>
                        <a:pt x="1337" y="796"/>
                        <a:pt x="1332" y="823"/>
                      </a:cubicBezTo>
                      <a:cubicBezTo>
                        <a:pt x="1326" y="853"/>
                        <a:pt x="1301" y="873"/>
                        <a:pt x="1270" y="873"/>
                      </a:cubicBezTo>
                      <a:cubicBezTo>
                        <a:pt x="1163" y="874"/>
                        <a:pt x="1055" y="873"/>
                        <a:pt x="948" y="873"/>
                      </a:cubicBezTo>
                      <a:cubicBezTo>
                        <a:pt x="941" y="873"/>
                        <a:pt x="934" y="873"/>
                        <a:pt x="925" y="873"/>
                      </a:cubicBezTo>
                      <a:close/>
                      <a:moveTo>
                        <a:pt x="198" y="1235"/>
                      </a:moveTo>
                      <a:cubicBezTo>
                        <a:pt x="198" y="1194"/>
                        <a:pt x="198" y="1155"/>
                        <a:pt x="198" y="1117"/>
                      </a:cubicBezTo>
                      <a:cubicBezTo>
                        <a:pt x="198" y="1078"/>
                        <a:pt x="198" y="1038"/>
                        <a:pt x="199" y="999"/>
                      </a:cubicBezTo>
                      <a:cubicBezTo>
                        <a:pt x="199" y="992"/>
                        <a:pt x="204" y="983"/>
                        <a:pt x="210" y="979"/>
                      </a:cubicBezTo>
                      <a:cubicBezTo>
                        <a:pt x="215" y="976"/>
                        <a:pt x="227" y="977"/>
                        <a:pt x="231" y="981"/>
                      </a:cubicBezTo>
                      <a:cubicBezTo>
                        <a:pt x="237" y="986"/>
                        <a:pt x="239" y="996"/>
                        <a:pt x="239" y="1003"/>
                      </a:cubicBezTo>
                      <a:cubicBezTo>
                        <a:pt x="240" y="1075"/>
                        <a:pt x="240" y="1147"/>
                        <a:pt x="240" y="1219"/>
                      </a:cubicBezTo>
                      <a:cubicBezTo>
                        <a:pt x="240" y="1224"/>
                        <a:pt x="240" y="1229"/>
                        <a:pt x="240" y="1234"/>
                      </a:cubicBezTo>
                      <a:cubicBezTo>
                        <a:pt x="243" y="1234"/>
                        <a:pt x="244" y="1235"/>
                        <a:pt x="244" y="1235"/>
                      </a:cubicBezTo>
                      <a:cubicBezTo>
                        <a:pt x="258" y="1235"/>
                        <a:pt x="271" y="1235"/>
                        <a:pt x="284" y="1235"/>
                      </a:cubicBezTo>
                      <a:cubicBezTo>
                        <a:pt x="309" y="1235"/>
                        <a:pt x="313" y="1230"/>
                        <a:pt x="313" y="1205"/>
                      </a:cubicBezTo>
                      <a:cubicBezTo>
                        <a:pt x="313" y="1111"/>
                        <a:pt x="313" y="1017"/>
                        <a:pt x="313" y="922"/>
                      </a:cubicBezTo>
                      <a:cubicBezTo>
                        <a:pt x="313" y="882"/>
                        <a:pt x="313" y="841"/>
                        <a:pt x="313" y="801"/>
                      </a:cubicBezTo>
                      <a:cubicBezTo>
                        <a:pt x="314" y="786"/>
                        <a:pt x="319" y="779"/>
                        <a:pt x="331" y="778"/>
                      </a:cubicBezTo>
                      <a:cubicBezTo>
                        <a:pt x="346" y="776"/>
                        <a:pt x="354" y="785"/>
                        <a:pt x="354" y="801"/>
                      </a:cubicBezTo>
                      <a:cubicBezTo>
                        <a:pt x="354" y="852"/>
                        <a:pt x="354" y="903"/>
                        <a:pt x="354" y="953"/>
                      </a:cubicBezTo>
                      <a:cubicBezTo>
                        <a:pt x="354" y="957"/>
                        <a:pt x="355" y="961"/>
                        <a:pt x="355" y="965"/>
                      </a:cubicBezTo>
                      <a:cubicBezTo>
                        <a:pt x="369" y="965"/>
                        <a:pt x="383" y="965"/>
                        <a:pt x="397" y="965"/>
                      </a:cubicBezTo>
                      <a:cubicBezTo>
                        <a:pt x="397" y="958"/>
                        <a:pt x="397" y="953"/>
                        <a:pt x="397" y="947"/>
                      </a:cubicBezTo>
                      <a:cubicBezTo>
                        <a:pt x="397" y="827"/>
                        <a:pt x="397" y="707"/>
                        <a:pt x="397" y="586"/>
                      </a:cubicBezTo>
                      <a:cubicBezTo>
                        <a:pt x="397" y="558"/>
                        <a:pt x="404" y="551"/>
                        <a:pt x="432" y="552"/>
                      </a:cubicBezTo>
                      <a:cubicBezTo>
                        <a:pt x="463" y="552"/>
                        <a:pt x="493" y="552"/>
                        <a:pt x="524" y="551"/>
                      </a:cubicBezTo>
                      <a:cubicBezTo>
                        <a:pt x="534" y="551"/>
                        <a:pt x="546" y="547"/>
                        <a:pt x="555" y="541"/>
                      </a:cubicBezTo>
                      <a:cubicBezTo>
                        <a:pt x="569" y="532"/>
                        <a:pt x="573" y="512"/>
                        <a:pt x="567" y="497"/>
                      </a:cubicBezTo>
                      <a:cubicBezTo>
                        <a:pt x="561" y="479"/>
                        <a:pt x="546" y="470"/>
                        <a:pt x="523" y="470"/>
                      </a:cubicBezTo>
                      <a:cubicBezTo>
                        <a:pt x="391" y="469"/>
                        <a:pt x="260" y="470"/>
                        <a:pt x="128" y="469"/>
                      </a:cubicBezTo>
                      <a:cubicBezTo>
                        <a:pt x="95" y="469"/>
                        <a:pt x="72" y="485"/>
                        <a:pt x="55" y="512"/>
                      </a:cubicBezTo>
                      <a:cubicBezTo>
                        <a:pt x="44" y="531"/>
                        <a:pt x="40" y="552"/>
                        <a:pt x="40" y="574"/>
                      </a:cubicBezTo>
                      <a:cubicBezTo>
                        <a:pt x="40" y="700"/>
                        <a:pt x="40" y="825"/>
                        <a:pt x="40" y="951"/>
                      </a:cubicBezTo>
                      <a:cubicBezTo>
                        <a:pt x="40" y="956"/>
                        <a:pt x="40" y="960"/>
                        <a:pt x="40" y="965"/>
                      </a:cubicBezTo>
                      <a:cubicBezTo>
                        <a:pt x="56" y="965"/>
                        <a:pt x="69" y="965"/>
                        <a:pt x="84" y="965"/>
                      </a:cubicBezTo>
                      <a:cubicBezTo>
                        <a:pt x="84" y="954"/>
                        <a:pt x="84" y="943"/>
                        <a:pt x="84" y="933"/>
                      </a:cubicBezTo>
                      <a:cubicBezTo>
                        <a:pt x="84" y="889"/>
                        <a:pt x="84" y="845"/>
                        <a:pt x="84" y="801"/>
                      </a:cubicBezTo>
                      <a:cubicBezTo>
                        <a:pt x="84" y="784"/>
                        <a:pt x="91" y="777"/>
                        <a:pt x="106" y="778"/>
                      </a:cubicBezTo>
                      <a:cubicBezTo>
                        <a:pt x="118" y="778"/>
                        <a:pt x="124" y="786"/>
                        <a:pt x="124" y="802"/>
                      </a:cubicBezTo>
                      <a:cubicBezTo>
                        <a:pt x="124" y="880"/>
                        <a:pt x="124" y="958"/>
                        <a:pt x="124" y="1037"/>
                      </a:cubicBezTo>
                      <a:cubicBezTo>
                        <a:pt x="124" y="1095"/>
                        <a:pt x="124" y="1152"/>
                        <a:pt x="124" y="1210"/>
                      </a:cubicBezTo>
                      <a:cubicBezTo>
                        <a:pt x="124" y="1226"/>
                        <a:pt x="130" y="1234"/>
                        <a:pt x="142" y="1234"/>
                      </a:cubicBezTo>
                      <a:cubicBezTo>
                        <a:pt x="160" y="1235"/>
                        <a:pt x="178" y="1235"/>
                        <a:pt x="198" y="1235"/>
                      </a:cubicBezTo>
                      <a:close/>
                      <a:moveTo>
                        <a:pt x="564" y="177"/>
                      </a:moveTo>
                      <a:cubicBezTo>
                        <a:pt x="564" y="179"/>
                        <a:pt x="563" y="180"/>
                        <a:pt x="563" y="181"/>
                      </a:cubicBezTo>
                      <a:cubicBezTo>
                        <a:pt x="563" y="264"/>
                        <a:pt x="563" y="348"/>
                        <a:pt x="564" y="431"/>
                      </a:cubicBezTo>
                      <a:cubicBezTo>
                        <a:pt x="564" y="435"/>
                        <a:pt x="567" y="440"/>
                        <a:pt x="570" y="442"/>
                      </a:cubicBezTo>
                      <a:cubicBezTo>
                        <a:pt x="624" y="477"/>
                        <a:pt x="625" y="547"/>
                        <a:pt x="572" y="582"/>
                      </a:cubicBezTo>
                      <a:cubicBezTo>
                        <a:pt x="567" y="585"/>
                        <a:pt x="564" y="592"/>
                        <a:pt x="564" y="597"/>
                      </a:cubicBezTo>
                      <a:cubicBezTo>
                        <a:pt x="563" y="645"/>
                        <a:pt x="563" y="694"/>
                        <a:pt x="563" y="742"/>
                      </a:cubicBezTo>
                      <a:cubicBezTo>
                        <a:pt x="563" y="745"/>
                        <a:pt x="564" y="747"/>
                        <a:pt x="564" y="750"/>
                      </a:cubicBezTo>
                      <a:cubicBezTo>
                        <a:pt x="791" y="750"/>
                        <a:pt x="1018" y="750"/>
                        <a:pt x="1244" y="750"/>
                      </a:cubicBezTo>
                      <a:cubicBezTo>
                        <a:pt x="1244" y="559"/>
                        <a:pt x="1244" y="368"/>
                        <a:pt x="1244" y="177"/>
                      </a:cubicBezTo>
                      <a:cubicBezTo>
                        <a:pt x="1017" y="177"/>
                        <a:pt x="791" y="177"/>
                        <a:pt x="564" y="177"/>
                      </a:cubicBezTo>
                      <a:close/>
                      <a:moveTo>
                        <a:pt x="905" y="792"/>
                      </a:moveTo>
                      <a:cubicBezTo>
                        <a:pt x="905" y="791"/>
                        <a:pt x="905" y="791"/>
                        <a:pt x="905" y="791"/>
                      </a:cubicBezTo>
                      <a:cubicBezTo>
                        <a:pt x="786" y="791"/>
                        <a:pt x="667" y="791"/>
                        <a:pt x="547" y="791"/>
                      </a:cubicBezTo>
                      <a:cubicBezTo>
                        <a:pt x="543" y="791"/>
                        <a:pt x="538" y="791"/>
                        <a:pt x="533" y="792"/>
                      </a:cubicBezTo>
                      <a:cubicBezTo>
                        <a:pt x="523" y="794"/>
                        <a:pt x="517" y="800"/>
                        <a:pt x="517" y="810"/>
                      </a:cubicBezTo>
                      <a:cubicBezTo>
                        <a:pt x="516" y="821"/>
                        <a:pt x="521" y="828"/>
                        <a:pt x="531" y="831"/>
                      </a:cubicBezTo>
                      <a:cubicBezTo>
                        <a:pt x="535" y="833"/>
                        <a:pt x="539" y="833"/>
                        <a:pt x="544" y="833"/>
                      </a:cubicBezTo>
                      <a:cubicBezTo>
                        <a:pt x="783" y="833"/>
                        <a:pt x="1023" y="833"/>
                        <a:pt x="1263" y="833"/>
                      </a:cubicBezTo>
                      <a:cubicBezTo>
                        <a:pt x="1267" y="833"/>
                        <a:pt x="1271" y="833"/>
                        <a:pt x="1274" y="832"/>
                      </a:cubicBezTo>
                      <a:cubicBezTo>
                        <a:pt x="1285" y="831"/>
                        <a:pt x="1291" y="824"/>
                        <a:pt x="1291" y="814"/>
                      </a:cubicBezTo>
                      <a:cubicBezTo>
                        <a:pt x="1292" y="803"/>
                        <a:pt x="1287" y="796"/>
                        <a:pt x="1277" y="793"/>
                      </a:cubicBezTo>
                      <a:cubicBezTo>
                        <a:pt x="1272" y="791"/>
                        <a:pt x="1267" y="792"/>
                        <a:pt x="1262" y="792"/>
                      </a:cubicBezTo>
                      <a:cubicBezTo>
                        <a:pt x="1143" y="791"/>
                        <a:pt x="1024" y="792"/>
                        <a:pt x="905" y="792"/>
                      </a:cubicBezTo>
                      <a:close/>
                      <a:moveTo>
                        <a:pt x="904" y="137"/>
                      </a:moveTo>
                      <a:cubicBezTo>
                        <a:pt x="1020" y="137"/>
                        <a:pt x="1137" y="137"/>
                        <a:pt x="1253" y="137"/>
                      </a:cubicBezTo>
                      <a:cubicBezTo>
                        <a:pt x="1260" y="137"/>
                        <a:pt x="1267" y="138"/>
                        <a:pt x="1274" y="137"/>
                      </a:cubicBezTo>
                      <a:cubicBezTo>
                        <a:pt x="1284" y="136"/>
                        <a:pt x="1291" y="129"/>
                        <a:pt x="1291" y="119"/>
                      </a:cubicBezTo>
                      <a:cubicBezTo>
                        <a:pt x="1292" y="108"/>
                        <a:pt x="1287" y="101"/>
                        <a:pt x="1277" y="98"/>
                      </a:cubicBezTo>
                      <a:cubicBezTo>
                        <a:pt x="1272" y="96"/>
                        <a:pt x="1267" y="96"/>
                        <a:pt x="1263" y="96"/>
                      </a:cubicBezTo>
                      <a:cubicBezTo>
                        <a:pt x="1024" y="96"/>
                        <a:pt x="785" y="96"/>
                        <a:pt x="547" y="96"/>
                      </a:cubicBezTo>
                      <a:cubicBezTo>
                        <a:pt x="542" y="96"/>
                        <a:pt x="538" y="96"/>
                        <a:pt x="534" y="97"/>
                      </a:cubicBezTo>
                      <a:cubicBezTo>
                        <a:pt x="523" y="99"/>
                        <a:pt x="516" y="106"/>
                        <a:pt x="517" y="117"/>
                      </a:cubicBezTo>
                      <a:cubicBezTo>
                        <a:pt x="517" y="128"/>
                        <a:pt x="523" y="134"/>
                        <a:pt x="533" y="137"/>
                      </a:cubicBezTo>
                      <a:cubicBezTo>
                        <a:pt x="537" y="138"/>
                        <a:pt x="542" y="137"/>
                        <a:pt x="546" y="137"/>
                      </a:cubicBezTo>
                      <a:cubicBezTo>
                        <a:pt x="666" y="138"/>
                        <a:pt x="785" y="137"/>
                        <a:pt x="904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807" name="Freeform 50">
                  <a:extLst>
                    <a:ext uri="{FF2B5EF4-FFF2-40B4-BE49-F238E27FC236}">
                      <a16:creationId xmlns:a16="http://schemas.microsoft.com/office/drawing/2014/main" xmlns="" id="{2CAA8252-CD02-4B98-8212-5B71EE5C53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78" y="1153"/>
                  <a:ext cx="504" cy="511"/>
                </a:xfrm>
                <a:custGeom>
                  <a:avLst/>
                  <a:gdLst>
                    <a:gd name="T0" fmla="*/ 284 w 285"/>
                    <a:gd name="T1" fmla="*/ 147 h 289"/>
                    <a:gd name="T2" fmla="*/ 140 w 285"/>
                    <a:gd name="T3" fmla="*/ 288 h 289"/>
                    <a:gd name="T4" fmla="*/ 1 w 285"/>
                    <a:gd name="T5" fmla="*/ 144 h 289"/>
                    <a:gd name="T6" fmla="*/ 144 w 285"/>
                    <a:gd name="T7" fmla="*/ 1 h 289"/>
                    <a:gd name="T8" fmla="*/ 284 w 285"/>
                    <a:gd name="T9" fmla="*/ 147 h 289"/>
                    <a:gd name="T10" fmla="*/ 143 w 285"/>
                    <a:gd name="T11" fmla="*/ 42 h 289"/>
                    <a:gd name="T12" fmla="*/ 43 w 285"/>
                    <a:gd name="T13" fmla="*/ 143 h 289"/>
                    <a:gd name="T14" fmla="*/ 142 w 285"/>
                    <a:gd name="T15" fmla="*/ 247 h 289"/>
                    <a:gd name="T16" fmla="*/ 244 w 285"/>
                    <a:gd name="T17" fmla="*/ 144 h 289"/>
                    <a:gd name="T18" fmla="*/ 143 w 285"/>
                    <a:gd name="T19" fmla="*/ 42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5" h="289">
                      <a:moveTo>
                        <a:pt x="284" y="147"/>
                      </a:moveTo>
                      <a:cubicBezTo>
                        <a:pt x="283" y="227"/>
                        <a:pt x="220" y="289"/>
                        <a:pt x="140" y="288"/>
                      </a:cubicBezTo>
                      <a:cubicBezTo>
                        <a:pt x="63" y="287"/>
                        <a:pt x="0" y="222"/>
                        <a:pt x="1" y="144"/>
                      </a:cubicBezTo>
                      <a:cubicBezTo>
                        <a:pt x="2" y="64"/>
                        <a:pt x="66" y="0"/>
                        <a:pt x="144" y="1"/>
                      </a:cubicBezTo>
                      <a:cubicBezTo>
                        <a:pt x="222" y="2"/>
                        <a:pt x="285" y="68"/>
                        <a:pt x="284" y="147"/>
                      </a:cubicBezTo>
                      <a:close/>
                      <a:moveTo>
                        <a:pt x="143" y="42"/>
                      </a:moveTo>
                      <a:cubicBezTo>
                        <a:pt x="88" y="42"/>
                        <a:pt x="43" y="87"/>
                        <a:pt x="43" y="143"/>
                      </a:cubicBezTo>
                      <a:cubicBezTo>
                        <a:pt x="42" y="202"/>
                        <a:pt x="86" y="247"/>
                        <a:pt x="142" y="247"/>
                      </a:cubicBezTo>
                      <a:cubicBezTo>
                        <a:pt x="199" y="247"/>
                        <a:pt x="244" y="202"/>
                        <a:pt x="244" y="144"/>
                      </a:cubicBezTo>
                      <a:cubicBezTo>
                        <a:pt x="243" y="88"/>
                        <a:pt x="199" y="43"/>
                        <a:pt x="14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  <p:sp>
              <p:nvSpPr>
                <p:cNvPr id="118808" name="Freeform 51">
                  <a:extLst>
                    <a:ext uri="{FF2B5EF4-FFF2-40B4-BE49-F238E27FC236}">
                      <a16:creationId xmlns:a16="http://schemas.microsoft.com/office/drawing/2014/main" xmlns="" id="{20BBDF4F-BCCA-4EF0-98ED-C84441677D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31" y="1334"/>
                  <a:ext cx="1024" cy="939"/>
                </a:xfrm>
                <a:custGeom>
                  <a:avLst/>
                  <a:gdLst>
                    <a:gd name="T0" fmla="*/ 23 w 580"/>
                    <a:gd name="T1" fmla="*/ 256 h 531"/>
                    <a:gd name="T2" fmla="*/ 0 w 580"/>
                    <a:gd name="T3" fmla="*/ 173 h 531"/>
                    <a:gd name="T4" fmla="*/ 54 w 580"/>
                    <a:gd name="T5" fmla="*/ 117 h 531"/>
                    <a:gd name="T6" fmla="*/ 189 w 580"/>
                    <a:gd name="T7" fmla="*/ 74 h 531"/>
                    <a:gd name="T8" fmla="*/ 427 w 580"/>
                    <a:gd name="T9" fmla="*/ 15 h 531"/>
                    <a:gd name="T10" fmla="*/ 524 w 580"/>
                    <a:gd name="T11" fmla="*/ 117 h 531"/>
                    <a:gd name="T12" fmla="*/ 580 w 580"/>
                    <a:gd name="T13" fmla="*/ 167 h 531"/>
                    <a:gd name="T14" fmla="*/ 559 w 580"/>
                    <a:gd name="T15" fmla="*/ 256 h 531"/>
                    <a:gd name="T16" fmla="*/ 418 w 580"/>
                    <a:gd name="T17" fmla="*/ 444 h 531"/>
                    <a:gd name="T18" fmla="*/ 408 w 580"/>
                    <a:gd name="T19" fmla="*/ 509 h 531"/>
                    <a:gd name="T20" fmla="*/ 194 w 580"/>
                    <a:gd name="T21" fmla="*/ 531 h 531"/>
                    <a:gd name="T22" fmla="*/ 172 w 580"/>
                    <a:gd name="T23" fmla="*/ 463 h 531"/>
                    <a:gd name="T24" fmla="*/ 72 w 580"/>
                    <a:gd name="T25" fmla="*/ 279 h 531"/>
                    <a:gd name="T26" fmla="*/ 384 w 580"/>
                    <a:gd name="T27" fmla="*/ 122 h 531"/>
                    <a:gd name="T28" fmla="*/ 236 w 580"/>
                    <a:gd name="T29" fmla="*/ 181 h 531"/>
                    <a:gd name="T30" fmla="*/ 196 w 580"/>
                    <a:gd name="T31" fmla="*/ 256 h 531"/>
                    <a:gd name="T32" fmla="*/ 113 w 580"/>
                    <a:gd name="T33" fmla="*/ 277 h 531"/>
                    <a:gd name="T34" fmla="*/ 186 w 580"/>
                    <a:gd name="T35" fmla="*/ 410 h 531"/>
                    <a:gd name="T36" fmla="*/ 247 w 580"/>
                    <a:gd name="T37" fmla="*/ 295 h 531"/>
                    <a:gd name="T38" fmla="*/ 352 w 580"/>
                    <a:gd name="T39" fmla="*/ 391 h 531"/>
                    <a:gd name="T40" fmla="*/ 468 w 580"/>
                    <a:gd name="T41" fmla="*/ 256 h 531"/>
                    <a:gd name="T42" fmla="*/ 368 w 580"/>
                    <a:gd name="T43" fmla="*/ 256 h 531"/>
                    <a:gd name="T44" fmla="*/ 344 w 580"/>
                    <a:gd name="T45" fmla="*/ 178 h 531"/>
                    <a:gd name="T46" fmla="*/ 39 w 580"/>
                    <a:gd name="T47" fmla="*/ 215 h 531"/>
                    <a:gd name="T48" fmla="*/ 193 w 580"/>
                    <a:gd name="T49" fmla="*/ 195 h 531"/>
                    <a:gd name="T50" fmla="*/ 143 w 580"/>
                    <a:gd name="T51" fmla="*/ 154 h 531"/>
                    <a:gd name="T52" fmla="*/ 40 w 580"/>
                    <a:gd name="T53" fmla="*/ 167 h 531"/>
                    <a:gd name="T54" fmla="*/ 39 w 580"/>
                    <a:gd name="T55" fmla="*/ 215 h 531"/>
                    <a:gd name="T56" fmla="*/ 539 w 580"/>
                    <a:gd name="T57" fmla="*/ 196 h 531"/>
                    <a:gd name="T58" fmla="*/ 491 w 580"/>
                    <a:gd name="T59" fmla="*/ 154 h 531"/>
                    <a:gd name="T60" fmla="*/ 423 w 580"/>
                    <a:gd name="T61" fmla="*/ 151 h 531"/>
                    <a:gd name="T62" fmla="*/ 386 w 580"/>
                    <a:gd name="T63" fmla="*/ 170 h 531"/>
                    <a:gd name="T64" fmla="*/ 539 w 580"/>
                    <a:gd name="T65" fmla="*/ 215 h 531"/>
                    <a:gd name="T66" fmla="*/ 367 w 580"/>
                    <a:gd name="T67" fmla="*/ 471 h 531"/>
                    <a:gd name="T68" fmla="*/ 319 w 580"/>
                    <a:gd name="T69" fmla="*/ 428 h 531"/>
                    <a:gd name="T70" fmla="*/ 249 w 580"/>
                    <a:gd name="T71" fmla="*/ 427 h 531"/>
                    <a:gd name="T72" fmla="*/ 213 w 580"/>
                    <a:gd name="T73" fmla="*/ 445 h 531"/>
                    <a:gd name="T74" fmla="*/ 367 w 580"/>
                    <a:gd name="T75" fmla="*/ 490 h 531"/>
                    <a:gd name="T76" fmla="*/ 98 w 580"/>
                    <a:gd name="T77" fmla="*/ 111 h 531"/>
                    <a:gd name="T78" fmla="*/ 146 w 580"/>
                    <a:gd name="T79" fmla="*/ 85 h 531"/>
                    <a:gd name="T80" fmla="*/ 86 w 580"/>
                    <a:gd name="T81" fmla="*/ 86 h 531"/>
                    <a:gd name="T82" fmla="*/ 259 w 580"/>
                    <a:gd name="T83" fmla="*/ 347 h 531"/>
                    <a:gd name="T84" fmla="*/ 296 w 580"/>
                    <a:gd name="T85" fmla="*/ 395 h 531"/>
                    <a:gd name="T86" fmla="*/ 289 w 580"/>
                    <a:gd name="T87" fmla="*/ 322 h 531"/>
                    <a:gd name="T88" fmla="*/ 428 w 580"/>
                    <a:gd name="T89" fmla="*/ 80 h 531"/>
                    <a:gd name="T90" fmla="*/ 474 w 580"/>
                    <a:gd name="T91" fmla="*/ 116 h 531"/>
                    <a:gd name="T92" fmla="*/ 479 w 580"/>
                    <a:gd name="T93" fmla="*/ 53 h 531"/>
                    <a:gd name="T94" fmla="*/ 431 w 580"/>
                    <a:gd name="T95" fmla="*/ 78 h 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580" h="531">
                      <a:moveTo>
                        <a:pt x="73" y="256"/>
                      </a:moveTo>
                      <a:cubicBezTo>
                        <a:pt x="57" y="256"/>
                        <a:pt x="40" y="256"/>
                        <a:pt x="23" y="256"/>
                      </a:cubicBezTo>
                      <a:cubicBezTo>
                        <a:pt x="6" y="256"/>
                        <a:pt x="0" y="250"/>
                        <a:pt x="0" y="233"/>
                      </a:cubicBezTo>
                      <a:cubicBezTo>
                        <a:pt x="0" y="213"/>
                        <a:pt x="0" y="193"/>
                        <a:pt x="0" y="173"/>
                      </a:cubicBezTo>
                      <a:cubicBezTo>
                        <a:pt x="0" y="144"/>
                        <a:pt x="9" y="132"/>
                        <a:pt x="36" y="123"/>
                      </a:cubicBezTo>
                      <a:cubicBezTo>
                        <a:pt x="42" y="121"/>
                        <a:pt x="48" y="119"/>
                        <a:pt x="54" y="117"/>
                      </a:cubicBezTo>
                      <a:cubicBezTo>
                        <a:pt x="38" y="56"/>
                        <a:pt x="56" y="18"/>
                        <a:pt x="102" y="8"/>
                      </a:cubicBezTo>
                      <a:cubicBezTo>
                        <a:pt x="136" y="0"/>
                        <a:pt x="183" y="19"/>
                        <a:pt x="189" y="74"/>
                      </a:cubicBezTo>
                      <a:cubicBezTo>
                        <a:pt x="256" y="43"/>
                        <a:pt x="322" y="43"/>
                        <a:pt x="389" y="75"/>
                      </a:cubicBezTo>
                      <a:cubicBezTo>
                        <a:pt x="393" y="49"/>
                        <a:pt x="404" y="28"/>
                        <a:pt x="427" y="15"/>
                      </a:cubicBezTo>
                      <a:cubicBezTo>
                        <a:pt x="444" y="5"/>
                        <a:pt x="462" y="4"/>
                        <a:pt x="481" y="9"/>
                      </a:cubicBezTo>
                      <a:cubicBezTo>
                        <a:pt x="524" y="21"/>
                        <a:pt x="539" y="58"/>
                        <a:pt x="524" y="117"/>
                      </a:cubicBezTo>
                      <a:cubicBezTo>
                        <a:pt x="532" y="120"/>
                        <a:pt x="540" y="122"/>
                        <a:pt x="548" y="125"/>
                      </a:cubicBezTo>
                      <a:cubicBezTo>
                        <a:pt x="566" y="131"/>
                        <a:pt x="579" y="148"/>
                        <a:pt x="580" y="167"/>
                      </a:cubicBezTo>
                      <a:cubicBezTo>
                        <a:pt x="580" y="190"/>
                        <a:pt x="580" y="212"/>
                        <a:pt x="580" y="235"/>
                      </a:cubicBezTo>
                      <a:cubicBezTo>
                        <a:pt x="580" y="249"/>
                        <a:pt x="573" y="255"/>
                        <a:pt x="559" y="256"/>
                      </a:cubicBezTo>
                      <a:cubicBezTo>
                        <a:pt x="542" y="256"/>
                        <a:pt x="524" y="256"/>
                        <a:pt x="508" y="256"/>
                      </a:cubicBezTo>
                      <a:cubicBezTo>
                        <a:pt x="510" y="335"/>
                        <a:pt x="481" y="397"/>
                        <a:pt x="418" y="444"/>
                      </a:cubicBezTo>
                      <a:cubicBezTo>
                        <a:pt x="411" y="449"/>
                        <a:pt x="407" y="454"/>
                        <a:pt x="408" y="464"/>
                      </a:cubicBezTo>
                      <a:cubicBezTo>
                        <a:pt x="409" y="479"/>
                        <a:pt x="408" y="494"/>
                        <a:pt x="408" y="509"/>
                      </a:cubicBezTo>
                      <a:cubicBezTo>
                        <a:pt x="408" y="524"/>
                        <a:pt x="401" y="531"/>
                        <a:pt x="386" y="531"/>
                      </a:cubicBezTo>
                      <a:cubicBezTo>
                        <a:pt x="322" y="531"/>
                        <a:pt x="258" y="531"/>
                        <a:pt x="194" y="531"/>
                      </a:cubicBezTo>
                      <a:cubicBezTo>
                        <a:pt x="179" y="531"/>
                        <a:pt x="173" y="524"/>
                        <a:pt x="172" y="509"/>
                      </a:cubicBezTo>
                      <a:cubicBezTo>
                        <a:pt x="172" y="494"/>
                        <a:pt x="172" y="478"/>
                        <a:pt x="172" y="463"/>
                      </a:cubicBezTo>
                      <a:cubicBezTo>
                        <a:pt x="173" y="455"/>
                        <a:pt x="170" y="450"/>
                        <a:pt x="164" y="446"/>
                      </a:cubicBezTo>
                      <a:cubicBezTo>
                        <a:pt x="107" y="405"/>
                        <a:pt x="77" y="349"/>
                        <a:pt x="72" y="279"/>
                      </a:cubicBezTo>
                      <a:cubicBezTo>
                        <a:pt x="72" y="272"/>
                        <a:pt x="73" y="265"/>
                        <a:pt x="73" y="256"/>
                      </a:cubicBezTo>
                      <a:close/>
                      <a:moveTo>
                        <a:pt x="384" y="122"/>
                      </a:moveTo>
                      <a:cubicBezTo>
                        <a:pt x="330" y="81"/>
                        <a:pt x="238" y="85"/>
                        <a:pt x="195" y="122"/>
                      </a:cubicBezTo>
                      <a:cubicBezTo>
                        <a:pt x="227" y="134"/>
                        <a:pt x="236" y="147"/>
                        <a:pt x="236" y="181"/>
                      </a:cubicBezTo>
                      <a:cubicBezTo>
                        <a:pt x="236" y="193"/>
                        <a:pt x="236" y="205"/>
                        <a:pt x="236" y="217"/>
                      </a:cubicBezTo>
                      <a:cubicBezTo>
                        <a:pt x="236" y="255"/>
                        <a:pt x="235" y="256"/>
                        <a:pt x="196" y="256"/>
                      </a:cubicBezTo>
                      <a:cubicBezTo>
                        <a:pt x="168" y="256"/>
                        <a:pt x="139" y="256"/>
                        <a:pt x="111" y="256"/>
                      </a:cubicBezTo>
                      <a:cubicBezTo>
                        <a:pt x="111" y="264"/>
                        <a:pt x="112" y="270"/>
                        <a:pt x="113" y="277"/>
                      </a:cubicBezTo>
                      <a:cubicBezTo>
                        <a:pt x="116" y="328"/>
                        <a:pt x="136" y="371"/>
                        <a:pt x="175" y="405"/>
                      </a:cubicBezTo>
                      <a:cubicBezTo>
                        <a:pt x="178" y="407"/>
                        <a:pt x="184" y="411"/>
                        <a:pt x="186" y="410"/>
                      </a:cubicBezTo>
                      <a:cubicBezTo>
                        <a:pt x="200" y="404"/>
                        <a:pt x="213" y="397"/>
                        <a:pt x="226" y="390"/>
                      </a:cubicBezTo>
                      <a:cubicBezTo>
                        <a:pt x="211" y="354"/>
                        <a:pt x="214" y="321"/>
                        <a:pt x="247" y="295"/>
                      </a:cubicBezTo>
                      <a:cubicBezTo>
                        <a:pt x="270" y="277"/>
                        <a:pt x="302" y="275"/>
                        <a:pt x="327" y="292"/>
                      </a:cubicBezTo>
                      <a:cubicBezTo>
                        <a:pt x="364" y="317"/>
                        <a:pt x="368" y="352"/>
                        <a:pt x="352" y="391"/>
                      </a:cubicBezTo>
                      <a:cubicBezTo>
                        <a:pt x="367" y="397"/>
                        <a:pt x="380" y="403"/>
                        <a:pt x="397" y="410"/>
                      </a:cubicBezTo>
                      <a:cubicBezTo>
                        <a:pt x="445" y="373"/>
                        <a:pt x="469" y="321"/>
                        <a:pt x="468" y="256"/>
                      </a:cubicBezTo>
                      <a:cubicBezTo>
                        <a:pt x="463" y="256"/>
                        <a:pt x="458" y="256"/>
                        <a:pt x="452" y="256"/>
                      </a:cubicBezTo>
                      <a:cubicBezTo>
                        <a:pt x="424" y="256"/>
                        <a:pt x="396" y="256"/>
                        <a:pt x="368" y="256"/>
                      </a:cubicBezTo>
                      <a:cubicBezTo>
                        <a:pt x="351" y="256"/>
                        <a:pt x="345" y="249"/>
                        <a:pt x="345" y="233"/>
                      </a:cubicBezTo>
                      <a:cubicBezTo>
                        <a:pt x="344" y="215"/>
                        <a:pt x="345" y="197"/>
                        <a:pt x="344" y="178"/>
                      </a:cubicBezTo>
                      <a:cubicBezTo>
                        <a:pt x="343" y="150"/>
                        <a:pt x="352" y="129"/>
                        <a:pt x="384" y="122"/>
                      </a:cubicBezTo>
                      <a:close/>
                      <a:moveTo>
                        <a:pt x="39" y="215"/>
                      </a:moveTo>
                      <a:cubicBezTo>
                        <a:pt x="91" y="215"/>
                        <a:pt x="141" y="215"/>
                        <a:pt x="193" y="215"/>
                      </a:cubicBezTo>
                      <a:cubicBezTo>
                        <a:pt x="193" y="208"/>
                        <a:pt x="193" y="201"/>
                        <a:pt x="193" y="195"/>
                      </a:cubicBezTo>
                      <a:cubicBezTo>
                        <a:pt x="192" y="157"/>
                        <a:pt x="199" y="167"/>
                        <a:pt x="164" y="155"/>
                      </a:cubicBezTo>
                      <a:cubicBezTo>
                        <a:pt x="157" y="153"/>
                        <a:pt x="149" y="151"/>
                        <a:pt x="143" y="154"/>
                      </a:cubicBezTo>
                      <a:cubicBezTo>
                        <a:pt x="123" y="163"/>
                        <a:pt x="104" y="164"/>
                        <a:pt x="85" y="153"/>
                      </a:cubicBezTo>
                      <a:cubicBezTo>
                        <a:pt x="79" y="149"/>
                        <a:pt x="43" y="160"/>
                        <a:pt x="40" y="167"/>
                      </a:cubicBezTo>
                      <a:cubicBezTo>
                        <a:pt x="39" y="168"/>
                        <a:pt x="39" y="170"/>
                        <a:pt x="39" y="172"/>
                      </a:cubicBezTo>
                      <a:cubicBezTo>
                        <a:pt x="39" y="186"/>
                        <a:pt x="39" y="200"/>
                        <a:pt x="39" y="215"/>
                      </a:cubicBezTo>
                      <a:close/>
                      <a:moveTo>
                        <a:pt x="539" y="215"/>
                      </a:moveTo>
                      <a:cubicBezTo>
                        <a:pt x="539" y="208"/>
                        <a:pt x="539" y="202"/>
                        <a:pt x="539" y="196"/>
                      </a:cubicBezTo>
                      <a:cubicBezTo>
                        <a:pt x="539" y="165"/>
                        <a:pt x="540" y="164"/>
                        <a:pt x="510" y="155"/>
                      </a:cubicBezTo>
                      <a:cubicBezTo>
                        <a:pt x="504" y="153"/>
                        <a:pt x="496" y="151"/>
                        <a:pt x="491" y="154"/>
                      </a:cubicBezTo>
                      <a:cubicBezTo>
                        <a:pt x="471" y="163"/>
                        <a:pt x="452" y="163"/>
                        <a:pt x="432" y="153"/>
                      </a:cubicBezTo>
                      <a:cubicBezTo>
                        <a:pt x="429" y="152"/>
                        <a:pt x="426" y="150"/>
                        <a:pt x="423" y="151"/>
                      </a:cubicBezTo>
                      <a:cubicBezTo>
                        <a:pt x="412" y="155"/>
                        <a:pt x="401" y="159"/>
                        <a:pt x="391" y="163"/>
                      </a:cubicBezTo>
                      <a:cubicBezTo>
                        <a:pt x="388" y="164"/>
                        <a:pt x="386" y="167"/>
                        <a:pt x="386" y="170"/>
                      </a:cubicBezTo>
                      <a:cubicBezTo>
                        <a:pt x="385" y="185"/>
                        <a:pt x="386" y="199"/>
                        <a:pt x="386" y="215"/>
                      </a:cubicBezTo>
                      <a:cubicBezTo>
                        <a:pt x="437" y="215"/>
                        <a:pt x="487" y="215"/>
                        <a:pt x="539" y="215"/>
                      </a:cubicBezTo>
                      <a:close/>
                      <a:moveTo>
                        <a:pt x="367" y="490"/>
                      </a:moveTo>
                      <a:cubicBezTo>
                        <a:pt x="367" y="483"/>
                        <a:pt x="367" y="477"/>
                        <a:pt x="367" y="471"/>
                      </a:cubicBezTo>
                      <a:cubicBezTo>
                        <a:pt x="367" y="440"/>
                        <a:pt x="367" y="439"/>
                        <a:pt x="337" y="429"/>
                      </a:cubicBezTo>
                      <a:cubicBezTo>
                        <a:pt x="331" y="427"/>
                        <a:pt x="324" y="426"/>
                        <a:pt x="319" y="428"/>
                      </a:cubicBezTo>
                      <a:cubicBezTo>
                        <a:pt x="299" y="439"/>
                        <a:pt x="280" y="439"/>
                        <a:pt x="260" y="428"/>
                      </a:cubicBezTo>
                      <a:cubicBezTo>
                        <a:pt x="257" y="427"/>
                        <a:pt x="252" y="426"/>
                        <a:pt x="249" y="427"/>
                      </a:cubicBezTo>
                      <a:cubicBezTo>
                        <a:pt x="239" y="430"/>
                        <a:pt x="229" y="433"/>
                        <a:pt x="220" y="437"/>
                      </a:cubicBezTo>
                      <a:cubicBezTo>
                        <a:pt x="217" y="439"/>
                        <a:pt x="213" y="442"/>
                        <a:pt x="213" y="445"/>
                      </a:cubicBezTo>
                      <a:cubicBezTo>
                        <a:pt x="213" y="459"/>
                        <a:pt x="213" y="474"/>
                        <a:pt x="213" y="490"/>
                      </a:cubicBezTo>
                      <a:cubicBezTo>
                        <a:pt x="265" y="490"/>
                        <a:pt x="315" y="490"/>
                        <a:pt x="367" y="490"/>
                      </a:cubicBezTo>
                      <a:close/>
                      <a:moveTo>
                        <a:pt x="86" y="86"/>
                      </a:moveTo>
                      <a:cubicBezTo>
                        <a:pt x="88" y="91"/>
                        <a:pt x="92" y="102"/>
                        <a:pt x="98" y="111"/>
                      </a:cubicBezTo>
                      <a:cubicBezTo>
                        <a:pt x="109" y="127"/>
                        <a:pt x="123" y="127"/>
                        <a:pt x="135" y="111"/>
                      </a:cubicBezTo>
                      <a:cubicBezTo>
                        <a:pt x="140" y="103"/>
                        <a:pt x="144" y="94"/>
                        <a:pt x="146" y="85"/>
                      </a:cubicBezTo>
                      <a:cubicBezTo>
                        <a:pt x="150" y="66"/>
                        <a:pt x="137" y="49"/>
                        <a:pt x="119" y="47"/>
                      </a:cubicBezTo>
                      <a:cubicBezTo>
                        <a:pt x="101" y="45"/>
                        <a:pt x="86" y="61"/>
                        <a:pt x="86" y="86"/>
                      </a:cubicBezTo>
                      <a:close/>
                      <a:moveTo>
                        <a:pt x="289" y="322"/>
                      </a:moveTo>
                      <a:cubicBezTo>
                        <a:pt x="275" y="322"/>
                        <a:pt x="262" y="333"/>
                        <a:pt x="259" y="347"/>
                      </a:cubicBezTo>
                      <a:cubicBezTo>
                        <a:pt x="256" y="362"/>
                        <a:pt x="269" y="389"/>
                        <a:pt x="283" y="395"/>
                      </a:cubicBezTo>
                      <a:cubicBezTo>
                        <a:pt x="287" y="397"/>
                        <a:pt x="293" y="397"/>
                        <a:pt x="296" y="395"/>
                      </a:cubicBezTo>
                      <a:cubicBezTo>
                        <a:pt x="311" y="388"/>
                        <a:pt x="322" y="362"/>
                        <a:pt x="319" y="346"/>
                      </a:cubicBezTo>
                      <a:cubicBezTo>
                        <a:pt x="316" y="332"/>
                        <a:pt x="302" y="321"/>
                        <a:pt x="289" y="322"/>
                      </a:cubicBezTo>
                      <a:close/>
                      <a:moveTo>
                        <a:pt x="431" y="78"/>
                      </a:moveTo>
                      <a:cubicBezTo>
                        <a:pt x="430" y="79"/>
                        <a:pt x="429" y="80"/>
                        <a:pt x="428" y="80"/>
                      </a:cubicBezTo>
                      <a:cubicBezTo>
                        <a:pt x="434" y="92"/>
                        <a:pt x="440" y="105"/>
                        <a:pt x="448" y="116"/>
                      </a:cubicBezTo>
                      <a:cubicBezTo>
                        <a:pt x="456" y="126"/>
                        <a:pt x="466" y="126"/>
                        <a:pt x="474" y="116"/>
                      </a:cubicBezTo>
                      <a:cubicBezTo>
                        <a:pt x="481" y="107"/>
                        <a:pt x="487" y="96"/>
                        <a:pt x="491" y="85"/>
                      </a:cubicBezTo>
                      <a:cubicBezTo>
                        <a:pt x="495" y="72"/>
                        <a:pt x="490" y="61"/>
                        <a:pt x="479" y="53"/>
                      </a:cubicBezTo>
                      <a:cubicBezTo>
                        <a:pt x="470" y="46"/>
                        <a:pt x="459" y="45"/>
                        <a:pt x="447" y="50"/>
                      </a:cubicBezTo>
                      <a:cubicBezTo>
                        <a:pt x="436" y="56"/>
                        <a:pt x="431" y="66"/>
                        <a:pt x="431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500" dirty="0"/>
                </a:p>
              </p:txBody>
            </p:sp>
          </p:grp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id="{93DD4150-7C35-4B10-A7E5-9B9C38B2F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759" y="5732335"/>
                <a:ext cx="268900" cy="453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algn="ctr"/>
                <a:r>
                  <a:rPr lang="en-GB" sz="2800" dirty="0">
                    <a:solidFill>
                      <a:schemeClr val="accent2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5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7129677"/>
              </p:ext>
            </p:extLst>
          </p:nvPr>
        </p:nvGraphicFramePr>
        <p:xfrm>
          <a:off x="2614167" y="840297"/>
          <a:ext cx="119057" cy="11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4167" y="840297"/>
                        <a:ext cx="119057" cy="11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722484EC-BED8-43C8-A1C6-856B5EAD1BA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0536249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/>
            <a:r>
              <a:rPr lang="en-US" dirty="0"/>
              <a:t>Overall context at a leading steel player in India and ingoing consideration for using a digital sales force solution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xmlns="" id="{86EBC5C0-B7A5-4116-A3E6-82B060D6EF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58" y="75764"/>
            <a:ext cx="21816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 anchorCtr="0">
            <a:spAutoFit/>
          </a:bodyPr>
          <a:lstStyle/>
          <a:p>
            <a:pPr marL="457200"/>
            <a:r>
              <a:rPr lang="en-US" sz="800" cap="all" dirty="0">
                <a:solidFill>
                  <a:schemeClr val="accent6"/>
                </a:solidFill>
                <a:latin typeface="+mn-lt"/>
              </a:rPr>
              <a:t>Case example 2. DIGITAL TOOLS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>
          <a:xfrm>
            <a:off x="158759" y="1131284"/>
            <a:ext cx="11491891" cy="5213843"/>
            <a:chOff x="158759" y="1340813"/>
            <a:chExt cx="10771792" cy="46732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295255A1-439B-4542-99ED-61098F0F3AD3}"/>
                </a:ext>
              </a:extLst>
            </p:cNvPr>
            <p:cNvGrpSpPr/>
            <p:nvPr/>
          </p:nvGrpSpPr>
          <p:grpSpPr>
            <a:xfrm>
              <a:off x="158759" y="1818834"/>
              <a:ext cx="5539041" cy="4195271"/>
              <a:chOff x="119064" y="935466"/>
              <a:chExt cx="5541997" cy="4301552"/>
            </a:xfrm>
          </p:grpSpPr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3E39A1C0-A58E-42D8-9557-6E6084BDA6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9064" y="1059375"/>
                <a:ext cx="5541997" cy="417764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4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US" b="1" dirty="0">
                  <a:solidFill>
                    <a:srgbClr val="00296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EE61A089-2675-4897-AE43-ADF16F861B2B}"/>
                  </a:ext>
                </a:extLst>
              </p:cNvPr>
              <p:cNvGrpSpPr/>
              <p:nvPr/>
            </p:nvGrpSpPr>
            <p:grpSpPr>
              <a:xfrm>
                <a:off x="1760911" y="1821930"/>
                <a:ext cx="3889876" cy="3406775"/>
                <a:chOff x="6104529" y="2598511"/>
                <a:chExt cx="2699468" cy="3406775"/>
              </a:xfrm>
            </p:grpSpPr>
            <p:pic>
              <p:nvPicPr>
                <p:cNvPr id="15" name="Picture 14" descr="Ziel">
                  <a:extLst>
                    <a:ext uri="{FF2B5EF4-FFF2-40B4-BE49-F238E27FC236}">
                      <a16:creationId xmlns:a16="http://schemas.microsoft.com/office/drawing/2014/main" xmlns="" id="{337D6C35-3A58-4DDB-BE87-8D0C0289F037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8" cstate="email">
                  <a:lum bright="20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6104529" y="2598511"/>
                  <a:ext cx="2699468" cy="340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6CAB1870-8C68-412C-BAAF-E3BEA72948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04529" y="2598511"/>
                  <a:ext cx="2699468" cy="3406775"/>
                </a:xfrm>
                <a:prstGeom prst="rect">
                  <a:avLst/>
                </a:prstGeom>
                <a:solidFill>
                  <a:schemeClr val="bg1">
                    <a:alpha val="43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6C443237-D548-434E-9314-0D1FE92C2A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9064" y="935466"/>
                <a:ext cx="5541997" cy="68979"/>
              </a:xfrm>
              <a:prstGeom prst="rect">
                <a:avLst/>
              </a:prstGeom>
              <a:solidFill>
                <a:schemeClr val="tx2"/>
              </a:solidFill>
              <a:ln w="190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b="1" dirty="0">
                  <a:solidFill>
                    <a:srgbClr val="002960"/>
                  </a:solidFill>
                </a:endParaRPr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xmlns="" id="{B60A1461-5A83-4715-A09C-2F0A85321A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362" y="1248856"/>
                <a:ext cx="5149713" cy="23547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baseline="0">
                    <a:latin typeface="+mn-lt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baseline="0">
                    <a:latin typeface="+mn-lt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>
                    <a:latin typeface="+mn-lt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marL="1587" lvl="1" indent="0"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en-US" altLang="ja-JP" sz="1800" b="1" dirty="0">
                    <a:solidFill>
                      <a:schemeClr val="tx2"/>
                    </a:solidFill>
                    <a:ea typeface="MS PGothic" pitchFamily="34" charset="-128"/>
                  </a:rPr>
                  <a:t>Market ready products 7X of allocated budget</a:t>
                </a:r>
              </a:p>
              <a:p>
                <a:pPr lvl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ja-JP" sz="1800" dirty="0">
                    <a:ea typeface="MS PGothic" pitchFamily="34" charset="-128"/>
                  </a:rPr>
                  <a:t>New direct selling channel created by recruiting 150+ sales executives on the payroll of distributors</a:t>
                </a:r>
              </a:p>
              <a:p>
                <a:pPr lvl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ja-JP" sz="1800" dirty="0">
                    <a:ea typeface="MS PGothic" pitchFamily="34" charset="-128"/>
                  </a:rPr>
                  <a:t>Need to train salesforce and ramp-up productivity quickly within 3 months</a:t>
                </a:r>
              </a:p>
              <a:p>
                <a:pPr lvl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ja-JP" sz="1800" dirty="0">
                    <a:ea typeface="MS PGothic" pitchFamily="34" charset="-128"/>
                  </a:rPr>
                  <a:t>Need for a simple lead-management tool that can be installed directly on a smartphone and can work off-line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38BCB032-DC38-4AAD-9219-B1395846BFD6}"/>
                </a:ext>
              </a:extLst>
            </p:cNvPr>
            <p:cNvGrpSpPr/>
            <p:nvPr/>
          </p:nvGrpSpPr>
          <p:grpSpPr>
            <a:xfrm>
              <a:off x="6105436" y="1818834"/>
              <a:ext cx="4825115" cy="4195271"/>
              <a:chOff x="119064" y="935466"/>
              <a:chExt cx="5541997" cy="430155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id="{7448BFC4-ED1E-4E37-89F3-D3E32EFEF02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9064" y="1059375"/>
                <a:ext cx="5541997" cy="417764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4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US" b="1" dirty="0">
                  <a:solidFill>
                    <a:srgbClr val="002960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A598ADE-094A-4AF0-84D7-9E506660D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9064" y="935466"/>
                <a:ext cx="5541997" cy="68979"/>
              </a:xfrm>
              <a:prstGeom prst="rect">
                <a:avLst/>
              </a:prstGeom>
              <a:solidFill>
                <a:schemeClr val="tx2"/>
              </a:solidFill>
              <a:ln w="190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b="1" dirty="0">
                  <a:solidFill>
                    <a:srgbClr val="002960"/>
                  </a:solidFill>
                </a:endParaRPr>
              </a:p>
            </p:txBody>
          </p: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xmlns="" id="{7B948AB2-38E8-45B2-B33A-5A34E909EA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665" y="1248856"/>
                <a:ext cx="5301645" cy="2418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93675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baseline="0">
                    <a:latin typeface="+mn-lt"/>
                  </a:defRPr>
                </a:lvl2pPr>
                <a:lvl3pPr marL="457200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baseline="0">
                    <a:latin typeface="+mn-lt"/>
                  </a:defRPr>
                </a:lvl3pPr>
                <a:lvl4pPr marL="61436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>
                    <a:latin typeface="+mn-lt"/>
                  </a:defRPr>
                </a:lvl4pPr>
                <a:lvl5pPr marL="749808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marL="360363" lvl="1" indent="-358775">
                  <a:spcBef>
                    <a:spcPct val="50000"/>
                  </a:spcBef>
                </a:pPr>
                <a:r>
                  <a:rPr lang="en-US" sz="1800" dirty="0"/>
                  <a:t>Simple, configurable features and cost effective development</a:t>
                </a:r>
              </a:p>
              <a:p>
                <a:pPr marL="360363" lvl="1" indent="-358775">
                  <a:spcBef>
                    <a:spcPct val="50000"/>
                  </a:spcBef>
                </a:pPr>
                <a:r>
                  <a:rPr lang="en-US" sz="1800" dirty="0"/>
                  <a:t>Quick to market – deployed in 2-3 weeks</a:t>
                </a:r>
              </a:p>
              <a:p>
                <a:pPr marL="360363" lvl="1" indent="-358775">
                  <a:spcBef>
                    <a:spcPct val="50000"/>
                  </a:spcBef>
                </a:pPr>
                <a:r>
                  <a:rPr lang="en-US" sz="1800" dirty="0"/>
                  <a:t>Ability of the app to work offline and therefore, can be used in areas with poor internet connectivity</a:t>
                </a:r>
              </a:p>
              <a:p>
                <a:pPr marL="360363" lvl="1" indent="-358775">
                  <a:spcBef>
                    <a:spcPct val="50000"/>
                  </a:spcBef>
                </a:pPr>
                <a:r>
                  <a:rPr lang="en-US" sz="1800" dirty="0"/>
                  <a:t>Easy, intuitive and eliminated excel based reporting – less than 5% reporting time</a:t>
                </a:r>
                <a:endParaRPr lang="en-GB" sz="1800" dirty="0"/>
              </a:p>
            </p:txBody>
          </p:sp>
        </p:grp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05436" y="2683395"/>
              <a:ext cx="4825115" cy="33226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5C33E92-E90D-4F08-A995-792899F60520}"/>
                </a:ext>
              </a:extLst>
            </p:cNvPr>
            <p:cNvSpPr txBox="1">
              <a:spLocks/>
            </p:cNvSpPr>
            <p:nvPr/>
          </p:nvSpPr>
          <p:spPr>
            <a:xfrm>
              <a:off x="158759" y="1351044"/>
              <a:ext cx="5528773" cy="4540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Client context</a:t>
              </a:r>
              <a:endParaRPr lang="en-US" b="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8DDBF33-AF04-427F-AAF7-4812DB995479}"/>
                </a:ext>
              </a:extLst>
            </p:cNvPr>
            <p:cNvSpPr txBox="1">
              <a:spLocks/>
            </p:cNvSpPr>
            <p:nvPr/>
          </p:nvSpPr>
          <p:spPr>
            <a:xfrm>
              <a:off x="6105436" y="1340813"/>
              <a:ext cx="4825115" cy="4540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Ingoing considerations for digital</a:t>
              </a:r>
              <a:endParaRPr lang="en-US" b="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5" name="Marvintitletrackercircle"/>
          <p:cNvSpPr/>
          <p:nvPr>
            <p:custDataLst>
              <p:tags r:id="rId4"/>
            </p:custDataLst>
          </p:nvPr>
        </p:nvSpPr>
        <p:spPr>
          <a:xfrm>
            <a:off x="146059" y="217489"/>
            <a:ext cx="391160" cy="39116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640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57FE768B-A833-46F3-9925-6F390E2EC6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3295563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1" name="think-cell Slide" r:id="rId8" imgW="493" imgH="493" progId="TCLayout.ActiveDocument.1">
                  <p:embed/>
                </p:oleObj>
              </mc:Choice>
              <mc:Fallback>
                <p:oleObj name="think-cell Slide" r:id="rId8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CD7EFEF5-1D8B-4490-A70D-DAE348182B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49B123-9B75-453C-8C54-0913F2F5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0605697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57200"/>
            <a:r>
              <a:rPr lang="en-US" dirty="0"/>
              <a:t>What we did: Developed a real time digital solution to aid salesforce effort on ground and real time performance management  </a:t>
            </a:r>
            <a:endParaRPr lang="en-GB" dirty="0"/>
          </a:p>
        </p:txBody>
      </p:sp>
      <p:sp>
        <p:nvSpPr>
          <p:cNvPr id="126" name="1. On-page tracker">
            <a:extLst>
              <a:ext uri="{FF2B5EF4-FFF2-40B4-BE49-F238E27FC236}">
                <a16:creationId xmlns:a16="http://schemas.microsoft.com/office/drawing/2014/main" xmlns="" id="{CC48FBAF-A2F4-44BF-AB00-43BFE01F09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58" y="75764"/>
            <a:ext cx="21816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 anchorCtr="0">
            <a:spAutoFit/>
          </a:bodyPr>
          <a:lstStyle/>
          <a:p>
            <a:pPr marL="457200"/>
            <a:r>
              <a:rPr lang="en-US" sz="800" cap="all" dirty="0">
                <a:solidFill>
                  <a:schemeClr val="accent6"/>
                </a:solidFill>
                <a:latin typeface="+mn-lt"/>
              </a:rPr>
              <a:t>Case example 2. DIGITAL TOOLS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CC984C9-8CD4-43F4-A517-06CAC6B1F2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3978" y="1173491"/>
            <a:ext cx="1873551" cy="3463579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xmlns="" id="{BB1825EE-098E-4CB1-ADA3-8E214968F51D}"/>
              </a:ext>
            </a:extLst>
          </p:cNvPr>
          <p:cNvPicPr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8995" y="1153595"/>
            <a:ext cx="1339670" cy="2260639"/>
          </a:xfrm>
          <a:prstGeom prst="rect">
            <a:avLst/>
          </a:prstGeom>
          <a:ln w="28575">
            <a:noFill/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xmlns="" id="{3E956D3D-FFE4-4830-B35B-817A3F5BE95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322" r="8903" b="19695"/>
          <a:stretch/>
        </p:blipFill>
        <p:spPr>
          <a:xfrm>
            <a:off x="8740077" y="838612"/>
            <a:ext cx="1601029" cy="2967106"/>
          </a:xfrm>
          <a:prstGeom prst="rect">
            <a:avLst/>
          </a:prstGeom>
        </p:spPr>
      </p:pic>
      <p:sp>
        <p:nvSpPr>
          <p:cNvPr id="137" name="!RnmC-00583">
            <a:extLst>
              <a:ext uri="{FF2B5EF4-FFF2-40B4-BE49-F238E27FC236}">
                <a16:creationId xmlns:a16="http://schemas.microsoft.com/office/drawing/2014/main" xmlns="" id="{5B580A9B-1DC8-47C5-B1F7-FA79DAC7982A}"/>
              </a:ext>
            </a:extLst>
          </p:cNvPr>
          <p:cNvSpPr txBox="1">
            <a:spLocks/>
          </p:cNvSpPr>
          <p:nvPr/>
        </p:nvSpPr>
        <p:spPr>
          <a:xfrm>
            <a:off x="6748920" y="1022261"/>
            <a:ext cx="1699139" cy="21295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108000" tIns="72000" rIns="108000" bIns="720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spcBef>
                <a:spcPts val="800"/>
              </a:spcBef>
              <a:buNone/>
            </a:pPr>
            <a:r>
              <a:rPr lang="en-US" b="1" dirty="0">
                <a:solidFill>
                  <a:schemeClr val="accent4"/>
                </a:solidFill>
              </a:rPr>
              <a:t>Journey cycle planning </a:t>
            </a:r>
            <a:r>
              <a:rPr lang="en-US" dirty="0"/>
              <a:t>made easier -dashboard view of plan for the day, reminders through in-app alerts on next steps, and more</a:t>
            </a:r>
            <a:endParaRPr lang="en-GB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440612DC-9C07-4D65-B5A7-36114AA9EE78}"/>
              </a:ext>
            </a:extLst>
          </p:cNvPr>
          <p:cNvCxnSpPr>
            <a:cxnSpLocks/>
          </p:cNvCxnSpPr>
          <p:nvPr/>
        </p:nvCxnSpPr>
        <p:spPr>
          <a:xfrm>
            <a:off x="8485753" y="1000530"/>
            <a:ext cx="0" cy="21312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!RnmA-00709">
            <a:extLst>
              <a:ext uri="{FF2B5EF4-FFF2-40B4-BE49-F238E27FC236}">
                <a16:creationId xmlns:a16="http://schemas.microsoft.com/office/drawing/2014/main" xmlns="" id="{95DFE7B2-918D-469C-B7BB-4D92039C51C2}"/>
              </a:ext>
            </a:extLst>
          </p:cNvPr>
          <p:cNvSpPr txBox="1">
            <a:spLocks/>
          </p:cNvSpPr>
          <p:nvPr/>
        </p:nvSpPr>
        <p:spPr>
          <a:xfrm>
            <a:off x="4832163" y="1151119"/>
            <a:ext cx="1699139" cy="17854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08000" tIns="72000" rIns="108000" bIns="7200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spcBef>
                <a:spcPct val="50000"/>
              </a:spcBef>
              <a:buNone/>
            </a:pPr>
            <a:r>
              <a:rPr lang="en-US" b="1" dirty="0">
                <a:solidFill>
                  <a:schemeClr val="accent4"/>
                </a:solidFill>
              </a:rPr>
              <a:t>Tailoring approach and effort </a:t>
            </a:r>
            <a:r>
              <a:rPr lang="en-US" spc="-50" dirty="0"/>
              <a:t>based on </a:t>
            </a:r>
            <a:r>
              <a:rPr lang="en-US" b="1" spc="-50" dirty="0">
                <a:solidFill>
                  <a:schemeClr val="accent4"/>
                </a:solidFill>
              </a:rPr>
              <a:t>lead prioritisation </a:t>
            </a:r>
            <a:r>
              <a:rPr lang="en-US" dirty="0"/>
              <a:t>(hot / warm / cold)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8F0687D-9778-43D9-BFA5-818D5F40E9D2}"/>
              </a:ext>
            </a:extLst>
          </p:cNvPr>
          <p:cNvCxnSpPr>
            <a:cxnSpLocks/>
          </p:cNvCxnSpPr>
          <p:nvPr/>
        </p:nvCxnSpPr>
        <p:spPr>
          <a:xfrm>
            <a:off x="4768479" y="1150959"/>
            <a:ext cx="0" cy="17856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FA8706B-940F-4AE2-8C75-C272DCF28191}"/>
              </a:ext>
            </a:extLst>
          </p:cNvPr>
          <p:cNvSpPr/>
          <p:nvPr/>
        </p:nvSpPr>
        <p:spPr>
          <a:xfrm>
            <a:off x="2265021" y="2271331"/>
            <a:ext cx="2418118" cy="328930"/>
          </a:xfrm>
          <a:custGeom>
            <a:avLst/>
            <a:gdLst>
              <a:gd name="connsiteX0" fmla="*/ 2095500 w 2095500"/>
              <a:gd name="connsiteY0" fmla="*/ 0 h 373380"/>
              <a:gd name="connsiteX1" fmla="*/ 0 w 2095500"/>
              <a:gd name="connsiteY1" fmla="*/ 0 h 373380"/>
              <a:gd name="connsiteX2" fmla="*/ 0 w 2095500"/>
              <a:gd name="connsiteY2" fmla="*/ 373380 h 37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373380">
                <a:moveTo>
                  <a:pt x="2095500" y="0"/>
                </a:moveTo>
                <a:lnTo>
                  <a:pt x="0" y="0"/>
                </a:lnTo>
                <a:lnTo>
                  <a:pt x="0" y="373380"/>
                </a:lnTo>
              </a:path>
            </a:pathLst>
          </a:custGeom>
          <a:noFill/>
          <a:ln w="19050">
            <a:solidFill>
              <a:schemeClr val="accent4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4440263-4B54-4842-9AB2-6AD37AD36395}"/>
              </a:ext>
            </a:extLst>
          </p:cNvPr>
          <p:cNvSpPr>
            <a:spLocks/>
          </p:cNvSpPr>
          <p:nvPr/>
        </p:nvSpPr>
        <p:spPr>
          <a:xfrm>
            <a:off x="4633424" y="2105967"/>
            <a:ext cx="278235" cy="27432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" name="!RnmB-00537">
            <a:extLst>
              <a:ext uri="{FF2B5EF4-FFF2-40B4-BE49-F238E27FC236}">
                <a16:creationId xmlns:a16="http://schemas.microsoft.com/office/drawing/2014/main" xmlns="" id="{30BBD09C-9923-4DBD-A10B-E04E87AD30A8}"/>
              </a:ext>
            </a:extLst>
          </p:cNvPr>
          <p:cNvSpPr txBox="1">
            <a:spLocks/>
          </p:cNvSpPr>
          <p:nvPr/>
        </p:nvSpPr>
        <p:spPr>
          <a:xfrm>
            <a:off x="5152371" y="3288549"/>
            <a:ext cx="2827812" cy="1326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08000" tIns="72000" rIns="108000" bIns="720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spcBef>
                <a:spcPct val="50000"/>
              </a:spcBef>
              <a:buNone/>
            </a:pPr>
            <a:r>
              <a:rPr lang="en-US" dirty="0"/>
              <a:t>End to end </a:t>
            </a:r>
            <a:r>
              <a:rPr lang="en-US" b="1" dirty="0">
                <a:solidFill>
                  <a:schemeClr val="tx2"/>
                </a:solidFill>
              </a:rPr>
              <a:t>lead management enabled </a:t>
            </a:r>
            <a:r>
              <a:rPr lang="en-US" dirty="0"/>
              <a:t>- tracking past activity, scheduling meetings / demos, booking orders, and more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1E013627-77B5-4392-AEA2-5D9A4FF74F0C}"/>
              </a:ext>
            </a:extLst>
          </p:cNvPr>
          <p:cNvCxnSpPr>
            <a:cxnSpLocks/>
          </p:cNvCxnSpPr>
          <p:nvPr/>
        </p:nvCxnSpPr>
        <p:spPr>
          <a:xfrm>
            <a:off x="5112637" y="3287668"/>
            <a:ext cx="0" cy="132696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E83E59D-648A-45D2-8E89-30366EB74DDA}"/>
              </a:ext>
            </a:extLst>
          </p:cNvPr>
          <p:cNvSpPr/>
          <p:nvPr/>
        </p:nvSpPr>
        <p:spPr>
          <a:xfrm>
            <a:off x="3234755" y="3087449"/>
            <a:ext cx="1761124" cy="1226820"/>
          </a:xfrm>
          <a:custGeom>
            <a:avLst/>
            <a:gdLst>
              <a:gd name="connsiteX0" fmla="*/ 0 w 1226820"/>
              <a:gd name="connsiteY0" fmla="*/ 0 h 1264920"/>
              <a:gd name="connsiteX1" fmla="*/ 1104900 w 1226820"/>
              <a:gd name="connsiteY1" fmla="*/ 0 h 1264920"/>
              <a:gd name="connsiteX2" fmla="*/ 1104900 w 1226820"/>
              <a:gd name="connsiteY2" fmla="*/ 1264920 h 1264920"/>
              <a:gd name="connsiteX3" fmla="*/ 1226820 w 12268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820" h="1264920">
                <a:moveTo>
                  <a:pt x="0" y="0"/>
                </a:moveTo>
                <a:lnTo>
                  <a:pt x="1104900" y="0"/>
                </a:lnTo>
                <a:lnTo>
                  <a:pt x="1104900" y="1264920"/>
                </a:lnTo>
                <a:lnTo>
                  <a:pt x="1226820" y="1264920"/>
                </a:lnTo>
              </a:path>
            </a:pathLst>
          </a:custGeom>
          <a:noFill/>
          <a:ln w="19050">
            <a:solidFill>
              <a:schemeClr val="accent4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FC8D013-AAE6-4518-BCBF-5E3AAD826FF2}"/>
              </a:ext>
            </a:extLst>
          </p:cNvPr>
          <p:cNvSpPr>
            <a:spLocks/>
          </p:cNvSpPr>
          <p:nvPr/>
        </p:nvSpPr>
        <p:spPr>
          <a:xfrm>
            <a:off x="4967095" y="4199395"/>
            <a:ext cx="278235" cy="27432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xmlns="" id="{267344BE-0D22-4E35-80EF-4C42F4B8B70B}"/>
              </a:ext>
            </a:extLst>
          </p:cNvPr>
          <p:cNvSpPr/>
          <p:nvPr/>
        </p:nvSpPr>
        <p:spPr>
          <a:xfrm flipH="1">
            <a:off x="8627910" y="1996852"/>
            <a:ext cx="361495" cy="666750"/>
          </a:xfrm>
          <a:custGeom>
            <a:avLst/>
            <a:gdLst>
              <a:gd name="connsiteX0" fmla="*/ 0 w 1226820"/>
              <a:gd name="connsiteY0" fmla="*/ 0 h 1264920"/>
              <a:gd name="connsiteX1" fmla="*/ 1104900 w 1226820"/>
              <a:gd name="connsiteY1" fmla="*/ 0 h 1264920"/>
              <a:gd name="connsiteX2" fmla="*/ 1104900 w 1226820"/>
              <a:gd name="connsiteY2" fmla="*/ 1264920 h 1264920"/>
              <a:gd name="connsiteX3" fmla="*/ 1226820 w 1226820"/>
              <a:gd name="connsiteY3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820" h="1264920">
                <a:moveTo>
                  <a:pt x="0" y="0"/>
                </a:moveTo>
                <a:lnTo>
                  <a:pt x="1104900" y="0"/>
                </a:lnTo>
                <a:lnTo>
                  <a:pt x="1104900" y="1264920"/>
                </a:lnTo>
                <a:lnTo>
                  <a:pt x="1226820" y="1264920"/>
                </a:lnTo>
              </a:path>
            </a:pathLst>
          </a:custGeom>
          <a:noFill/>
          <a:ln w="19050">
            <a:solidFill>
              <a:schemeClr val="accent4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3482CA-E8FB-4F95-AF04-8DDD39DFE7FE}"/>
              </a:ext>
            </a:extLst>
          </p:cNvPr>
          <p:cNvSpPr>
            <a:spLocks/>
          </p:cNvSpPr>
          <p:nvPr/>
        </p:nvSpPr>
        <p:spPr>
          <a:xfrm>
            <a:off x="8349675" y="2539815"/>
            <a:ext cx="278235" cy="27432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01CCDDB-7833-49B7-8BB8-7C0D46EDAA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2664" y="4507564"/>
            <a:ext cx="5044886" cy="2187874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xmlns="" id="{D1D09A43-9D6D-4465-A7B3-6841360F75E7}"/>
              </a:ext>
            </a:extLst>
          </p:cNvPr>
          <p:cNvCxnSpPr>
            <a:cxnSpLocks/>
          </p:cNvCxnSpPr>
          <p:nvPr/>
        </p:nvCxnSpPr>
        <p:spPr>
          <a:xfrm>
            <a:off x="3521014" y="5887344"/>
            <a:ext cx="2946917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138">
            <a:extLst>
              <a:ext uri="{FF2B5EF4-FFF2-40B4-BE49-F238E27FC236}">
                <a16:creationId xmlns:a16="http://schemas.microsoft.com/office/drawing/2014/main" xmlns="" id="{3F21EEDE-E148-4FF7-A80E-02C9D3032CE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125585" y="5670800"/>
            <a:ext cx="2993842" cy="5509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08000" tIns="72000" rIns="108000" bIns="72000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587" lvl="1" indent="0" defTabSz="895350" eaLnBrk="1" latinLnBrk="0" hangingPunct="1">
              <a:spcBef>
                <a:spcPct val="50000"/>
              </a:spcBef>
              <a:buClr>
                <a:schemeClr val="tx2"/>
              </a:buClr>
              <a:buSzPct val="125000"/>
              <a:buFont typeface="Arial" charset="0"/>
              <a:buNone/>
              <a:defRPr sz="1400" b="1" baseline="0">
                <a:solidFill>
                  <a:schemeClr val="accent4"/>
                </a:solidFill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Is the executive following up on scheduled interactions?</a:t>
            </a:r>
            <a:endParaRPr lang="en-GB" dirty="0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xmlns="" id="{83A4592F-10DC-45FD-A9C1-FEE260FA6D04}"/>
              </a:ext>
            </a:extLst>
          </p:cNvPr>
          <p:cNvCxnSpPr>
            <a:cxnSpLocks/>
          </p:cNvCxnSpPr>
          <p:nvPr/>
        </p:nvCxnSpPr>
        <p:spPr>
          <a:xfrm>
            <a:off x="6213970" y="5670801"/>
            <a:ext cx="3089804" cy="0"/>
          </a:xfrm>
          <a:prstGeom prst="lin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xmlns="" id="{DCA7A493-E043-4035-8D8A-E0B443311576}"/>
              </a:ext>
            </a:extLst>
          </p:cNvPr>
          <p:cNvCxnSpPr>
            <a:cxnSpLocks/>
          </p:cNvCxnSpPr>
          <p:nvPr/>
        </p:nvCxnSpPr>
        <p:spPr>
          <a:xfrm flipV="1">
            <a:off x="6044139" y="5667641"/>
            <a:ext cx="0" cy="55583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xmlns="" id="{AACD94F2-562D-4D4F-A846-4DB0B2605BD4}"/>
              </a:ext>
            </a:extLst>
          </p:cNvPr>
          <p:cNvSpPr>
            <a:spLocks/>
          </p:cNvSpPr>
          <p:nvPr/>
        </p:nvSpPr>
        <p:spPr>
          <a:xfrm>
            <a:off x="5908590" y="5800560"/>
            <a:ext cx="278235" cy="27432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xmlns="" id="{C3EB35C7-0354-4DF3-A7F9-5A953ADE45A4}"/>
              </a:ext>
            </a:extLst>
          </p:cNvPr>
          <p:cNvCxnSpPr>
            <a:cxnSpLocks/>
          </p:cNvCxnSpPr>
          <p:nvPr/>
        </p:nvCxnSpPr>
        <p:spPr>
          <a:xfrm>
            <a:off x="4070499" y="5143131"/>
            <a:ext cx="2946917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138">
            <a:extLst>
              <a:ext uri="{FF2B5EF4-FFF2-40B4-BE49-F238E27FC236}">
                <a16:creationId xmlns:a16="http://schemas.microsoft.com/office/drawing/2014/main" xmlns="" id="{E5AF0DA1-A29B-4C5B-A54B-33D71E23CEF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675070" y="4896754"/>
            <a:ext cx="3647102" cy="4713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08000" tIns="72000" rIns="108000" bIns="72000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587" lvl="1" indent="0" defTabSz="895350" eaLnBrk="1" latinLnBrk="0" hangingPunct="1">
              <a:spcBef>
                <a:spcPct val="50000"/>
              </a:spcBef>
              <a:buClr>
                <a:schemeClr val="tx2"/>
              </a:buClr>
              <a:buSzPct val="125000"/>
              <a:buFont typeface="Arial" charset="0"/>
              <a:buNone/>
              <a:defRPr sz="1400" b="1" baseline="0">
                <a:solidFill>
                  <a:schemeClr val="accent4"/>
                </a:solidFill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/>
              <a:t>What is causing drop from first interaction to demo?</a:t>
            </a:r>
            <a:endParaRPr lang="en-GB" dirty="0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xmlns="" id="{D012DBC8-FC1D-45A0-B507-701A532D3F3F}"/>
              </a:ext>
            </a:extLst>
          </p:cNvPr>
          <p:cNvCxnSpPr>
            <a:cxnSpLocks/>
          </p:cNvCxnSpPr>
          <p:nvPr/>
        </p:nvCxnSpPr>
        <p:spPr>
          <a:xfrm>
            <a:off x="6782741" y="4896755"/>
            <a:ext cx="3764003" cy="0"/>
          </a:xfrm>
          <a:prstGeom prst="lin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xmlns="" id="{C235E6AD-21F4-473F-A772-E1A994E1ACC3}"/>
              </a:ext>
            </a:extLst>
          </p:cNvPr>
          <p:cNvCxnSpPr>
            <a:cxnSpLocks/>
          </p:cNvCxnSpPr>
          <p:nvPr/>
        </p:nvCxnSpPr>
        <p:spPr>
          <a:xfrm flipV="1">
            <a:off x="6593624" y="4871003"/>
            <a:ext cx="0" cy="50530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xmlns="" id="{A3886CFD-21AA-431A-AFC6-3D1E5B7BFA72}"/>
              </a:ext>
            </a:extLst>
          </p:cNvPr>
          <p:cNvSpPr>
            <a:spLocks/>
          </p:cNvSpPr>
          <p:nvPr/>
        </p:nvSpPr>
        <p:spPr>
          <a:xfrm>
            <a:off x="6448448" y="5056347"/>
            <a:ext cx="278235" cy="27432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7" name="Marvintitletrackercircle"/>
          <p:cNvSpPr/>
          <p:nvPr>
            <p:custDataLst>
              <p:tags r:id="rId6"/>
            </p:custDataLst>
          </p:nvPr>
        </p:nvSpPr>
        <p:spPr>
          <a:xfrm>
            <a:off x="146059" y="217489"/>
            <a:ext cx="391160" cy="39116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03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xmlns="" id="{9CC9F2AC-9F5A-4596-AE2F-5F39E95744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8274236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5" name="think-cell Slide" r:id="rId17" imgW="395" imgH="394" progId="TCLayout.ActiveDocument.1">
                  <p:embed/>
                </p:oleObj>
              </mc:Choice>
              <mc:Fallback>
                <p:oleObj name="think-cell Slide" r:id="rId17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xmlns="" id="{5BF4964E-835B-4468-B4C6-921606BFD7A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4B18D-9CD9-45A7-A144-6AA03715FC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pPr marL="457200"/>
            <a:r>
              <a:rPr lang="en-US" dirty="0"/>
              <a:t>Impact we had: 5x increase in sales in 8 months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9599844" y="655638"/>
            <a:ext cx="1355264" cy="184666"/>
            <a:chOff x="8801182" y="655638"/>
            <a:chExt cx="1355264" cy="184666"/>
          </a:xfrm>
        </p:grpSpPr>
        <p:sp>
          <p:nvSpPr>
            <p:cNvPr id="5" name="RectangleLegend1">
              <a:extLst>
                <a:ext uri="{FF2B5EF4-FFF2-40B4-BE49-F238E27FC236}">
                  <a16:creationId xmlns:a16="http://schemas.microsoft.com/office/drawing/2014/main" xmlns="" id="{310C5747-A2B0-419B-BDDD-A14CC1AB25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01182" y="66833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" name="Legend1">
              <a:extLst>
                <a:ext uri="{FF2B5EF4-FFF2-40B4-BE49-F238E27FC236}">
                  <a16:creationId xmlns:a16="http://schemas.microsoft.com/office/drawing/2014/main" xmlns="" id="{F53EA04E-2FFC-4F12-ABF9-822990CF4A2D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9055182" y="655638"/>
              <a:ext cx="1101264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Program started</a:t>
              </a:r>
            </a:p>
          </p:txBody>
        </p:sp>
      </p:grpSp>
      <p:graphicFrame>
        <p:nvGraphicFramePr>
          <p:cNvPr id="30" name="Chart 29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9465189"/>
              </p:ext>
            </p:extLst>
          </p:nvPr>
        </p:nvGraphicFramePr>
        <p:xfrm>
          <a:off x="354013" y="2008188"/>
          <a:ext cx="11101387" cy="368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D15265A-F19F-4E31-931F-40E6635395E1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 flipV="1">
            <a:off x="1528763" y="4438650"/>
            <a:ext cx="2187575" cy="16510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D122F71-0B0F-47A1-8240-9CDAB7E55ECA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 flipV="1">
            <a:off x="3716338" y="1852613"/>
            <a:ext cx="6561138" cy="2586038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97EC7D5-02EC-4136-963F-647726B1F55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575050" y="5683250"/>
            <a:ext cx="2841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45211BE-D87A-44ED-AAE1-8C216C4F88D6}" type="datetime'''''''''''''''''''''''''Q''''3'''''''''''''''''''''''''''''''">
              <a:rPr lang="en-GB" altLang="en-US" sz="1600"/>
              <a:pPr/>
              <a:t>Q3</a:t>
            </a:fld>
            <a:endParaRPr lang="en-GB" sz="1600" dirty="0">
              <a:sym typeface="+mn-lt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422E1839-C79C-41F5-A4D2-E418A04A949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387475" y="5683250"/>
            <a:ext cx="2841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E6B6943D-7526-44E7-BA3F-22276000A9B9}" type="datetime'''''''''''''''Q''2'''''''''''''''''''''''''''''''''''''''''">
              <a:rPr lang="en-GB" altLang="en-US" sz="1600"/>
              <a:pPr/>
              <a:t>Q2</a:t>
            </a:fld>
            <a:endParaRPr lang="en-GB" sz="1600" dirty="0">
              <a:sym typeface="+mn-lt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45F5E4D1-4968-4A64-8654-4B19C718DBDB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136188" y="5683250"/>
            <a:ext cx="2841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B60238D6-C3CB-4CEE-A71E-5D6BA5807362}" type="datetime'''''''''''''''''''''''''''Q''''6'''''''''">
              <a:rPr lang="en-GB" altLang="en-US" sz="1600"/>
              <a:pPr/>
              <a:t>Q6</a:t>
            </a:fld>
            <a:endParaRPr lang="en-GB" sz="1600" dirty="0">
              <a:sym typeface="+mn-lt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61A85725-4337-4559-AD41-865D48C4F71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762625" y="5683250"/>
            <a:ext cx="2841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4652D7D-1A40-4DF2-B9A8-BF35A8A466DC}" type="datetime'''''''Q''''''''''4'''''">
              <a:rPr lang="en-GB" altLang="en-US" sz="1600"/>
              <a:pPr/>
              <a:t>Q4</a:t>
            </a:fld>
            <a:endParaRPr lang="en-GB" sz="1600" dirty="0">
              <a:sym typeface="+mn-lt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073CED44-9D68-489F-88AC-018639D3ED2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948613" y="5683250"/>
            <a:ext cx="2841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E851F99-B454-4B76-8CBC-2AE78C449584}" type="datetime'''''''''''''''''Q''''''''''''''''''''''''''''''''''''''''5'">
              <a:rPr lang="en-GB" altLang="en-US" sz="1600"/>
              <a:pPr/>
              <a:t>Q5</a:t>
            </a:fld>
            <a:endParaRPr lang="en-GB" sz="1600" dirty="0">
              <a:sym typeface="+mn-lt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5CE580F-D40F-4450-A62A-E498BCE2AEB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251075" y="4365625"/>
            <a:ext cx="744538" cy="311150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FFFFFF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4169BFE0-7B0F-446C-B795-69F0C18A0D7B}" type="datetime'''''+''''''''''2''''''''''9''''''''''''''''''''''''%'''''">
              <a:rPr lang="en-GB" altLang="en-US" sz="1600" b="1">
                <a:solidFill>
                  <a:schemeClr val="bg1"/>
                </a:solidFill>
              </a:rPr>
              <a:pPr/>
              <a:t>+29%</a:t>
            </a:fld>
            <a:endParaRPr lang="en-GB" sz="16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031E738A-CBF6-4149-8386-E3D3DFEFFC87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624638" y="2989263"/>
            <a:ext cx="744538" cy="311150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FFFFFF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BEA169B3-2D8A-4831-8496-2802B64C60C8}" type="datetime'''''''''''''''+''6''''''''''''''''''''''''''''''6%'''">
              <a:rPr lang="en-GB" altLang="en-US" sz="1600" b="1">
                <a:solidFill>
                  <a:schemeClr val="bg1"/>
                </a:solidFill>
              </a:rPr>
              <a:pPr/>
              <a:t>+66%</a:t>
            </a:fld>
            <a:endParaRPr lang="en-GB" sz="1600" b="1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>
          <a:xfrm>
            <a:off x="158759" y="1065213"/>
            <a:ext cx="11491891" cy="5080000"/>
            <a:chOff x="1612963" y="965200"/>
            <a:chExt cx="8618474" cy="508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8605F5E-3F9C-46FA-ADF7-8B5788EB0256}"/>
                </a:ext>
              </a:extLst>
            </p:cNvPr>
            <p:cNvSpPr txBox="1"/>
            <p:nvPr/>
          </p:nvSpPr>
          <p:spPr>
            <a:xfrm>
              <a:off x="1677717" y="1493839"/>
              <a:ext cx="1901161" cy="246221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r>
                <a:rPr lang="en-US" b="0" dirty="0">
                  <a:solidFill>
                    <a:schemeClr val="accent6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Bookings normalized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066C9433-B1CF-4A25-948C-B408EE7FAF98}"/>
                </a:ext>
              </a:extLst>
            </p:cNvPr>
            <p:cNvSpPr>
              <a:spLocks/>
            </p:cNvSpPr>
            <p:nvPr/>
          </p:nvSpPr>
          <p:spPr>
            <a:xfrm>
              <a:off x="1612963" y="965200"/>
              <a:ext cx="8618474" cy="5080000"/>
            </a:xfrm>
            <a:prstGeom prst="rect">
              <a:avLst/>
            </a:prstGeom>
            <a:noFill/>
            <a:ln w="19050" cmpd="sng">
              <a:solidFill>
                <a:schemeClr val="accent4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E6690CC-1EA7-4986-BE50-3750AEA700DA}"/>
                </a:ext>
              </a:extLst>
            </p:cNvPr>
            <p:cNvSpPr txBox="1">
              <a:spLocks/>
            </p:cNvSpPr>
            <p:nvPr/>
          </p:nvSpPr>
          <p:spPr>
            <a:xfrm>
              <a:off x="1612963" y="965201"/>
              <a:ext cx="8618474" cy="4540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72009" tIns="72009" rIns="72009" bIns="72009" rtlCol="0" anchor="ctr" anchorCtr="0">
              <a:no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Growth of retail sales in 6 months</a:t>
              </a:r>
              <a:endParaRPr lang="en-US" b="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4" name="1. On-page tracker">
            <a:extLst>
              <a:ext uri="{FF2B5EF4-FFF2-40B4-BE49-F238E27FC236}">
                <a16:creationId xmlns:a16="http://schemas.microsoft.com/office/drawing/2014/main" xmlns="" id="{77D02E1C-7457-46F8-80FA-02718482F1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58" y="75764"/>
            <a:ext cx="21816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 anchorCtr="0">
            <a:spAutoFit/>
          </a:bodyPr>
          <a:lstStyle/>
          <a:p>
            <a:pPr marL="457200"/>
            <a:r>
              <a:rPr lang="en-US" sz="800" cap="all" dirty="0">
                <a:solidFill>
                  <a:schemeClr val="accent6"/>
                </a:solidFill>
                <a:latin typeface="+mn-lt"/>
              </a:rPr>
              <a:t>Case example 2. DIGITAL TOOLS</a:t>
            </a:r>
          </a:p>
        </p:txBody>
      </p:sp>
      <p:sp>
        <p:nvSpPr>
          <p:cNvPr id="26" name="Marvintitletrackercircle"/>
          <p:cNvSpPr/>
          <p:nvPr>
            <p:custDataLst>
              <p:tags r:id="rId14"/>
            </p:custDataLst>
          </p:nvPr>
        </p:nvSpPr>
        <p:spPr>
          <a:xfrm>
            <a:off x="146059" y="217489"/>
            <a:ext cx="391160" cy="39116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1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C:\Users\Rekha G-VGI\Desktop\22-11-18\1810-1110744\Draft\BAS022_Infra and Manufacturing_Sales transformation.pptx"/>
  <p:tag name="MTBTACCENT" val="Text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tp9MSQ4CRgodtvJkErw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UN2RrpRVC75nP.pN.oRg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EpqNF9TrS4kTzyTTjL4w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3dCGm9Rbi2YVbaTwNlT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EmP0YgxSe2we0DiXMa4W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5xS5_ARKGMg5fRqEgtp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XmICDpSLiO7hzkyhhI5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a3YuZlTDW_KI5Dpx_d7w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KAlOUX6SgON7ZLQJDK6Y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4tNBiLQ1ui.7ENTOXO6Q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bNtWxiQHaKi05sR3t0Kw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H5WK9QZKr38V2E4mMqQ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D8kTsVQqiAACEf.6H_xw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CVL.QeTKqUrWgoWA8Phg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.D6UkLQQ2IdlKMsg5bYg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xE.y40Twez4QqpOCqfqQ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752</Words>
  <Application>Microsoft Macintosh PowerPoint</Application>
  <PresentationFormat>Custom</PresentationFormat>
  <Paragraphs>101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32" baseType="lpstr">
      <vt:lpstr>Arial</vt:lpstr>
      <vt:lpstr>Arial Unicode MS</vt:lpstr>
      <vt:lpstr>Georgia</vt:lpstr>
      <vt:lpstr>MS PGothic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Salesforce management poses a unique set of challenges in emerging markets</vt:lpstr>
      <vt:lpstr>Our experience suggests that debottlenecking salesforce productivity can drive 20-30% growth over baseline in 6-9 months in emerging markets</vt:lpstr>
      <vt:lpstr>Salesforce of the future: from ‘Road Warrior’ to ‘Customer Expert’</vt:lpstr>
      <vt:lpstr>Overall context at a leading steel player in India and ingoing consideration for using a digital sales force solution</vt:lpstr>
      <vt:lpstr>What we did: Developed a real time digital solution to aid salesforce effort on ground and real time performance management  </vt:lpstr>
      <vt:lpstr>Impact we had: 5x increase in sales in 8 months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2019-05-01T18:58:57Z</dcterms:modified>
  <cp:category/>
  <cp:contentStatus/>
  <dc:language/>
  <cp:version/>
</cp:coreProperties>
</file>