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media/image20.jpg" ContentType="image/jpg"/>
  <Override PartName="/ppt/tags/tag482.xml" ContentType="application/vnd.openxmlformats-officedocument.presentationml.tags+xml"/>
  <Override PartName="/ppt/media/image21.jpg" ContentType="image/jpg"/>
  <Override PartName="/ppt/tags/tag483.xml" ContentType="application/vnd.openxmlformats-officedocument.presentationml.tags+xml"/>
  <Override PartName="/ppt/media/image23.jpg" ContentType="image/jpg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9" r:id="rId20"/>
    <p:sldMasterId id="2147483793" r:id="rId21"/>
  </p:sldMasterIdLst>
  <p:notesMasterIdLst>
    <p:notesMasterId r:id="rId26"/>
  </p:notesMasterIdLst>
  <p:handoutMasterIdLst>
    <p:handoutMasterId r:id="rId27"/>
  </p:handoutMasterIdLst>
  <p:sldIdLst>
    <p:sldId id="258" r:id="rId22"/>
    <p:sldId id="259" r:id="rId23"/>
    <p:sldId id="260" r:id="rId24"/>
    <p:sldId id="261" r:id="rId25"/>
  </p:sldIdLst>
  <p:sldSz cx="11949113" cy="6721475"/>
  <p:notesSz cx="9236075" cy="6954838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>
        <p:scale>
          <a:sx n="114" d="100"/>
          <a:sy n="114" d="100"/>
        </p:scale>
        <p:origin x="1328" y="600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82092"/>
          </a:xfrm>
        </p:spPr>
        <p:txBody>
          <a:bodyPr lIns="0" tIns="0" rIns="0" bIns="0"/>
          <a:lstStyle>
            <a:lvl1pPr>
              <a:defRPr sz="2483" b="1" i="0">
                <a:solidFill>
                  <a:srgbClr val="1E11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2699" y="6250972"/>
            <a:ext cx="3823716" cy="33607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7456" y="6250972"/>
            <a:ext cx="2748296" cy="33607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3361" y="6250972"/>
            <a:ext cx="2748296" cy="33607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4666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5:07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36447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4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5:07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9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6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8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849430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1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7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5:07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oleObject" Target="../embeddings/oleObject99.bin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jpg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oleObject" Target="../embeddings/oleObject100.bin"/><Relationship Id="rId5" Type="http://schemas.openxmlformats.org/officeDocument/2006/relationships/image" Target="../media/image15.emf"/><Relationship Id="rId6" Type="http://schemas.openxmlformats.org/officeDocument/2006/relationships/image" Target="../media/image21.jpg"/><Relationship Id="rId1" Type="http://schemas.openxmlformats.org/officeDocument/2006/relationships/vmlDrawing" Target="../drawings/vmlDrawing99.vml"/><Relationship Id="rId2" Type="http://schemas.openxmlformats.org/officeDocument/2006/relationships/tags" Target="../tags/tag4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15.emf"/><Relationship Id="rId6" Type="http://schemas.openxmlformats.org/officeDocument/2006/relationships/image" Target="../media/image22.png"/><Relationship Id="rId7" Type="http://schemas.openxmlformats.org/officeDocument/2006/relationships/image" Target="../media/image23.jpg"/><Relationship Id="rId1" Type="http://schemas.openxmlformats.org/officeDocument/2006/relationships/vmlDrawing" Target="../drawings/vmlDrawing100.vml"/><Relationship Id="rId2" Type="http://schemas.openxmlformats.org/officeDocument/2006/relationships/tags" Target="../tags/tag4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4" Type="http://schemas.openxmlformats.org/officeDocument/2006/relationships/tags" Target="../tags/tag486.xml"/><Relationship Id="rId5" Type="http://schemas.openxmlformats.org/officeDocument/2006/relationships/slideLayout" Target="../slideLayouts/slideLayout75.xml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15.emf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vmlDrawing" Target="../drawings/vmlDrawing101.vml"/><Relationship Id="rId2" Type="http://schemas.openxmlformats.org/officeDocument/2006/relationships/tags" Target="../tags/tag4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Object 22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1591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6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40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76"/>
              </a:spcBef>
            </a:pPr>
            <a:r>
              <a:rPr spc="13" dirty="0">
                <a:latin typeface="+mn-lt"/>
              </a:rPr>
              <a:t>Granular </a:t>
            </a:r>
            <a:r>
              <a:rPr spc="7" dirty="0">
                <a:latin typeface="+mn-lt"/>
              </a:rPr>
              <a:t>growth plan for building </a:t>
            </a:r>
            <a:r>
              <a:rPr spc="13" dirty="0">
                <a:latin typeface="+mn-lt"/>
              </a:rPr>
              <a:t>materials </a:t>
            </a:r>
            <a:r>
              <a:rPr spc="20" dirty="0">
                <a:latin typeface="+mn-lt"/>
              </a:rPr>
              <a:t>– </a:t>
            </a:r>
            <a:r>
              <a:rPr spc="13" dirty="0">
                <a:latin typeface="+mn-lt"/>
              </a:rPr>
              <a:t>implemented across cement, </a:t>
            </a:r>
            <a:r>
              <a:rPr lang="en-US" spc="13" dirty="0" smtClean="0">
                <a:latin typeface="+mn-lt"/>
              </a:rPr>
              <a:t/>
            </a:r>
            <a:br>
              <a:rPr lang="en-US" spc="13" dirty="0" smtClean="0">
                <a:latin typeface="+mn-lt"/>
              </a:rPr>
            </a:br>
            <a:r>
              <a:rPr spc="7" dirty="0" smtClean="0">
                <a:latin typeface="+mn-lt"/>
              </a:rPr>
              <a:t>pipes</a:t>
            </a:r>
            <a:r>
              <a:rPr spc="7" dirty="0">
                <a:latin typeface="+mn-lt"/>
              </a:rPr>
              <a:t>,</a:t>
            </a:r>
            <a:r>
              <a:rPr spc="-229" dirty="0">
                <a:latin typeface="+mn-lt"/>
              </a:rPr>
              <a:t> </a:t>
            </a:r>
            <a:r>
              <a:rPr spc="7" dirty="0">
                <a:latin typeface="+mn-lt"/>
              </a:rPr>
              <a:t>wires</a:t>
            </a:r>
            <a:endParaRPr dirty="0">
              <a:latin typeface="+mn-lt"/>
            </a:endParaRPr>
          </a:p>
        </p:txBody>
      </p:sp>
      <p:sp>
        <p:nvSpPr>
          <p:cNvPr id="7" name="object 7"/>
          <p:cNvSpPr>
            <a:spLocks/>
          </p:cNvSpPr>
          <p:nvPr/>
        </p:nvSpPr>
        <p:spPr>
          <a:xfrm>
            <a:off x="3025606" y="1164771"/>
            <a:ext cx="5554513" cy="440388"/>
          </a:xfrm>
          <a:custGeom>
            <a:avLst/>
            <a:gdLst/>
            <a:ahLst/>
            <a:cxnLst/>
            <a:rect l="l" t="t" r="r" b="b"/>
            <a:pathLst>
              <a:path w="4139565" h="303530">
                <a:moveTo>
                  <a:pt x="0" y="303275"/>
                </a:moveTo>
                <a:lnTo>
                  <a:pt x="4139184" y="303275"/>
                </a:lnTo>
                <a:lnTo>
                  <a:pt x="4139184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>
            <a:noAutofit/>
          </a:bodyPr>
          <a:lstStyle/>
          <a:p>
            <a:endParaRPr sz="2091" dirty="0"/>
          </a:p>
        </p:txBody>
      </p:sp>
      <p:sp>
        <p:nvSpPr>
          <p:cNvPr id="8" name="object 8"/>
          <p:cNvSpPr txBox="1"/>
          <p:nvPr/>
        </p:nvSpPr>
        <p:spPr>
          <a:xfrm>
            <a:off x="3082604" y="1229410"/>
            <a:ext cx="2278211" cy="240681"/>
          </a:xfrm>
          <a:prstGeom prst="rect">
            <a:avLst/>
          </a:prstGeom>
        </p:spPr>
        <p:txBody>
          <a:bodyPr vert="horz" wrap="square" lIns="0" tIns="16596" rIns="0" bIns="0" rtlCol="0">
            <a:spAutoFit/>
          </a:bodyPr>
          <a:lstStyle/>
          <a:p>
            <a:pPr marL="16596">
              <a:spcBef>
                <a:spcPts val="131"/>
              </a:spcBef>
            </a:pPr>
            <a:r>
              <a:rPr sz="1568" b="1" spc="-7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568" b="1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568" b="1" spc="-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68" b="1" spc="-7" dirty="0">
                <a:solidFill>
                  <a:srgbClr val="FFFFFF"/>
                </a:solidFill>
                <a:latin typeface="Arial"/>
                <a:cs typeface="Arial"/>
              </a:rPr>
              <a:t>delivered</a:t>
            </a:r>
            <a:endParaRPr sz="1568" dirty="0">
              <a:latin typeface="Arial"/>
              <a:cs typeface="Arial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2993276" y="3229812"/>
            <a:ext cx="8554880" cy="1750226"/>
            <a:chOff x="2848617" y="3229812"/>
            <a:chExt cx="8699539" cy="1750226"/>
          </a:xfrm>
        </p:grpSpPr>
        <p:sp>
          <p:nvSpPr>
            <p:cNvPr id="9" name="object 9"/>
            <p:cNvSpPr/>
            <p:nvPr/>
          </p:nvSpPr>
          <p:spPr>
            <a:xfrm>
              <a:off x="2848617" y="3229812"/>
              <a:ext cx="8659541" cy="0"/>
            </a:xfrm>
            <a:custGeom>
              <a:avLst/>
              <a:gdLst/>
              <a:ahLst/>
              <a:cxnLst/>
              <a:rect l="l" t="t" r="r" b="b"/>
              <a:pathLst>
                <a:path w="6598920">
                  <a:moveTo>
                    <a:pt x="0" y="0"/>
                  </a:moveTo>
                  <a:lnTo>
                    <a:pt x="6598538" y="0"/>
                  </a:lnTo>
                </a:path>
              </a:pathLst>
            </a:custGeom>
            <a:ln w="19812">
              <a:solidFill>
                <a:srgbClr val="80808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8617" y="4980038"/>
              <a:ext cx="8699539" cy="0"/>
            </a:xfrm>
            <a:custGeom>
              <a:avLst/>
              <a:gdLst/>
              <a:ahLst/>
              <a:cxnLst/>
              <a:rect l="l" t="t" r="r" b="b"/>
              <a:pathLst>
                <a:path w="6629400">
                  <a:moveTo>
                    <a:pt x="0" y="0"/>
                  </a:moveTo>
                  <a:lnTo>
                    <a:pt x="6629273" y="0"/>
                  </a:lnTo>
                </a:path>
              </a:pathLst>
            </a:custGeom>
            <a:ln w="19812">
              <a:solidFill>
                <a:srgbClr val="80808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</p:grpSp>
      <p:sp>
        <p:nvSpPr>
          <p:cNvPr id="12" name="object 12"/>
          <p:cNvSpPr>
            <a:spLocks/>
          </p:cNvSpPr>
          <p:nvPr/>
        </p:nvSpPr>
        <p:spPr>
          <a:xfrm>
            <a:off x="255755" y="1164771"/>
            <a:ext cx="2422371" cy="440388"/>
          </a:xfrm>
          <a:custGeom>
            <a:avLst/>
            <a:gdLst/>
            <a:ahLst/>
            <a:cxnLst/>
            <a:rect l="l" t="t" r="r" b="b"/>
            <a:pathLst>
              <a:path w="1845945" h="361315">
                <a:moveTo>
                  <a:pt x="0" y="361188"/>
                </a:moveTo>
                <a:lnTo>
                  <a:pt x="1845564" y="361188"/>
                </a:lnTo>
                <a:lnTo>
                  <a:pt x="1845564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endParaRPr sz="2091" dirty="0"/>
          </a:p>
        </p:txBody>
      </p:sp>
      <p:sp>
        <p:nvSpPr>
          <p:cNvPr id="13" name="object 13"/>
          <p:cNvSpPr txBox="1"/>
          <p:nvPr/>
        </p:nvSpPr>
        <p:spPr>
          <a:xfrm>
            <a:off x="277753" y="1233967"/>
            <a:ext cx="2399873" cy="240681"/>
          </a:xfrm>
          <a:prstGeom prst="rect">
            <a:avLst/>
          </a:prstGeom>
        </p:spPr>
        <p:txBody>
          <a:bodyPr vert="horz" wrap="square" lIns="0" tIns="16596" rIns="0" bIns="0" rtlCol="0">
            <a:spAutoFit/>
          </a:bodyPr>
          <a:lstStyle/>
          <a:p>
            <a:pPr marL="48959">
              <a:spcBef>
                <a:spcPts val="131"/>
              </a:spcBef>
            </a:pPr>
            <a:r>
              <a:rPr sz="1568" b="1" spc="-7" dirty="0">
                <a:solidFill>
                  <a:schemeClr val="bg1"/>
                </a:solidFill>
                <a:latin typeface="Arial"/>
                <a:cs typeface="Arial"/>
              </a:rPr>
              <a:t>Key</a:t>
            </a:r>
            <a:r>
              <a:rPr sz="1568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68" b="1" dirty="0">
                <a:solidFill>
                  <a:schemeClr val="bg1"/>
                </a:solidFill>
                <a:latin typeface="Arial"/>
                <a:cs typeface="Arial"/>
              </a:rPr>
              <a:t>questions</a:t>
            </a:r>
            <a:endParaRPr sz="15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>
            <a:spLocks/>
          </p:cNvSpPr>
          <p:nvPr/>
        </p:nvSpPr>
        <p:spPr>
          <a:xfrm>
            <a:off x="8945294" y="1164771"/>
            <a:ext cx="2602362" cy="440388"/>
          </a:xfrm>
          <a:custGeom>
            <a:avLst/>
            <a:gdLst/>
            <a:ahLst/>
            <a:cxnLst/>
            <a:rect l="l" t="t" r="r" b="b"/>
            <a:pathLst>
              <a:path w="1983104" h="361315">
                <a:moveTo>
                  <a:pt x="0" y="361188"/>
                </a:moveTo>
                <a:lnTo>
                  <a:pt x="1982724" y="361188"/>
                </a:lnTo>
                <a:lnTo>
                  <a:pt x="1982724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endParaRPr sz="2091" dirty="0"/>
          </a:p>
        </p:txBody>
      </p:sp>
      <p:sp>
        <p:nvSpPr>
          <p:cNvPr id="18" name="object 18"/>
          <p:cNvSpPr txBox="1"/>
          <p:nvPr/>
        </p:nvSpPr>
        <p:spPr>
          <a:xfrm>
            <a:off x="8945294" y="1233967"/>
            <a:ext cx="2602362" cy="240681"/>
          </a:xfrm>
          <a:prstGeom prst="rect">
            <a:avLst/>
          </a:prstGeom>
        </p:spPr>
        <p:txBody>
          <a:bodyPr vert="horz" wrap="square" lIns="0" tIns="16596" rIns="0" bIns="0" rtlCol="0">
            <a:spAutoFit/>
          </a:bodyPr>
          <a:lstStyle/>
          <a:p>
            <a:pPr marL="73024">
              <a:spcBef>
                <a:spcPts val="131"/>
              </a:spcBef>
            </a:pPr>
            <a:r>
              <a:rPr sz="1568" b="1" spc="-7" dirty="0">
                <a:solidFill>
                  <a:schemeClr val="bg1"/>
                </a:solidFill>
                <a:latin typeface="Arial"/>
                <a:cs typeface="Arial"/>
              </a:rPr>
              <a:t>Next step</a:t>
            </a:r>
            <a:r>
              <a:rPr sz="1568" b="1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68" b="1" dirty="0">
                <a:solidFill>
                  <a:schemeClr val="bg1"/>
                </a:solidFill>
                <a:latin typeface="Arial"/>
                <a:cs typeface="Arial"/>
              </a:rPr>
              <a:t>planned</a:t>
            </a:r>
            <a:endParaRPr sz="15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35" name="Group 234"/>
          <p:cNvGrpSpPr>
            <a:grpSpLocks/>
          </p:cNvGrpSpPr>
          <p:nvPr/>
        </p:nvGrpSpPr>
        <p:grpSpPr>
          <a:xfrm>
            <a:off x="2477635" y="1103459"/>
            <a:ext cx="594360" cy="594360"/>
            <a:chOff x="2477635" y="1103459"/>
            <a:chExt cx="594360" cy="594360"/>
          </a:xfrm>
        </p:grpSpPr>
        <p:sp>
          <p:nvSpPr>
            <p:cNvPr id="19" name="object 19"/>
            <p:cNvSpPr/>
            <p:nvPr/>
          </p:nvSpPr>
          <p:spPr>
            <a:xfrm>
              <a:off x="2477635" y="1103459"/>
              <a:ext cx="594360" cy="594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2823" y="1283615"/>
              <a:ext cx="283985" cy="2340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8391737" y="1103459"/>
            <a:ext cx="594360" cy="594360"/>
            <a:chOff x="8401321" y="1103459"/>
            <a:chExt cx="594360" cy="594360"/>
          </a:xfrm>
        </p:grpSpPr>
        <p:sp>
          <p:nvSpPr>
            <p:cNvPr id="21" name="object 21"/>
            <p:cNvSpPr>
              <a:spLocks/>
            </p:cNvSpPr>
            <p:nvPr/>
          </p:nvSpPr>
          <p:spPr>
            <a:xfrm>
              <a:off x="8401321" y="1103459"/>
              <a:ext cx="594360" cy="5943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 sz="2091"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8556510" y="1283615"/>
              <a:ext cx="283983" cy="234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7753" y="3270619"/>
            <a:ext cx="8424046" cy="1668612"/>
            <a:chOff x="277753" y="3345929"/>
            <a:chExt cx="8424046" cy="1668612"/>
          </a:xfrm>
        </p:grpSpPr>
        <p:sp>
          <p:nvSpPr>
            <p:cNvPr id="15" name="object 15"/>
            <p:cNvSpPr txBox="1">
              <a:spLocks/>
            </p:cNvSpPr>
            <p:nvPr/>
          </p:nvSpPr>
          <p:spPr>
            <a:xfrm>
              <a:off x="277753" y="3347322"/>
              <a:ext cx="2596529" cy="1601311"/>
            </a:xfrm>
            <a:prstGeom prst="rect">
              <a:avLst/>
            </a:prstGeom>
            <a:solidFill>
              <a:srgbClr val="E6E6E6"/>
            </a:solidFill>
          </p:spPr>
          <p:txBody>
            <a:bodyPr vert="horz" wrap="square" lIns="0" tIns="95427" rIns="0" bIns="0" rtlCol="0" anchor="ctr">
              <a:noAutofit/>
            </a:bodyPr>
            <a:lstStyle/>
            <a:p>
              <a:pPr marL="99578" marR="175092">
                <a:spcBef>
                  <a:spcPts val="751"/>
                </a:spcBef>
              </a:pPr>
              <a:r>
                <a:rPr sz="1568" spc="-7" dirty="0">
                  <a:latin typeface="Arial"/>
                  <a:cs typeface="Arial"/>
                </a:rPr>
                <a:t>How </a:t>
              </a:r>
              <a:r>
                <a:rPr sz="1568" dirty="0">
                  <a:latin typeface="Arial"/>
                  <a:cs typeface="Arial"/>
                </a:rPr>
                <a:t>to </a:t>
              </a:r>
              <a:r>
                <a:rPr sz="1568" spc="-13" dirty="0">
                  <a:latin typeface="Arial"/>
                  <a:cs typeface="Arial"/>
                </a:rPr>
                <a:t>win </a:t>
              </a:r>
              <a:r>
                <a:rPr sz="1568" dirty="0">
                  <a:latin typeface="Arial"/>
                  <a:cs typeface="Arial"/>
                </a:rPr>
                <a:t>- </a:t>
              </a:r>
              <a:r>
                <a:rPr sz="1568" spc="-7" dirty="0">
                  <a:latin typeface="Arial"/>
                  <a:cs typeface="Arial"/>
                </a:rPr>
                <a:t>differentiated  </a:t>
              </a:r>
              <a:r>
                <a:rPr sz="1568" dirty="0">
                  <a:latin typeface="Arial"/>
                  <a:cs typeface="Arial"/>
                </a:rPr>
                <a:t>GtM </a:t>
              </a:r>
              <a:r>
                <a:rPr sz="1568" spc="-7" dirty="0">
                  <a:latin typeface="Arial"/>
                  <a:cs typeface="Arial"/>
                </a:rPr>
                <a:t>approach based on  micro-market</a:t>
              </a:r>
              <a:r>
                <a:rPr sz="1568" spc="-46" dirty="0">
                  <a:latin typeface="Arial"/>
                  <a:cs typeface="Arial"/>
                </a:rPr>
                <a:t> </a:t>
              </a:r>
              <a:r>
                <a:rPr sz="1568" spc="-7" dirty="0">
                  <a:latin typeface="Arial"/>
                  <a:cs typeface="Arial"/>
                </a:rPr>
                <a:t>readiness</a:t>
              </a:r>
              <a:endParaRPr sz="1568" dirty="0">
                <a:latin typeface="Arial"/>
                <a:cs typeface="Arial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995608" y="3345929"/>
              <a:ext cx="5706191" cy="1668612"/>
              <a:chOff x="2995608" y="3345929"/>
              <a:chExt cx="5706191" cy="1668612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2995608" y="3434468"/>
                <a:ext cx="2146552" cy="1412493"/>
                <a:chOff x="2995608" y="3326774"/>
                <a:chExt cx="2146552" cy="1412493"/>
              </a:xfrm>
            </p:grpSpPr>
            <p:sp>
              <p:nvSpPr>
                <p:cNvPr id="24" name="object 24"/>
                <p:cNvSpPr/>
                <p:nvPr/>
              </p:nvSpPr>
              <p:spPr>
                <a:xfrm>
                  <a:off x="2995608" y="3326774"/>
                  <a:ext cx="2146552" cy="141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760" h="1158875">
                      <a:moveTo>
                        <a:pt x="1635397" y="1158369"/>
                      </a:moveTo>
                      <a:lnTo>
                        <a:pt x="1635397" y="0"/>
                      </a:lnTo>
                      <a:lnTo>
                        <a:pt x="0" y="0"/>
                      </a:lnTo>
                    </a:path>
                  </a:pathLst>
                </a:custGeom>
                <a:ln w="3844">
                  <a:solidFill>
                    <a:srgbClr val="1E117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5" name="object 25"/>
                <p:cNvSpPr txBox="1"/>
                <p:nvPr/>
              </p:nvSpPr>
              <p:spPr>
                <a:xfrm>
                  <a:off x="3037344" y="3518457"/>
                  <a:ext cx="157491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 marL="16596">
                    <a:spcBef>
                      <a:spcPts val="118"/>
                    </a:spcBef>
                  </a:pPr>
                  <a:r>
                    <a:rPr sz="457" i="1" spc="-46" dirty="0">
                      <a:latin typeface="Arial"/>
                      <a:cs typeface="Arial"/>
                    </a:rPr>
                    <a:t>Large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6" name="object 26"/>
                <p:cNvSpPr txBox="1"/>
                <p:nvPr/>
              </p:nvSpPr>
              <p:spPr>
                <a:xfrm>
                  <a:off x="3037345" y="3894490"/>
                  <a:ext cx="207489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 marL="16596">
                    <a:spcBef>
                      <a:spcPts val="118"/>
                    </a:spcBef>
                  </a:pPr>
                  <a:r>
                    <a:rPr sz="457" i="1" spc="-52" dirty="0">
                      <a:latin typeface="Arial"/>
                      <a:cs typeface="Arial"/>
                    </a:rPr>
                    <a:t>Medium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7" name="object 27"/>
                <p:cNvSpPr txBox="1"/>
                <p:nvPr/>
              </p:nvSpPr>
              <p:spPr>
                <a:xfrm>
                  <a:off x="3037344" y="4239204"/>
                  <a:ext cx="206655" cy="136806"/>
                </a:xfrm>
                <a:prstGeom prst="rect">
                  <a:avLst/>
                </a:prstGeom>
              </p:spPr>
              <p:txBody>
                <a:bodyPr vert="horz" wrap="square" lIns="0" tIns="18256" rIns="0" bIns="0" rtlCol="0">
                  <a:spAutoFit/>
                </a:bodyPr>
                <a:lstStyle/>
                <a:p>
                  <a:pPr marL="16596" marR="6639">
                    <a:lnSpc>
                      <a:spcPts val="534"/>
                    </a:lnSpc>
                    <a:spcBef>
                      <a:spcPts val="144"/>
                    </a:spcBef>
                  </a:pPr>
                  <a:r>
                    <a:rPr sz="457" i="1" spc="-52" dirty="0">
                      <a:latin typeface="Arial"/>
                      <a:cs typeface="Arial"/>
                    </a:rPr>
                    <a:t>S</a:t>
                  </a:r>
                  <a:r>
                    <a:rPr sz="457" i="1" spc="-72" dirty="0">
                      <a:latin typeface="Arial"/>
                      <a:cs typeface="Arial"/>
                    </a:rPr>
                    <a:t>m</a:t>
                  </a:r>
                  <a:r>
                    <a:rPr sz="457" i="1" spc="-52" dirty="0">
                      <a:latin typeface="Arial"/>
                      <a:cs typeface="Arial"/>
                    </a:rPr>
                    <a:t>a</a:t>
                  </a:r>
                  <a:r>
                    <a:rPr sz="457" i="1" spc="-20" dirty="0">
                      <a:latin typeface="Arial"/>
                      <a:cs typeface="Arial"/>
                    </a:rPr>
                    <a:t>ll</a:t>
                  </a:r>
                  <a:r>
                    <a:rPr sz="457" i="1" spc="-52" dirty="0">
                      <a:latin typeface="Arial"/>
                      <a:cs typeface="Arial"/>
                    </a:rPr>
                    <a:t>e</a:t>
                  </a:r>
                  <a:r>
                    <a:rPr sz="457" i="1" spc="-26" dirty="0">
                      <a:latin typeface="Arial"/>
                      <a:cs typeface="Arial"/>
                    </a:rPr>
                    <a:t>r  </a:t>
                  </a:r>
                  <a:r>
                    <a:rPr sz="457" i="1" spc="-72" dirty="0">
                      <a:latin typeface="Arial"/>
                      <a:cs typeface="Arial"/>
                    </a:rPr>
                    <a:t>m</a:t>
                  </a:r>
                  <a:r>
                    <a:rPr sz="457" i="1" spc="-52" dirty="0">
                      <a:latin typeface="Arial"/>
                      <a:cs typeface="Arial"/>
                    </a:rPr>
                    <a:t>a</a:t>
                  </a:r>
                  <a:r>
                    <a:rPr sz="457" i="1" spc="-33" dirty="0">
                      <a:latin typeface="Arial"/>
                      <a:cs typeface="Arial"/>
                    </a:rPr>
                    <a:t>r</a:t>
                  </a:r>
                  <a:r>
                    <a:rPr sz="457" i="1" spc="-39" dirty="0">
                      <a:latin typeface="Arial"/>
                      <a:cs typeface="Arial"/>
                    </a:rPr>
                    <a:t>k</a:t>
                  </a:r>
                  <a:r>
                    <a:rPr sz="457" i="1" spc="-52" dirty="0">
                      <a:latin typeface="Arial"/>
                      <a:cs typeface="Arial"/>
                    </a:rPr>
                    <a:t>e</a:t>
                  </a:r>
                  <a:r>
                    <a:rPr sz="457" i="1" spc="-26" dirty="0">
                      <a:latin typeface="Arial"/>
                      <a:cs typeface="Arial"/>
                    </a:rPr>
                    <a:t>t</a:t>
                  </a:r>
                  <a:r>
                    <a:rPr sz="457" i="1" spc="-39" dirty="0">
                      <a:latin typeface="Arial"/>
                      <a:cs typeface="Arial"/>
                    </a:rPr>
                    <a:t>s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object 28"/>
                <p:cNvSpPr txBox="1"/>
                <p:nvPr/>
              </p:nvSpPr>
              <p:spPr>
                <a:xfrm>
                  <a:off x="4656102" y="4506165"/>
                  <a:ext cx="269151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 marL="16596">
                    <a:spcBef>
                      <a:spcPts val="118"/>
                    </a:spcBef>
                  </a:pPr>
                  <a:r>
                    <a:rPr sz="457" i="1" spc="-46" dirty="0">
                      <a:latin typeface="Arial"/>
                      <a:cs typeface="Arial"/>
                    </a:rPr>
                    <a:t>High</a:t>
                  </a:r>
                  <a:r>
                    <a:rPr sz="457" i="1" spc="-65" dirty="0">
                      <a:latin typeface="Arial"/>
                      <a:cs typeface="Arial"/>
                    </a:rPr>
                    <a:t> </a:t>
                  </a:r>
                  <a:r>
                    <a:rPr sz="457" i="1" spc="-46" dirty="0">
                      <a:latin typeface="Arial"/>
                      <a:cs typeface="Arial"/>
                    </a:rPr>
                    <a:t>share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object 29"/>
                <p:cNvSpPr txBox="1"/>
                <p:nvPr/>
              </p:nvSpPr>
              <p:spPr>
                <a:xfrm>
                  <a:off x="3473167" y="4495166"/>
                  <a:ext cx="1135773" cy="222190"/>
                </a:xfrm>
                <a:prstGeom prst="rect">
                  <a:avLst/>
                </a:prstGeom>
              </p:spPr>
              <p:txBody>
                <a:bodyPr vert="horz" wrap="square" lIns="0" tIns="26554" rIns="0" bIns="0" rtlCol="0">
                  <a:spAutoFit/>
                </a:bodyPr>
                <a:lstStyle/>
                <a:p>
                  <a:pPr marL="16596">
                    <a:spcBef>
                      <a:spcPts val="209"/>
                    </a:spcBef>
                    <a:tabLst>
                      <a:tab pos="566766" algn="l"/>
                    </a:tabLst>
                  </a:pPr>
                  <a:r>
                    <a:rPr sz="457" i="1" spc="-52" dirty="0">
                      <a:latin typeface="Arial"/>
                      <a:cs typeface="Arial"/>
                    </a:rPr>
                    <a:t>Lo</a:t>
                  </a:r>
                  <a:r>
                    <a:rPr sz="457" i="1" spc="-59" dirty="0">
                      <a:latin typeface="Arial"/>
                      <a:cs typeface="Arial"/>
                    </a:rPr>
                    <a:t>w</a:t>
                  </a:r>
                  <a:r>
                    <a:rPr sz="457" i="1" spc="-26" dirty="0">
                      <a:latin typeface="Arial"/>
                      <a:cs typeface="Arial"/>
                    </a:rPr>
                    <a:t> </a:t>
                  </a:r>
                  <a:r>
                    <a:rPr sz="457" i="1" spc="-39" dirty="0">
                      <a:latin typeface="Arial"/>
                      <a:cs typeface="Arial"/>
                    </a:rPr>
                    <a:t>s</a:t>
                  </a:r>
                  <a:r>
                    <a:rPr sz="457" i="1" spc="-52" dirty="0">
                      <a:latin typeface="Arial"/>
                      <a:cs typeface="Arial"/>
                    </a:rPr>
                    <a:t>ha</a:t>
                  </a:r>
                  <a:r>
                    <a:rPr sz="457" i="1" spc="-33" dirty="0">
                      <a:latin typeface="Arial"/>
                      <a:cs typeface="Arial"/>
                    </a:rPr>
                    <a:t>r</a:t>
                  </a:r>
                  <a:r>
                    <a:rPr sz="457" i="1" spc="-46" dirty="0">
                      <a:latin typeface="Arial"/>
                      <a:cs typeface="Arial"/>
                    </a:rPr>
                    <a:t>e</a:t>
                  </a:r>
                  <a:r>
                    <a:rPr sz="457" i="1" dirty="0">
                      <a:latin typeface="Arial"/>
                      <a:cs typeface="Arial"/>
                    </a:rPr>
                    <a:t>	</a:t>
                  </a:r>
                  <a:r>
                    <a:rPr sz="457" i="1" spc="-52" dirty="0">
                      <a:latin typeface="Arial"/>
                      <a:cs typeface="Arial"/>
                    </a:rPr>
                    <a:t>Med</a:t>
                  </a:r>
                  <a:r>
                    <a:rPr sz="457" i="1" spc="-46" dirty="0">
                      <a:latin typeface="Arial"/>
                      <a:cs typeface="Arial"/>
                    </a:rPr>
                    <a:t>ium</a:t>
                  </a:r>
                  <a:r>
                    <a:rPr sz="457" i="1" spc="-26" dirty="0">
                      <a:latin typeface="Arial"/>
                      <a:cs typeface="Arial"/>
                    </a:rPr>
                    <a:t> </a:t>
                  </a:r>
                  <a:r>
                    <a:rPr sz="457" i="1" spc="-39" dirty="0">
                      <a:latin typeface="Arial"/>
                      <a:cs typeface="Arial"/>
                    </a:rPr>
                    <a:t>s</a:t>
                  </a:r>
                  <a:r>
                    <a:rPr sz="457" i="1" spc="-52" dirty="0">
                      <a:latin typeface="Arial"/>
                      <a:cs typeface="Arial"/>
                    </a:rPr>
                    <a:t>ha</a:t>
                  </a:r>
                  <a:r>
                    <a:rPr sz="457" i="1" spc="-33" dirty="0">
                      <a:latin typeface="Arial"/>
                      <a:cs typeface="Arial"/>
                    </a:rPr>
                    <a:t>r</a:t>
                  </a:r>
                  <a:r>
                    <a:rPr sz="457" i="1" spc="-46" dirty="0">
                      <a:latin typeface="Arial"/>
                      <a:cs typeface="Arial"/>
                    </a:rPr>
                    <a:t>e</a:t>
                  </a:r>
                  <a:endParaRPr sz="457" dirty="0">
                    <a:latin typeface="Arial"/>
                    <a:cs typeface="Arial"/>
                  </a:endParaRPr>
                </a:p>
                <a:p>
                  <a:pPr marL="324459" algn="ctr">
                    <a:lnSpc>
                      <a:spcPts val="542"/>
                    </a:lnSpc>
                    <a:spcBef>
                      <a:spcPts val="78"/>
                    </a:spcBef>
                  </a:pPr>
                  <a:r>
                    <a:rPr sz="457" b="1" i="1" spc="-39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Ability to</a:t>
                  </a:r>
                  <a:r>
                    <a:rPr sz="457" b="1" i="1" spc="-91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457" b="1" i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win</a:t>
                  </a:r>
                  <a:endParaRPr sz="457" dirty="0">
                    <a:latin typeface="Arial"/>
                    <a:cs typeface="Arial"/>
                  </a:endParaRPr>
                </a:p>
                <a:p>
                  <a:pPr marL="325289" algn="ctr">
                    <a:lnSpc>
                      <a:spcPts val="542"/>
                    </a:lnSpc>
                  </a:pPr>
                  <a:r>
                    <a:rPr sz="457" b="1" i="1" spc="-52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457" i="1" spc="-52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% </a:t>
                  </a:r>
                  <a:r>
                    <a:rPr sz="457" i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Market share </a:t>
                  </a:r>
                  <a:r>
                    <a:rPr sz="457" i="1" spc="-39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of sales </a:t>
                  </a:r>
                  <a:r>
                    <a:rPr sz="457" i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by</a:t>
                  </a:r>
                  <a:r>
                    <a:rPr sz="457" i="1" spc="-2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457" i="1" spc="-39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weight)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bject 30"/>
                <p:cNvSpPr/>
                <p:nvPr/>
              </p:nvSpPr>
              <p:spPr>
                <a:xfrm>
                  <a:off x="3279513" y="3351799"/>
                  <a:ext cx="27498" cy="1164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955675">
                      <a:moveTo>
                        <a:pt x="13907" y="20143"/>
                      </a:moveTo>
                      <a:lnTo>
                        <a:pt x="6953" y="20143"/>
                      </a:lnTo>
                      <a:lnTo>
                        <a:pt x="6953" y="955477"/>
                      </a:lnTo>
                      <a:lnTo>
                        <a:pt x="13907" y="955477"/>
                      </a:lnTo>
                      <a:lnTo>
                        <a:pt x="13907" y="20143"/>
                      </a:lnTo>
                      <a:close/>
                    </a:path>
                    <a:path w="20955" h="955675">
                      <a:moveTo>
                        <a:pt x="10430" y="0"/>
                      </a:moveTo>
                      <a:lnTo>
                        <a:pt x="0" y="24171"/>
                      </a:lnTo>
                      <a:lnTo>
                        <a:pt x="6953" y="24171"/>
                      </a:lnTo>
                      <a:lnTo>
                        <a:pt x="6953" y="20143"/>
                      </a:lnTo>
                      <a:lnTo>
                        <a:pt x="19122" y="20143"/>
                      </a:lnTo>
                      <a:lnTo>
                        <a:pt x="10430" y="0"/>
                      </a:lnTo>
                      <a:close/>
                    </a:path>
                    <a:path w="20955" h="955675">
                      <a:moveTo>
                        <a:pt x="19122" y="20143"/>
                      </a:moveTo>
                      <a:lnTo>
                        <a:pt x="13907" y="20143"/>
                      </a:lnTo>
                      <a:lnTo>
                        <a:pt x="13907" y="24171"/>
                      </a:lnTo>
                      <a:lnTo>
                        <a:pt x="20861" y="24171"/>
                      </a:lnTo>
                      <a:lnTo>
                        <a:pt x="19122" y="20143"/>
                      </a:lnTo>
                      <a:close/>
                    </a:path>
                  </a:pathLst>
                </a:custGeom>
                <a:solidFill>
                  <a:srgbClr val="1E117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1" name="object 31"/>
                <p:cNvSpPr/>
                <p:nvPr/>
              </p:nvSpPr>
              <p:spPr>
                <a:xfrm>
                  <a:off x="3293200" y="4501218"/>
                  <a:ext cx="1821570" cy="3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10" h="24764">
                      <a:moveTo>
                        <a:pt x="1380625" y="8057"/>
                      </a:moveTo>
                      <a:lnTo>
                        <a:pt x="1370188" y="8057"/>
                      </a:lnTo>
                      <a:lnTo>
                        <a:pt x="1370188" y="16114"/>
                      </a:lnTo>
                      <a:lnTo>
                        <a:pt x="1366711" y="16115"/>
                      </a:lnTo>
                      <a:lnTo>
                        <a:pt x="1366711" y="24171"/>
                      </a:lnTo>
                      <a:lnTo>
                        <a:pt x="1387572" y="12080"/>
                      </a:lnTo>
                      <a:lnTo>
                        <a:pt x="1380625" y="8057"/>
                      </a:lnTo>
                      <a:close/>
                    </a:path>
                    <a:path w="1388110" h="24764">
                      <a:moveTo>
                        <a:pt x="1366711" y="8058"/>
                      </a:moveTo>
                      <a:lnTo>
                        <a:pt x="0" y="8411"/>
                      </a:lnTo>
                      <a:lnTo>
                        <a:pt x="4" y="16468"/>
                      </a:lnTo>
                      <a:lnTo>
                        <a:pt x="1366711" y="16115"/>
                      </a:lnTo>
                      <a:lnTo>
                        <a:pt x="1366711" y="8058"/>
                      </a:lnTo>
                      <a:close/>
                    </a:path>
                    <a:path w="1388110" h="24764">
                      <a:moveTo>
                        <a:pt x="1370188" y="8057"/>
                      </a:moveTo>
                      <a:lnTo>
                        <a:pt x="1366711" y="8058"/>
                      </a:lnTo>
                      <a:lnTo>
                        <a:pt x="1366711" y="16115"/>
                      </a:lnTo>
                      <a:lnTo>
                        <a:pt x="1370188" y="16114"/>
                      </a:lnTo>
                      <a:lnTo>
                        <a:pt x="1370188" y="8057"/>
                      </a:lnTo>
                      <a:close/>
                    </a:path>
                    <a:path w="1388110" h="24764">
                      <a:moveTo>
                        <a:pt x="1366711" y="0"/>
                      </a:moveTo>
                      <a:lnTo>
                        <a:pt x="1366711" y="8058"/>
                      </a:lnTo>
                      <a:lnTo>
                        <a:pt x="1380625" y="8057"/>
                      </a:lnTo>
                      <a:lnTo>
                        <a:pt x="1366711" y="0"/>
                      </a:lnTo>
                      <a:close/>
                    </a:path>
                  </a:pathLst>
                </a:custGeom>
                <a:solidFill>
                  <a:srgbClr val="1E117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2" name="object 32"/>
                <p:cNvSpPr/>
                <p:nvPr/>
              </p:nvSpPr>
              <p:spPr>
                <a:xfrm>
                  <a:off x="3305294" y="3378798"/>
                  <a:ext cx="594969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17219">
                      <a:moveTo>
                        <a:pt x="0" y="616591"/>
                      </a:moveTo>
                      <a:lnTo>
                        <a:pt x="452809" y="616591"/>
                      </a:lnTo>
                      <a:lnTo>
                        <a:pt x="452809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solidFill>
                  <a:srgbClr val="CFEFF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3" name="object 33"/>
                <p:cNvSpPr/>
                <p:nvPr/>
              </p:nvSpPr>
              <p:spPr>
                <a:xfrm>
                  <a:off x="3305294" y="3378798"/>
                  <a:ext cx="594969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17219">
                      <a:moveTo>
                        <a:pt x="0" y="616591"/>
                      </a:moveTo>
                      <a:lnTo>
                        <a:pt x="452809" y="616591"/>
                      </a:lnTo>
                      <a:lnTo>
                        <a:pt x="452808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ln w="367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4" name="object 34"/>
                <p:cNvSpPr/>
                <p:nvPr/>
              </p:nvSpPr>
              <p:spPr>
                <a:xfrm>
                  <a:off x="3305294" y="3754571"/>
                  <a:ext cx="594969" cy="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35">
                      <a:moveTo>
                        <a:pt x="0" y="107"/>
                      </a:moveTo>
                      <a:lnTo>
                        <a:pt x="452804" y="0"/>
                      </a:lnTo>
                    </a:path>
                  </a:pathLst>
                </a:custGeom>
                <a:ln w="402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5" name="object 35"/>
                <p:cNvSpPr/>
                <p:nvPr/>
              </p:nvSpPr>
              <p:spPr>
                <a:xfrm>
                  <a:off x="3565500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21" y="0"/>
                      </a:moveTo>
                      <a:lnTo>
                        <a:pt x="17173" y="2564"/>
                      </a:lnTo>
                      <a:lnTo>
                        <a:pt x="8235" y="9554"/>
                      </a:lnTo>
                      <a:lnTo>
                        <a:pt x="2209" y="19918"/>
                      </a:lnTo>
                      <a:lnTo>
                        <a:pt x="0" y="32604"/>
                      </a:lnTo>
                      <a:lnTo>
                        <a:pt x="2209" y="45282"/>
                      </a:lnTo>
                      <a:lnTo>
                        <a:pt x="8235" y="55628"/>
                      </a:lnTo>
                      <a:lnTo>
                        <a:pt x="17173" y="62600"/>
                      </a:lnTo>
                      <a:lnTo>
                        <a:pt x="28121" y="65155"/>
                      </a:lnTo>
                      <a:lnTo>
                        <a:pt x="39059" y="62600"/>
                      </a:lnTo>
                      <a:lnTo>
                        <a:pt x="47998" y="55628"/>
                      </a:lnTo>
                      <a:lnTo>
                        <a:pt x="54029" y="45282"/>
                      </a:lnTo>
                      <a:lnTo>
                        <a:pt x="56242" y="32604"/>
                      </a:lnTo>
                      <a:lnTo>
                        <a:pt x="54029" y="19918"/>
                      </a:lnTo>
                      <a:lnTo>
                        <a:pt x="47998" y="9554"/>
                      </a:lnTo>
                      <a:lnTo>
                        <a:pt x="39059" y="2564"/>
                      </a:ln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rgbClr val="CFEFF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6" name="object 36"/>
                <p:cNvSpPr/>
                <p:nvPr/>
              </p:nvSpPr>
              <p:spPr>
                <a:xfrm>
                  <a:off x="3565500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604"/>
                      </a:moveTo>
                      <a:lnTo>
                        <a:pt x="2209" y="19918"/>
                      </a:lnTo>
                      <a:lnTo>
                        <a:pt x="8235" y="9554"/>
                      </a:lnTo>
                      <a:lnTo>
                        <a:pt x="17173" y="2564"/>
                      </a:lnTo>
                      <a:lnTo>
                        <a:pt x="28121" y="0"/>
                      </a:lnTo>
                      <a:lnTo>
                        <a:pt x="39059" y="2564"/>
                      </a:lnTo>
                      <a:lnTo>
                        <a:pt x="47998" y="9554"/>
                      </a:lnTo>
                      <a:lnTo>
                        <a:pt x="54029" y="19918"/>
                      </a:lnTo>
                      <a:lnTo>
                        <a:pt x="56242" y="32604"/>
                      </a:lnTo>
                      <a:lnTo>
                        <a:pt x="54029" y="45282"/>
                      </a:lnTo>
                      <a:lnTo>
                        <a:pt x="47998" y="55628"/>
                      </a:lnTo>
                      <a:lnTo>
                        <a:pt x="39059" y="62600"/>
                      </a:lnTo>
                      <a:lnTo>
                        <a:pt x="28121" y="65155"/>
                      </a:lnTo>
                      <a:lnTo>
                        <a:pt x="17173" y="62600"/>
                      </a:lnTo>
                      <a:lnTo>
                        <a:pt x="8235" y="55628"/>
                      </a:lnTo>
                      <a:lnTo>
                        <a:pt x="2209" y="45282"/>
                      </a:lnTo>
                      <a:lnTo>
                        <a:pt x="0" y="32604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7" name="object 37"/>
                <p:cNvSpPr txBox="1"/>
                <p:nvPr/>
              </p:nvSpPr>
              <p:spPr>
                <a:xfrm>
                  <a:off x="3589262" y="3564482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7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object 38"/>
                <p:cNvSpPr/>
                <p:nvPr/>
              </p:nvSpPr>
              <p:spPr>
                <a:xfrm>
                  <a:off x="3565500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21" y="0"/>
                      </a:moveTo>
                      <a:lnTo>
                        <a:pt x="17173" y="2555"/>
                      </a:lnTo>
                      <a:lnTo>
                        <a:pt x="8235" y="9527"/>
                      </a:lnTo>
                      <a:lnTo>
                        <a:pt x="2209" y="19873"/>
                      </a:lnTo>
                      <a:lnTo>
                        <a:pt x="0" y="32551"/>
                      </a:lnTo>
                      <a:lnTo>
                        <a:pt x="2209" y="45237"/>
                      </a:lnTo>
                      <a:lnTo>
                        <a:pt x="8235" y="55601"/>
                      </a:lnTo>
                      <a:lnTo>
                        <a:pt x="17173" y="62591"/>
                      </a:lnTo>
                      <a:lnTo>
                        <a:pt x="28121" y="65155"/>
                      </a:lnTo>
                      <a:lnTo>
                        <a:pt x="39059" y="62591"/>
                      </a:lnTo>
                      <a:lnTo>
                        <a:pt x="47998" y="55601"/>
                      </a:lnTo>
                      <a:lnTo>
                        <a:pt x="54029" y="45237"/>
                      </a:lnTo>
                      <a:lnTo>
                        <a:pt x="56242" y="32551"/>
                      </a:lnTo>
                      <a:lnTo>
                        <a:pt x="54029" y="19873"/>
                      </a:lnTo>
                      <a:lnTo>
                        <a:pt x="47998" y="9527"/>
                      </a:lnTo>
                      <a:lnTo>
                        <a:pt x="39059" y="2555"/>
                      </a:ln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rgbClr val="CFEFF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39" name="object 39"/>
                <p:cNvSpPr/>
                <p:nvPr/>
              </p:nvSpPr>
              <p:spPr>
                <a:xfrm>
                  <a:off x="3565500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51"/>
                      </a:moveTo>
                      <a:lnTo>
                        <a:pt x="2209" y="19873"/>
                      </a:lnTo>
                      <a:lnTo>
                        <a:pt x="8235" y="9527"/>
                      </a:lnTo>
                      <a:lnTo>
                        <a:pt x="17173" y="2555"/>
                      </a:lnTo>
                      <a:lnTo>
                        <a:pt x="28121" y="0"/>
                      </a:lnTo>
                      <a:lnTo>
                        <a:pt x="39059" y="2555"/>
                      </a:lnTo>
                      <a:lnTo>
                        <a:pt x="47998" y="9527"/>
                      </a:lnTo>
                      <a:lnTo>
                        <a:pt x="54029" y="19873"/>
                      </a:lnTo>
                      <a:lnTo>
                        <a:pt x="56242" y="32551"/>
                      </a:lnTo>
                      <a:lnTo>
                        <a:pt x="54029" y="45237"/>
                      </a:lnTo>
                      <a:lnTo>
                        <a:pt x="47998" y="55601"/>
                      </a:lnTo>
                      <a:lnTo>
                        <a:pt x="39059" y="62591"/>
                      </a:lnTo>
                      <a:lnTo>
                        <a:pt x="28121" y="65155"/>
                      </a:lnTo>
                      <a:lnTo>
                        <a:pt x="17173" y="62591"/>
                      </a:lnTo>
                      <a:lnTo>
                        <a:pt x="8235" y="55601"/>
                      </a:lnTo>
                      <a:lnTo>
                        <a:pt x="2209" y="45237"/>
                      </a:lnTo>
                      <a:lnTo>
                        <a:pt x="0" y="3255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0" name="object 40"/>
                <p:cNvSpPr txBox="1"/>
                <p:nvPr/>
              </p:nvSpPr>
              <p:spPr>
                <a:xfrm>
                  <a:off x="3589262" y="3894490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4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1" name="object 41"/>
                <p:cNvSpPr/>
                <p:nvPr/>
              </p:nvSpPr>
              <p:spPr>
                <a:xfrm>
                  <a:off x="3899497" y="3378798"/>
                  <a:ext cx="594135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54" h="617219">
                      <a:moveTo>
                        <a:pt x="0" y="616591"/>
                      </a:moveTo>
                      <a:lnTo>
                        <a:pt x="452248" y="616591"/>
                      </a:lnTo>
                      <a:lnTo>
                        <a:pt x="452248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solidFill>
                  <a:srgbClr val="12B5E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2" name="object 42"/>
                <p:cNvSpPr/>
                <p:nvPr/>
              </p:nvSpPr>
              <p:spPr>
                <a:xfrm>
                  <a:off x="3899497" y="3378798"/>
                  <a:ext cx="594135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54" h="617219">
                      <a:moveTo>
                        <a:pt x="0" y="616591"/>
                      </a:moveTo>
                      <a:lnTo>
                        <a:pt x="452248" y="616591"/>
                      </a:lnTo>
                      <a:lnTo>
                        <a:pt x="452248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ln w="3669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3" name="object 43"/>
                <p:cNvSpPr/>
                <p:nvPr/>
              </p:nvSpPr>
              <p:spPr>
                <a:xfrm>
                  <a:off x="4159323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39" y="0"/>
                      </a:moveTo>
                      <a:lnTo>
                        <a:pt x="17191" y="2564"/>
                      </a:lnTo>
                      <a:lnTo>
                        <a:pt x="8246" y="9554"/>
                      </a:lnTo>
                      <a:lnTo>
                        <a:pt x="2212" y="19918"/>
                      </a:lnTo>
                      <a:lnTo>
                        <a:pt x="0" y="32604"/>
                      </a:lnTo>
                      <a:lnTo>
                        <a:pt x="2212" y="45282"/>
                      </a:lnTo>
                      <a:lnTo>
                        <a:pt x="8246" y="55628"/>
                      </a:lnTo>
                      <a:lnTo>
                        <a:pt x="17191" y="62600"/>
                      </a:lnTo>
                      <a:lnTo>
                        <a:pt x="28139" y="65155"/>
                      </a:lnTo>
                      <a:lnTo>
                        <a:pt x="39081" y="62600"/>
                      </a:lnTo>
                      <a:lnTo>
                        <a:pt x="48010" y="55628"/>
                      </a:lnTo>
                      <a:lnTo>
                        <a:pt x="54027" y="45282"/>
                      </a:lnTo>
                      <a:lnTo>
                        <a:pt x="56233" y="32604"/>
                      </a:lnTo>
                      <a:lnTo>
                        <a:pt x="54027" y="19918"/>
                      </a:lnTo>
                      <a:lnTo>
                        <a:pt x="48010" y="9554"/>
                      </a:lnTo>
                      <a:lnTo>
                        <a:pt x="39081" y="2564"/>
                      </a:lnTo>
                      <a:lnTo>
                        <a:pt x="28139" y="0"/>
                      </a:lnTo>
                      <a:close/>
                    </a:path>
                  </a:pathLst>
                </a:custGeom>
                <a:solidFill>
                  <a:srgbClr val="12B5E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4" name="object 44"/>
                <p:cNvSpPr/>
                <p:nvPr/>
              </p:nvSpPr>
              <p:spPr>
                <a:xfrm>
                  <a:off x="4159323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604"/>
                      </a:moveTo>
                      <a:lnTo>
                        <a:pt x="2212" y="19918"/>
                      </a:lnTo>
                      <a:lnTo>
                        <a:pt x="8246" y="9554"/>
                      </a:lnTo>
                      <a:lnTo>
                        <a:pt x="17191" y="2564"/>
                      </a:lnTo>
                      <a:lnTo>
                        <a:pt x="28139" y="0"/>
                      </a:lnTo>
                      <a:lnTo>
                        <a:pt x="39081" y="2564"/>
                      </a:lnTo>
                      <a:lnTo>
                        <a:pt x="48010" y="9554"/>
                      </a:lnTo>
                      <a:lnTo>
                        <a:pt x="54027" y="19918"/>
                      </a:lnTo>
                      <a:lnTo>
                        <a:pt x="56233" y="32604"/>
                      </a:lnTo>
                      <a:lnTo>
                        <a:pt x="54027" y="45282"/>
                      </a:lnTo>
                      <a:lnTo>
                        <a:pt x="48010" y="55628"/>
                      </a:lnTo>
                      <a:lnTo>
                        <a:pt x="39081" y="62600"/>
                      </a:lnTo>
                      <a:lnTo>
                        <a:pt x="28139" y="65155"/>
                      </a:lnTo>
                      <a:lnTo>
                        <a:pt x="17191" y="62600"/>
                      </a:lnTo>
                      <a:lnTo>
                        <a:pt x="8246" y="55628"/>
                      </a:lnTo>
                      <a:lnTo>
                        <a:pt x="2212" y="45282"/>
                      </a:lnTo>
                      <a:lnTo>
                        <a:pt x="0" y="32604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5" name="object 45"/>
                <p:cNvSpPr txBox="1"/>
                <p:nvPr/>
              </p:nvSpPr>
              <p:spPr>
                <a:xfrm>
                  <a:off x="4183231" y="3564482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8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object 46"/>
                <p:cNvSpPr/>
                <p:nvPr/>
              </p:nvSpPr>
              <p:spPr>
                <a:xfrm>
                  <a:off x="4159323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39" y="0"/>
                      </a:moveTo>
                      <a:lnTo>
                        <a:pt x="17191" y="2555"/>
                      </a:lnTo>
                      <a:lnTo>
                        <a:pt x="8246" y="9527"/>
                      </a:lnTo>
                      <a:lnTo>
                        <a:pt x="2212" y="19873"/>
                      </a:lnTo>
                      <a:lnTo>
                        <a:pt x="0" y="32551"/>
                      </a:lnTo>
                      <a:lnTo>
                        <a:pt x="2212" y="45237"/>
                      </a:lnTo>
                      <a:lnTo>
                        <a:pt x="8246" y="55601"/>
                      </a:lnTo>
                      <a:lnTo>
                        <a:pt x="17191" y="62591"/>
                      </a:lnTo>
                      <a:lnTo>
                        <a:pt x="28139" y="65155"/>
                      </a:lnTo>
                      <a:lnTo>
                        <a:pt x="39081" y="62591"/>
                      </a:lnTo>
                      <a:lnTo>
                        <a:pt x="48010" y="55601"/>
                      </a:lnTo>
                      <a:lnTo>
                        <a:pt x="54027" y="45237"/>
                      </a:lnTo>
                      <a:lnTo>
                        <a:pt x="56233" y="32551"/>
                      </a:lnTo>
                      <a:lnTo>
                        <a:pt x="54027" y="19873"/>
                      </a:lnTo>
                      <a:lnTo>
                        <a:pt x="48010" y="9527"/>
                      </a:lnTo>
                      <a:lnTo>
                        <a:pt x="39081" y="2555"/>
                      </a:lnTo>
                      <a:lnTo>
                        <a:pt x="28139" y="0"/>
                      </a:lnTo>
                      <a:close/>
                    </a:path>
                  </a:pathLst>
                </a:custGeom>
                <a:solidFill>
                  <a:srgbClr val="12B5E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7" name="object 47"/>
                <p:cNvSpPr/>
                <p:nvPr/>
              </p:nvSpPr>
              <p:spPr>
                <a:xfrm>
                  <a:off x="4159323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51"/>
                      </a:moveTo>
                      <a:lnTo>
                        <a:pt x="2212" y="19873"/>
                      </a:lnTo>
                      <a:lnTo>
                        <a:pt x="8246" y="9527"/>
                      </a:lnTo>
                      <a:lnTo>
                        <a:pt x="17191" y="2555"/>
                      </a:lnTo>
                      <a:lnTo>
                        <a:pt x="28139" y="0"/>
                      </a:lnTo>
                      <a:lnTo>
                        <a:pt x="39081" y="2555"/>
                      </a:lnTo>
                      <a:lnTo>
                        <a:pt x="48010" y="9527"/>
                      </a:lnTo>
                      <a:lnTo>
                        <a:pt x="54027" y="19873"/>
                      </a:lnTo>
                      <a:lnTo>
                        <a:pt x="56233" y="32551"/>
                      </a:lnTo>
                      <a:lnTo>
                        <a:pt x="54027" y="45237"/>
                      </a:lnTo>
                      <a:lnTo>
                        <a:pt x="48010" y="55601"/>
                      </a:lnTo>
                      <a:lnTo>
                        <a:pt x="39081" y="62591"/>
                      </a:lnTo>
                      <a:lnTo>
                        <a:pt x="28139" y="65155"/>
                      </a:lnTo>
                      <a:lnTo>
                        <a:pt x="17191" y="62591"/>
                      </a:lnTo>
                      <a:lnTo>
                        <a:pt x="8246" y="55601"/>
                      </a:lnTo>
                      <a:lnTo>
                        <a:pt x="2212" y="45237"/>
                      </a:lnTo>
                      <a:lnTo>
                        <a:pt x="0" y="3255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48" name="object 48"/>
                <p:cNvSpPr txBox="1"/>
                <p:nvPr/>
              </p:nvSpPr>
              <p:spPr>
                <a:xfrm>
                  <a:off x="4183231" y="3894490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5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object 49"/>
                <p:cNvSpPr/>
                <p:nvPr/>
              </p:nvSpPr>
              <p:spPr>
                <a:xfrm>
                  <a:off x="3897670" y="3754571"/>
                  <a:ext cx="594969" cy="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35">
                      <a:moveTo>
                        <a:pt x="0" y="107"/>
                      </a:moveTo>
                      <a:lnTo>
                        <a:pt x="452785" y="0"/>
                      </a:lnTo>
                    </a:path>
                  </a:pathLst>
                </a:custGeom>
                <a:ln w="402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0" name="object 50"/>
                <p:cNvSpPr/>
                <p:nvPr/>
              </p:nvSpPr>
              <p:spPr>
                <a:xfrm>
                  <a:off x="4492941" y="3378798"/>
                  <a:ext cx="594969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17219">
                      <a:moveTo>
                        <a:pt x="0" y="616591"/>
                      </a:moveTo>
                      <a:lnTo>
                        <a:pt x="452809" y="616591"/>
                      </a:lnTo>
                      <a:lnTo>
                        <a:pt x="452809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solidFill>
                  <a:srgbClr val="1E117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1" name="object 51"/>
                <p:cNvSpPr/>
                <p:nvPr/>
              </p:nvSpPr>
              <p:spPr>
                <a:xfrm>
                  <a:off x="4492941" y="3378798"/>
                  <a:ext cx="594969" cy="75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17219">
                      <a:moveTo>
                        <a:pt x="0" y="616591"/>
                      </a:moveTo>
                      <a:lnTo>
                        <a:pt x="452809" y="616591"/>
                      </a:lnTo>
                      <a:lnTo>
                        <a:pt x="452808" y="0"/>
                      </a:lnTo>
                      <a:lnTo>
                        <a:pt x="0" y="0"/>
                      </a:lnTo>
                      <a:lnTo>
                        <a:pt x="0" y="616591"/>
                      </a:lnTo>
                      <a:close/>
                    </a:path>
                  </a:pathLst>
                </a:custGeom>
                <a:ln w="367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2" name="object 52"/>
                <p:cNvSpPr/>
                <p:nvPr/>
              </p:nvSpPr>
              <p:spPr>
                <a:xfrm>
                  <a:off x="4753194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093" y="0"/>
                      </a:moveTo>
                      <a:lnTo>
                        <a:pt x="17152" y="2564"/>
                      </a:lnTo>
                      <a:lnTo>
                        <a:pt x="8222" y="9554"/>
                      </a:lnTo>
                      <a:lnTo>
                        <a:pt x="2205" y="19918"/>
                      </a:lnTo>
                      <a:lnTo>
                        <a:pt x="0" y="32604"/>
                      </a:lnTo>
                      <a:lnTo>
                        <a:pt x="2205" y="45282"/>
                      </a:lnTo>
                      <a:lnTo>
                        <a:pt x="8222" y="55628"/>
                      </a:lnTo>
                      <a:lnTo>
                        <a:pt x="17152" y="62600"/>
                      </a:lnTo>
                      <a:lnTo>
                        <a:pt x="28093" y="65155"/>
                      </a:lnTo>
                      <a:lnTo>
                        <a:pt x="39042" y="62600"/>
                      </a:lnTo>
                      <a:lnTo>
                        <a:pt x="47987" y="55628"/>
                      </a:lnTo>
                      <a:lnTo>
                        <a:pt x="54020" y="45282"/>
                      </a:lnTo>
                      <a:lnTo>
                        <a:pt x="56233" y="32604"/>
                      </a:lnTo>
                      <a:lnTo>
                        <a:pt x="54020" y="19918"/>
                      </a:lnTo>
                      <a:lnTo>
                        <a:pt x="47987" y="9554"/>
                      </a:lnTo>
                      <a:lnTo>
                        <a:pt x="39042" y="2564"/>
                      </a:lnTo>
                      <a:lnTo>
                        <a:pt x="28093" y="0"/>
                      </a:lnTo>
                      <a:close/>
                    </a:path>
                  </a:pathLst>
                </a:custGeom>
                <a:solidFill>
                  <a:srgbClr val="1E117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3" name="object 53"/>
                <p:cNvSpPr/>
                <p:nvPr/>
              </p:nvSpPr>
              <p:spPr>
                <a:xfrm>
                  <a:off x="4753194" y="3572826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604"/>
                      </a:moveTo>
                      <a:lnTo>
                        <a:pt x="2205" y="19918"/>
                      </a:lnTo>
                      <a:lnTo>
                        <a:pt x="8222" y="9554"/>
                      </a:lnTo>
                      <a:lnTo>
                        <a:pt x="17152" y="2564"/>
                      </a:lnTo>
                      <a:lnTo>
                        <a:pt x="28093" y="0"/>
                      </a:lnTo>
                      <a:lnTo>
                        <a:pt x="39042" y="2564"/>
                      </a:lnTo>
                      <a:lnTo>
                        <a:pt x="47987" y="9554"/>
                      </a:lnTo>
                      <a:lnTo>
                        <a:pt x="54020" y="19918"/>
                      </a:lnTo>
                      <a:lnTo>
                        <a:pt x="56233" y="32604"/>
                      </a:lnTo>
                      <a:lnTo>
                        <a:pt x="54020" y="45282"/>
                      </a:lnTo>
                      <a:lnTo>
                        <a:pt x="47987" y="55628"/>
                      </a:lnTo>
                      <a:lnTo>
                        <a:pt x="39042" y="62600"/>
                      </a:lnTo>
                      <a:lnTo>
                        <a:pt x="28093" y="65155"/>
                      </a:lnTo>
                      <a:lnTo>
                        <a:pt x="17152" y="62600"/>
                      </a:lnTo>
                      <a:lnTo>
                        <a:pt x="8222" y="55628"/>
                      </a:lnTo>
                      <a:lnTo>
                        <a:pt x="2205" y="45282"/>
                      </a:lnTo>
                      <a:lnTo>
                        <a:pt x="0" y="32604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4" name="object 54"/>
                <p:cNvSpPr txBox="1"/>
                <p:nvPr/>
              </p:nvSpPr>
              <p:spPr>
                <a:xfrm>
                  <a:off x="4777285" y="3564482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9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object 55"/>
                <p:cNvSpPr/>
                <p:nvPr/>
              </p:nvSpPr>
              <p:spPr>
                <a:xfrm>
                  <a:off x="4753194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093" y="0"/>
                      </a:moveTo>
                      <a:lnTo>
                        <a:pt x="17152" y="2555"/>
                      </a:lnTo>
                      <a:lnTo>
                        <a:pt x="8222" y="9527"/>
                      </a:lnTo>
                      <a:lnTo>
                        <a:pt x="2205" y="19873"/>
                      </a:lnTo>
                      <a:lnTo>
                        <a:pt x="0" y="32551"/>
                      </a:lnTo>
                      <a:lnTo>
                        <a:pt x="2205" y="45237"/>
                      </a:lnTo>
                      <a:lnTo>
                        <a:pt x="8222" y="55601"/>
                      </a:lnTo>
                      <a:lnTo>
                        <a:pt x="17152" y="62591"/>
                      </a:lnTo>
                      <a:lnTo>
                        <a:pt x="28093" y="65155"/>
                      </a:lnTo>
                      <a:lnTo>
                        <a:pt x="39042" y="62591"/>
                      </a:lnTo>
                      <a:lnTo>
                        <a:pt x="47987" y="55601"/>
                      </a:lnTo>
                      <a:lnTo>
                        <a:pt x="54020" y="45237"/>
                      </a:lnTo>
                      <a:lnTo>
                        <a:pt x="56233" y="32551"/>
                      </a:lnTo>
                      <a:lnTo>
                        <a:pt x="54020" y="19873"/>
                      </a:lnTo>
                      <a:lnTo>
                        <a:pt x="47987" y="9527"/>
                      </a:lnTo>
                      <a:lnTo>
                        <a:pt x="39042" y="2555"/>
                      </a:lnTo>
                      <a:lnTo>
                        <a:pt x="28093" y="0"/>
                      </a:lnTo>
                      <a:close/>
                    </a:path>
                  </a:pathLst>
                </a:custGeom>
                <a:solidFill>
                  <a:srgbClr val="1E117A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6" name="object 56"/>
                <p:cNvSpPr/>
                <p:nvPr/>
              </p:nvSpPr>
              <p:spPr>
                <a:xfrm>
                  <a:off x="4753194" y="3902925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51"/>
                      </a:moveTo>
                      <a:lnTo>
                        <a:pt x="2205" y="19873"/>
                      </a:lnTo>
                      <a:lnTo>
                        <a:pt x="8222" y="9527"/>
                      </a:lnTo>
                      <a:lnTo>
                        <a:pt x="17152" y="2555"/>
                      </a:lnTo>
                      <a:lnTo>
                        <a:pt x="28093" y="0"/>
                      </a:lnTo>
                      <a:lnTo>
                        <a:pt x="39042" y="2555"/>
                      </a:lnTo>
                      <a:lnTo>
                        <a:pt x="47987" y="9527"/>
                      </a:lnTo>
                      <a:lnTo>
                        <a:pt x="54020" y="19873"/>
                      </a:lnTo>
                      <a:lnTo>
                        <a:pt x="56233" y="32551"/>
                      </a:lnTo>
                      <a:lnTo>
                        <a:pt x="54020" y="45237"/>
                      </a:lnTo>
                      <a:lnTo>
                        <a:pt x="47987" y="55601"/>
                      </a:lnTo>
                      <a:lnTo>
                        <a:pt x="39042" y="62591"/>
                      </a:lnTo>
                      <a:lnTo>
                        <a:pt x="28093" y="65155"/>
                      </a:lnTo>
                      <a:lnTo>
                        <a:pt x="17152" y="62591"/>
                      </a:lnTo>
                      <a:lnTo>
                        <a:pt x="8222" y="55601"/>
                      </a:lnTo>
                      <a:lnTo>
                        <a:pt x="2205" y="45237"/>
                      </a:lnTo>
                      <a:lnTo>
                        <a:pt x="0" y="3255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7" name="object 57"/>
                <p:cNvSpPr txBox="1"/>
                <p:nvPr/>
              </p:nvSpPr>
              <p:spPr>
                <a:xfrm>
                  <a:off x="4777285" y="3894490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6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object 58"/>
                <p:cNvSpPr/>
                <p:nvPr/>
              </p:nvSpPr>
              <p:spPr>
                <a:xfrm>
                  <a:off x="4494826" y="3754571"/>
                  <a:ext cx="594969" cy="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389" h="635">
                      <a:moveTo>
                        <a:pt x="0" y="107"/>
                      </a:moveTo>
                      <a:lnTo>
                        <a:pt x="452785" y="0"/>
                      </a:lnTo>
                    </a:path>
                  </a:pathLst>
                </a:custGeom>
                <a:ln w="402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59" name="object 59"/>
                <p:cNvSpPr/>
                <p:nvPr/>
              </p:nvSpPr>
              <p:spPr>
                <a:xfrm>
                  <a:off x="4492941" y="4127278"/>
                  <a:ext cx="594135" cy="3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54" h="307975">
                      <a:moveTo>
                        <a:pt x="0" y="307752"/>
                      </a:moveTo>
                      <a:lnTo>
                        <a:pt x="452248" y="307752"/>
                      </a:lnTo>
                      <a:lnTo>
                        <a:pt x="452248" y="0"/>
                      </a:lnTo>
                      <a:lnTo>
                        <a:pt x="0" y="0"/>
                      </a:lnTo>
                      <a:lnTo>
                        <a:pt x="0" y="307752"/>
                      </a:lnTo>
                      <a:close/>
                    </a:path>
                  </a:pathLst>
                </a:custGeom>
                <a:solidFill>
                  <a:srgbClr val="008297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0" name="object 60"/>
                <p:cNvSpPr/>
                <p:nvPr/>
              </p:nvSpPr>
              <p:spPr>
                <a:xfrm>
                  <a:off x="4492941" y="4127278"/>
                  <a:ext cx="594135" cy="3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54" h="307975">
                      <a:moveTo>
                        <a:pt x="0" y="307752"/>
                      </a:moveTo>
                      <a:lnTo>
                        <a:pt x="452248" y="307752"/>
                      </a:lnTo>
                      <a:lnTo>
                        <a:pt x="452248" y="0"/>
                      </a:lnTo>
                      <a:lnTo>
                        <a:pt x="0" y="0"/>
                      </a:lnTo>
                      <a:lnTo>
                        <a:pt x="0" y="307752"/>
                      </a:lnTo>
                      <a:close/>
                    </a:path>
                  </a:pathLst>
                </a:custGeom>
                <a:ln w="3853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1" name="object 61"/>
                <p:cNvSpPr/>
                <p:nvPr/>
              </p:nvSpPr>
              <p:spPr>
                <a:xfrm>
                  <a:off x="4753194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093" y="0"/>
                      </a:moveTo>
                      <a:lnTo>
                        <a:pt x="17152" y="2560"/>
                      </a:lnTo>
                      <a:lnTo>
                        <a:pt x="8222" y="9543"/>
                      </a:lnTo>
                      <a:lnTo>
                        <a:pt x="2205" y="19900"/>
                      </a:lnTo>
                      <a:lnTo>
                        <a:pt x="0" y="32583"/>
                      </a:lnTo>
                      <a:lnTo>
                        <a:pt x="2205" y="45265"/>
                      </a:lnTo>
                      <a:lnTo>
                        <a:pt x="8222" y="55622"/>
                      </a:lnTo>
                      <a:lnTo>
                        <a:pt x="17152" y="62605"/>
                      </a:lnTo>
                      <a:lnTo>
                        <a:pt x="28093" y="65166"/>
                      </a:lnTo>
                      <a:lnTo>
                        <a:pt x="39042" y="62605"/>
                      </a:lnTo>
                      <a:lnTo>
                        <a:pt x="47987" y="55622"/>
                      </a:lnTo>
                      <a:lnTo>
                        <a:pt x="54020" y="45265"/>
                      </a:lnTo>
                      <a:lnTo>
                        <a:pt x="56233" y="32583"/>
                      </a:lnTo>
                      <a:lnTo>
                        <a:pt x="54020" y="19900"/>
                      </a:lnTo>
                      <a:lnTo>
                        <a:pt x="47987" y="9543"/>
                      </a:lnTo>
                      <a:lnTo>
                        <a:pt x="39042" y="2560"/>
                      </a:lnTo>
                      <a:lnTo>
                        <a:pt x="28093" y="0"/>
                      </a:lnTo>
                      <a:close/>
                    </a:path>
                  </a:pathLst>
                </a:custGeom>
                <a:solidFill>
                  <a:srgbClr val="008297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2" name="object 62"/>
                <p:cNvSpPr/>
                <p:nvPr/>
              </p:nvSpPr>
              <p:spPr>
                <a:xfrm>
                  <a:off x="4753194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83"/>
                      </a:moveTo>
                      <a:lnTo>
                        <a:pt x="2205" y="19900"/>
                      </a:lnTo>
                      <a:lnTo>
                        <a:pt x="8222" y="9543"/>
                      </a:lnTo>
                      <a:lnTo>
                        <a:pt x="17152" y="2560"/>
                      </a:lnTo>
                      <a:lnTo>
                        <a:pt x="28093" y="0"/>
                      </a:lnTo>
                      <a:lnTo>
                        <a:pt x="39042" y="2560"/>
                      </a:lnTo>
                      <a:lnTo>
                        <a:pt x="47987" y="9543"/>
                      </a:lnTo>
                      <a:lnTo>
                        <a:pt x="54020" y="19900"/>
                      </a:lnTo>
                      <a:lnTo>
                        <a:pt x="56233" y="32583"/>
                      </a:lnTo>
                      <a:lnTo>
                        <a:pt x="54020" y="45265"/>
                      </a:lnTo>
                      <a:lnTo>
                        <a:pt x="47987" y="55622"/>
                      </a:lnTo>
                      <a:lnTo>
                        <a:pt x="39042" y="62605"/>
                      </a:lnTo>
                      <a:lnTo>
                        <a:pt x="28093" y="65166"/>
                      </a:lnTo>
                      <a:lnTo>
                        <a:pt x="17152" y="62605"/>
                      </a:lnTo>
                      <a:lnTo>
                        <a:pt x="8222" y="55622"/>
                      </a:lnTo>
                      <a:lnTo>
                        <a:pt x="2205" y="45265"/>
                      </a:lnTo>
                      <a:lnTo>
                        <a:pt x="0" y="32583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3" name="object 63"/>
                <p:cNvSpPr txBox="1"/>
                <p:nvPr/>
              </p:nvSpPr>
              <p:spPr>
                <a:xfrm>
                  <a:off x="4777285" y="4270629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3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object 64"/>
                <p:cNvSpPr/>
                <p:nvPr/>
              </p:nvSpPr>
              <p:spPr>
                <a:xfrm>
                  <a:off x="3305295" y="4130406"/>
                  <a:ext cx="1188270" cy="376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510" h="308610">
                      <a:moveTo>
                        <a:pt x="0" y="308515"/>
                      </a:moveTo>
                      <a:lnTo>
                        <a:pt x="905061" y="308515"/>
                      </a:lnTo>
                      <a:lnTo>
                        <a:pt x="905061" y="0"/>
                      </a:lnTo>
                      <a:lnTo>
                        <a:pt x="0" y="0"/>
                      </a:lnTo>
                      <a:lnTo>
                        <a:pt x="0" y="308515"/>
                      </a:lnTo>
                      <a:close/>
                    </a:path>
                  </a:pathLst>
                </a:custGeom>
                <a:solidFill>
                  <a:srgbClr val="D9D9D9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5" name="object 65"/>
                <p:cNvSpPr/>
                <p:nvPr/>
              </p:nvSpPr>
              <p:spPr>
                <a:xfrm>
                  <a:off x="3305295" y="4130406"/>
                  <a:ext cx="1188270" cy="376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510" h="308610">
                      <a:moveTo>
                        <a:pt x="0" y="308515"/>
                      </a:moveTo>
                      <a:lnTo>
                        <a:pt x="905061" y="308515"/>
                      </a:lnTo>
                      <a:lnTo>
                        <a:pt x="905061" y="0"/>
                      </a:lnTo>
                      <a:lnTo>
                        <a:pt x="0" y="0"/>
                      </a:lnTo>
                      <a:lnTo>
                        <a:pt x="0" y="308515"/>
                      </a:lnTo>
                      <a:close/>
                    </a:path>
                  </a:pathLst>
                </a:custGeom>
                <a:ln w="3971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6" name="object 66"/>
                <p:cNvSpPr/>
                <p:nvPr/>
              </p:nvSpPr>
              <p:spPr>
                <a:xfrm>
                  <a:off x="4159323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39" y="0"/>
                      </a:moveTo>
                      <a:lnTo>
                        <a:pt x="17191" y="2560"/>
                      </a:lnTo>
                      <a:lnTo>
                        <a:pt x="8246" y="9543"/>
                      </a:lnTo>
                      <a:lnTo>
                        <a:pt x="2212" y="19900"/>
                      </a:lnTo>
                      <a:lnTo>
                        <a:pt x="0" y="32583"/>
                      </a:lnTo>
                      <a:lnTo>
                        <a:pt x="2212" y="45265"/>
                      </a:lnTo>
                      <a:lnTo>
                        <a:pt x="8246" y="55622"/>
                      </a:lnTo>
                      <a:lnTo>
                        <a:pt x="17191" y="62605"/>
                      </a:lnTo>
                      <a:lnTo>
                        <a:pt x="28139" y="65166"/>
                      </a:lnTo>
                      <a:lnTo>
                        <a:pt x="39081" y="62605"/>
                      </a:lnTo>
                      <a:lnTo>
                        <a:pt x="48010" y="55622"/>
                      </a:lnTo>
                      <a:lnTo>
                        <a:pt x="54027" y="45265"/>
                      </a:lnTo>
                      <a:lnTo>
                        <a:pt x="56233" y="32583"/>
                      </a:lnTo>
                      <a:lnTo>
                        <a:pt x="54027" y="19900"/>
                      </a:lnTo>
                      <a:lnTo>
                        <a:pt x="48010" y="9543"/>
                      </a:lnTo>
                      <a:lnTo>
                        <a:pt x="39081" y="2560"/>
                      </a:lnTo>
                      <a:lnTo>
                        <a:pt x="28139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7" name="object 67"/>
                <p:cNvSpPr/>
                <p:nvPr/>
              </p:nvSpPr>
              <p:spPr>
                <a:xfrm>
                  <a:off x="4159323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83"/>
                      </a:moveTo>
                      <a:lnTo>
                        <a:pt x="2212" y="19900"/>
                      </a:lnTo>
                      <a:lnTo>
                        <a:pt x="8246" y="9543"/>
                      </a:lnTo>
                      <a:lnTo>
                        <a:pt x="17191" y="2560"/>
                      </a:lnTo>
                      <a:lnTo>
                        <a:pt x="28139" y="0"/>
                      </a:lnTo>
                      <a:lnTo>
                        <a:pt x="39081" y="2560"/>
                      </a:lnTo>
                      <a:lnTo>
                        <a:pt x="48010" y="9543"/>
                      </a:lnTo>
                      <a:lnTo>
                        <a:pt x="54027" y="19900"/>
                      </a:lnTo>
                      <a:lnTo>
                        <a:pt x="56233" y="32583"/>
                      </a:lnTo>
                      <a:lnTo>
                        <a:pt x="54027" y="45265"/>
                      </a:lnTo>
                      <a:lnTo>
                        <a:pt x="48010" y="55622"/>
                      </a:lnTo>
                      <a:lnTo>
                        <a:pt x="39081" y="62605"/>
                      </a:lnTo>
                      <a:lnTo>
                        <a:pt x="28139" y="65166"/>
                      </a:lnTo>
                      <a:lnTo>
                        <a:pt x="17191" y="62605"/>
                      </a:lnTo>
                      <a:lnTo>
                        <a:pt x="8246" y="55622"/>
                      </a:lnTo>
                      <a:lnTo>
                        <a:pt x="2212" y="45265"/>
                      </a:lnTo>
                      <a:lnTo>
                        <a:pt x="0" y="32583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68" name="object 68"/>
                <p:cNvSpPr txBox="1"/>
                <p:nvPr/>
              </p:nvSpPr>
              <p:spPr>
                <a:xfrm>
                  <a:off x="4183231" y="4270629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2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9" name="object 69"/>
                <p:cNvSpPr/>
                <p:nvPr/>
              </p:nvSpPr>
              <p:spPr>
                <a:xfrm>
                  <a:off x="3565500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28121" y="0"/>
                      </a:moveTo>
                      <a:lnTo>
                        <a:pt x="17173" y="2560"/>
                      </a:lnTo>
                      <a:lnTo>
                        <a:pt x="8235" y="9543"/>
                      </a:lnTo>
                      <a:lnTo>
                        <a:pt x="2209" y="19900"/>
                      </a:lnTo>
                      <a:lnTo>
                        <a:pt x="0" y="32583"/>
                      </a:lnTo>
                      <a:lnTo>
                        <a:pt x="2209" y="45265"/>
                      </a:lnTo>
                      <a:lnTo>
                        <a:pt x="8235" y="55622"/>
                      </a:lnTo>
                      <a:lnTo>
                        <a:pt x="17173" y="62605"/>
                      </a:lnTo>
                      <a:lnTo>
                        <a:pt x="28121" y="65166"/>
                      </a:lnTo>
                      <a:lnTo>
                        <a:pt x="39059" y="62605"/>
                      </a:lnTo>
                      <a:lnTo>
                        <a:pt x="47998" y="55622"/>
                      </a:lnTo>
                      <a:lnTo>
                        <a:pt x="54029" y="45265"/>
                      </a:lnTo>
                      <a:lnTo>
                        <a:pt x="56242" y="32583"/>
                      </a:lnTo>
                      <a:lnTo>
                        <a:pt x="54029" y="19900"/>
                      </a:lnTo>
                      <a:lnTo>
                        <a:pt x="47998" y="9543"/>
                      </a:lnTo>
                      <a:lnTo>
                        <a:pt x="39059" y="2560"/>
                      </a:ln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0" name="object 70"/>
                <p:cNvSpPr/>
                <p:nvPr/>
              </p:nvSpPr>
              <p:spPr>
                <a:xfrm>
                  <a:off x="3565500" y="4278711"/>
                  <a:ext cx="74163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14" h="65405">
                      <a:moveTo>
                        <a:pt x="0" y="32583"/>
                      </a:moveTo>
                      <a:lnTo>
                        <a:pt x="2209" y="19900"/>
                      </a:lnTo>
                      <a:lnTo>
                        <a:pt x="8235" y="9543"/>
                      </a:lnTo>
                      <a:lnTo>
                        <a:pt x="17173" y="2560"/>
                      </a:lnTo>
                      <a:lnTo>
                        <a:pt x="28121" y="0"/>
                      </a:lnTo>
                      <a:lnTo>
                        <a:pt x="39059" y="2560"/>
                      </a:lnTo>
                      <a:lnTo>
                        <a:pt x="47998" y="9543"/>
                      </a:lnTo>
                      <a:lnTo>
                        <a:pt x="54029" y="19900"/>
                      </a:lnTo>
                      <a:lnTo>
                        <a:pt x="56242" y="32583"/>
                      </a:lnTo>
                      <a:lnTo>
                        <a:pt x="54029" y="45265"/>
                      </a:lnTo>
                      <a:lnTo>
                        <a:pt x="47998" y="55622"/>
                      </a:lnTo>
                      <a:lnTo>
                        <a:pt x="39059" y="62605"/>
                      </a:lnTo>
                      <a:lnTo>
                        <a:pt x="28121" y="65166"/>
                      </a:lnTo>
                      <a:lnTo>
                        <a:pt x="17173" y="62605"/>
                      </a:lnTo>
                      <a:lnTo>
                        <a:pt x="8235" y="55622"/>
                      </a:lnTo>
                      <a:lnTo>
                        <a:pt x="2209" y="45265"/>
                      </a:lnTo>
                      <a:lnTo>
                        <a:pt x="0" y="32583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1" name="object 71"/>
                <p:cNvSpPr txBox="1"/>
                <p:nvPr/>
              </p:nvSpPr>
              <p:spPr>
                <a:xfrm>
                  <a:off x="3589262" y="4270629"/>
                  <a:ext cx="4416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1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2" name="object 72"/>
                <p:cNvSpPr txBox="1"/>
                <p:nvPr/>
              </p:nvSpPr>
              <p:spPr>
                <a:xfrm>
                  <a:off x="4614915" y="4134242"/>
                  <a:ext cx="370814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59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Home </a:t>
                  </a:r>
                  <a:r>
                    <a:rPr sz="457" b="1" spc="-2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: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 Sustain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3" name="object 73"/>
                <p:cNvSpPr/>
                <p:nvPr/>
              </p:nvSpPr>
              <p:spPr>
                <a:xfrm>
                  <a:off x="3305295" y="4130564"/>
                  <a:ext cx="178157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29">
                      <a:moveTo>
                        <a:pt x="0" y="0"/>
                      </a:moveTo>
                      <a:lnTo>
                        <a:pt x="1357309" y="0"/>
                      </a:lnTo>
                    </a:path>
                  </a:pathLst>
                </a:custGeom>
                <a:ln w="402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4" name="object 74"/>
                <p:cNvSpPr/>
                <p:nvPr/>
              </p:nvSpPr>
              <p:spPr>
                <a:xfrm>
                  <a:off x="3899496" y="3378773"/>
                  <a:ext cx="0" cy="77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33094">
                      <a:moveTo>
                        <a:pt x="0" y="0"/>
                      </a:moveTo>
                      <a:lnTo>
                        <a:pt x="0" y="632592"/>
                      </a:lnTo>
                    </a:path>
                  </a:pathLst>
                </a:custGeom>
                <a:ln w="3477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5" name="object 75"/>
                <p:cNvSpPr/>
                <p:nvPr/>
              </p:nvSpPr>
              <p:spPr>
                <a:xfrm>
                  <a:off x="3899496" y="4217063"/>
                  <a:ext cx="0" cy="28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37489">
                      <a:moveTo>
                        <a:pt x="0" y="0"/>
                      </a:moveTo>
                      <a:lnTo>
                        <a:pt x="0" y="237418"/>
                      </a:lnTo>
                    </a:path>
                  </a:pathLst>
                </a:custGeom>
                <a:ln w="3477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6" name="object 76"/>
                <p:cNvSpPr/>
                <p:nvPr/>
              </p:nvSpPr>
              <p:spPr>
                <a:xfrm>
                  <a:off x="3644841" y="4183435"/>
                  <a:ext cx="50913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85">
                      <a:moveTo>
                        <a:pt x="0" y="0"/>
                      </a:moveTo>
                      <a:lnTo>
                        <a:pt x="387540" y="0"/>
                      </a:lnTo>
                    </a:path>
                  </a:pathLst>
                </a:custGeom>
                <a:ln w="55181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77" name="object 77"/>
                <p:cNvSpPr txBox="1"/>
                <p:nvPr/>
              </p:nvSpPr>
              <p:spPr>
                <a:xfrm>
                  <a:off x="3648856" y="4137856"/>
                  <a:ext cx="254153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Opportuni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8" name="object 78"/>
                <p:cNvSpPr txBox="1"/>
                <p:nvPr/>
              </p:nvSpPr>
              <p:spPr>
                <a:xfrm>
                  <a:off x="3885489" y="4137856"/>
                  <a:ext cx="284152" cy="79675"/>
                </a:xfrm>
                <a:prstGeom prst="rect">
                  <a:avLst/>
                </a:prstGeom>
              </p:spPr>
              <p:txBody>
                <a:bodyPr vert="horz" wrap="square" lIns="0" tIns="14936" rIns="0" bIns="0" rtlCol="0">
                  <a:spAutoFit/>
                </a:bodyPr>
                <a:lstStyle/>
                <a:p>
                  <a:pPr>
                    <a:spcBef>
                      <a:spcPts val="118"/>
                    </a:spcBef>
                  </a:pPr>
                  <a:r>
                    <a:rPr sz="457" b="1" spc="-39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stic</a:t>
                  </a:r>
                  <a:r>
                    <a:rPr sz="457" b="1" spc="-85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Growth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9" name="object 79"/>
                <p:cNvSpPr txBox="1"/>
                <p:nvPr/>
              </p:nvSpPr>
              <p:spPr>
                <a:xfrm>
                  <a:off x="4624405" y="3378744"/>
                  <a:ext cx="352481" cy="136806"/>
                </a:xfrm>
                <a:prstGeom prst="rect">
                  <a:avLst/>
                </a:prstGeom>
              </p:spPr>
              <p:txBody>
                <a:bodyPr vert="horz" wrap="square" lIns="0" tIns="18256" rIns="0" bIns="0" rtlCol="0">
                  <a:spAutoFit/>
                </a:bodyPr>
                <a:lstStyle/>
                <a:p>
                  <a:pPr marR="6639" indent="8298">
                    <a:lnSpc>
                      <a:spcPts val="534"/>
                    </a:lnSpc>
                    <a:spcBef>
                      <a:spcPts val="144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Core </a:t>
                  </a:r>
                  <a:r>
                    <a:rPr sz="457" b="1" spc="-2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: </a:t>
                  </a:r>
                  <a:r>
                    <a:rPr sz="457" b="1" spc="-52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Defend  a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nd</a:t>
                  </a:r>
                  <a:r>
                    <a:rPr sz="457" b="1" spc="-33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457" b="1" spc="-2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ri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ng</a:t>
                  </a:r>
                  <a:r>
                    <a:rPr sz="457" b="1" spc="-33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-f</a:t>
                  </a:r>
                  <a:r>
                    <a:rPr sz="457" b="1" spc="-52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nce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0" name="object 80"/>
                <p:cNvSpPr txBox="1"/>
                <p:nvPr/>
              </p:nvSpPr>
              <p:spPr>
                <a:xfrm>
                  <a:off x="3958079" y="3378744"/>
                  <a:ext cx="498307" cy="136806"/>
                </a:xfrm>
                <a:prstGeom prst="rect">
                  <a:avLst/>
                </a:prstGeom>
              </p:spPr>
              <p:txBody>
                <a:bodyPr vert="horz" wrap="square" lIns="0" tIns="18256" rIns="0" bIns="0" rtlCol="0">
                  <a:spAutoFit/>
                </a:bodyPr>
                <a:lstStyle/>
                <a:p>
                  <a:pPr marL="168453" marR="6639" indent="-169282">
                    <a:lnSpc>
                      <a:spcPts val="534"/>
                    </a:lnSpc>
                    <a:spcBef>
                      <a:spcPts val="144"/>
                    </a:spcBef>
                  </a:pP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Growth </a:t>
                  </a:r>
                  <a:r>
                    <a:rPr sz="457" b="1" spc="-2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: 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Over-invest  </a:t>
                  </a:r>
                  <a:r>
                    <a:rPr sz="457" b="1" spc="-39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to </a:t>
                  </a:r>
                  <a:r>
                    <a:rPr sz="457" b="1" spc="-46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win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1" name="object 81"/>
                <p:cNvSpPr txBox="1"/>
                <p:nvPr/>
              </p:nvSpPr>
              <p:spPr>
                <a:xfrm>
                  <a:off x="3419897" y="3378744"/>
                  <a:ext cx="385813" cy="136806"/>
                </a:xfrm>
                <a:prstGeom prst="rect">
                  <a:avLst/>
                </a:prstGeom>
              </p:spPr>
              <p:txBody>
                <a:bodyPr vert="horz" wrap="square" lIns="0" tIns="18256" rIns="0" bIns="0" rtlCol="0">
                  <a:spAutoFit/>
                </a:bodyPr>
                <a:lstStyle/>
                <a:p>
                  <a:pPr marL="103727" marR="6639" indent="-104557">
                    <a:lnSpc>
                      <a:spcPts val="534"/>
                    </a:lnSpc>
                    <a:spcBef>
                      <a:spcPts val="144"/>
                    </a:spcBef>
                  </a:pPr>
                  <a:r>
                    <a:rPr sz="457" b="1" spc="-52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Seed </a:t>
                  </a:r>
                  <a:r>
                    <a:rPr sz="457" b="1" spc="-2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: </a:t>
                  </a: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Enter</a:t>
                  </a:r>
                  <a:r>
                    <a:rPr sz="457" b="1" spc="-91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457" b="1" spc="-39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the  </a:t>
                  </a:r>
                  <a:r>
                    <a:rPr sz="457" b="1" spc="-46" dirty="0">
                      <a:solidFill>
                        <a:srgbClr val="1E117A"/>
                      </a:solidFill>
                      <a:latin typeface="Arial"/>
                      <a:cs typeface="Arial"/>
                    </a:rPr>
                    <a:t>market</a:t>
                  </a:r>
                  <a:endParaRPr sz="457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8" name="Group 227"/>
              <p:cNvGrpSpPr>
                <a:grpSpLocks/>
              </p:cNvGrpSpPr>
              <p:nvPr/>
            </p:nvGrpSpPr>
            <p:grpSpPr>
              <a:xfrm>
                <a:off x="5336818" y="3345929"/>
                <a:ext cx="3364981" cy="1668612"/>
                <a:chOff x="5336816" y="3238235"/>
                <a:chExt cx="3364981" cy="1668612"/>
              </a:xfrm>
            </p:grpSpPr>
            <p:sp>
              <p:nvSpPr>
                <p:cNvPr id="82" name="object 82"/>
                <p:cNvSpPr txBox="1"/>
                <p:nvPr/>
              </p:nvSpPr>
              <p:spPr>
                <a:xfrm>
                  <a:off x="5336816" y="3238235"/>
                  <a:ext cx="3364981" cy="732595"/>
                </a:xfrm>
                <a:prstGeom prst="rect">
                  <a:avLst/>
                </a:prstGeom>
              </p:spPr>
              <p:txBody>
                <a:bodyPr vert="horz" wrap="square" lIns="0" tIns="16596" rIns="0" bIns="0" rtlCol="0">
                  <a:spAutoFit/>
                </a:bodyPr>
                <a:lstStyle/>
                <a:p>
                  <a:pPr marL="267201" indent="-250605">
                    <a:lnSpc>
                      <a:spcPts val="1718"/>
                    </a:lnSpc>
                    <a:spcBef>
                      <a:spcPts val="131"/>
                    </a:spcBef>
                    <a:buClr>
                      <a:srgbClr val="00295F"/>
                    </a:buClr>
                    <a:buSzPct val="125000"/>
                    <a:buFont typeface="Arial"/>
                    <a:buChar char="▪"/>
                    <a:tabLst>
                      <a:tab pos="268030" algn="l"/>
                    </a:tabLst>
                  </a:pPr>
                  <a:r>
                    <a:rPr sz="1568" b="1" spc="-7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Differentiated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GtM</a:t>
                  </a:r>
                  <a:r>
                    <a:rPr sz="1568" b="1" spc="-13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approach</a:t>
                  </a:r>
                  <a:endParaRPr sz="1568" dirty="0">
                    <a:solidFill>
                      <a:schemeClr val="tx2"/>
                    </a:solidFill>
                    <a:latin typeface="Arial"/>
                    <a:cs typeface="Arial"/>
                  </a:endParaRPr>
                </a:p>
                <a:p>
                  <a:pPr marL="611576" marR="6639" indent="-342715">
                    <a:lnSpc>
                      <a:spcPts val="1882"/>
                    </a:lnSpc>
                    <a:spcBef>
                      <a:spcPts val="222"/>
                    </a:spcBef>
                    <a:tabLst>
                      <a:tab pos="611576" algn="l"/>
                    </a:tabLst>
                  </a:pPr>
                  <a:r>
                    <a:rPr sz="1895" spc="-13" dirty="0">
                      <a:solidFill>
                        <a:srgbClr val="00295F"/>
                      </a:solidFill>
                      <a:latin typeface="Arial"/>
                      <a:cs typeface="Arial"/>
                    </a:rPr>
                    <a:t>–	</a:t>
                  </a:r>
                  <a:r>
                    <a:rPr sz="1568" b="1" spc="-7" dirty="0" smtClean="0">
                      <a:solidFill>
                        <a:schemeClr val="tx2"/>
                      </a:solidFill>
                      <a:latin typeface="Arial"/>
                      <a:cs typeface="Arial"/>
                    </a:rPr>
                    <a:t>Core:</a:t>
                  </a:r>
                  <a:r>
                    <a:rPr lang="en-US" sz="1568" b="1" spc="-7" dirty="0" smtClean="0">
                      <a:solidFill>
                        <a:schemeClr val="tx2"/>
                      </a:solidFill>
                      <a:latin typeface="Arial"/>
                      <a:cs typeface="Arial"/>
                    </a:rPr>
                    <a:t>1</a:t>
                  </a:r>
                  <a:r>
                    <a:rPr sz="1568" b="1" spc="-7" dirty="0" smtClean="0">
                      <a:solidFill>
                        <a:schemeClr val="tx2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Channel </a:t>
                  </a:r>
                  <a:r>
                    <a:rPr sz="1568" spc="-20" dirty="0">
                      <a:latin typeface="Arial"/>
                      <a:cs typeface="Arial"/>
                    </a:rPr>
                    <a:t>loyalty, </a:t>
                  </a:r>
                  <a:r>
                    <a:rPr sz="1568" spc="-13" dirty="0">
                      <a:latin typeface="Arial"/>
                      <a:cs typeface="Arial"/>
                    </a:rPr>
                    <a:t>pricing  </a:t>
                  </a:r>
                  <a:r>
                    <a:rPr sz="1568" spc="-7" dirty="0">
                      <a:latin typeface="Arial"/>
                      <a:cs typeface="Arial"/>
                    </a:rPr>
                    <a:t>excellence, dealer</a:t>
                  </a:r>
                  <a:r>
                    <a:rPr sz="1568" spc="-91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churn</a:t>
                  </a:r>
                  <a:endParaRPr sz="1568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3" name="object 83"/>
                <p:cNvSpPr txBox="1"/>
                <p:nvPr/>
              </p:nvSpPr>
              <p:spPr>
                <a:xfrm>
                  <a:off x="5590804" y="3906573"/>
                  <a:ext cx="3110993" cy="100027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358481" indent="-341885">
                    <a:lnSpc>
                      <a:spcPts val="2052"/>
                    </a:lnSpc>
                    <a:buClr>
                      <a:srgbClr val="00295F"/>
                    </a:buClr>
                    <a:buSzPct val="120833"/>
                    <a:buFont typeface="Arial"/>
                    <a:buChar char="–"/>
                    <a:tabLst>
                      <a:tab pos="358481" algn="l"/>
                      <a:tab pos="359311" algn="l"/>
                    </a:tabLst>
                  </a:pP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Growth: </a:t>
                  </a:r>
                  <a:r>
                    <a:rPr sz="1568" spc="-7" dirty="0">
                      <a:latin typeface="Arial"/>
                      <a:cs typeface="Arial"/>
                    </a:rPr>
                    <a:t>retail </a:t>
                  </a:r>
                  <a:r>
                    <a:rPr sz="1568" dirty="0">
                      <a:latin typeface="Arial"/>
                      <a:cs typeface="Arial"/>
                    </a:rPr>
                    <a:t>reach,</a:t>
                  </a:r>
                  <a:r>
                    <a:rPr sz="1568" spc="-91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range</a:t>
                  </a:r>
                  <a:endParaRPr sz="1568" dirty="0">
                    <a:latin typeface="Arial"/>
                    <a:cs typeface="Arial"/>
                  </a:endParaRPr>
                </a:p>
                <a:p>
                  <a:pPr marL="358481">
                    <a:lnSpc>
                      <a:spcPts val="1686"/>
                    </a:lnSpc>
                  </a:pPr>
                  <a:r>
                    <a:rPr sz="1568" spc="-7" dirty="0">
                      <a:latin typeface="Arial"/>
                      <a:cs typeface="Arial"/>
                    </a:rPr>
                    <a:t>selling, distributor</a:t>
                  </a:r>
                  <a:r>
                    <a:rPr sz="1568" spc="-52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capital</a:t>
                  </a:r>
                  <a:endParaRPr sz="1568" dirty="0">
                    <a:latin typeface="Arial"/>
                    <a:cs typeface="Arial"/>
                  </a:endParaRPr>
                </a:p>
                <a:p>
                  <a:pPr marL="358481" marR="100408" indent="-341885">
                    <a:lnSpc>
                      <a:spcPts val="1882"/>
                    </a:lnSpc>
                    <a:spcBef>
                      <a:spcPts val="222"/>
                    </a:spcBef>
                    <a:buClr>
                      <a:srgbClr val="00295F"/>
                    </a:buClr>
                    <a:buSzPct val="120833"/>
                    <a:buFont typeface="Arial"/>
                    <a:buChar char="–"/>
                    <a:tabLst>
                      <a:tab pos="358481" algn="l"/>
                      <a:tab pos="359311" algn="l"/>
                    </a:tabLst>
                  </a:pPr>
                  <a:r>
                    <a:rPr sz="1568" b="1" spc="-7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Seed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: </a:t>
                  </a:r>
                  <a:r>
                    <a:rPr sz="1568" spc="-7" dirty="0">
                      <a:latin typeface="Arial"/>
                      <a:cs typeface="Arial"/>
                    </a:rPr>
                    <a:t>set-up primary  channel, brand</a:t>
                  </a:r>
                  <a:r>
                    <a:rPr sz="1568" spc="-105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awareness</a:t>
                  </a:r>
                  <a:endParaRPr sz="1568" dirty="0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237" name="Group 236"/>
          <p:cNvGrpSpPr/>
          <p:nvPr/>
        </p:nvGrpSpPr>
        <p:grpSpPr>
          <a:xfrm>
            <a:off x="277753" y="1724542"/>
            <a:ext cx="11230405" cy="1464463"/>
            <a:chOff x="277753" y="1640722"/>
            <a:chExt cx="11230405" cy="1464463"/>
          </a:xfrm>
        </p:grpSpPr>
        <p:sp>
          <p:nvSpPr>
            <p:cNvPr id="14" name="object 14"/>
            <p:cNvSpPr txBox="1">
              <a:spLocks/>
            </p:cNvSpPr>
            <p:nvPr/>
          </p:nvSpPr>
          <p:spPr>
            <a:xfrm>
              <a:off x="277753" y="1640722"/>
              <a:ext cx="2596529" cy="1464462"/>
            </a:xfrm>
            <a:prstGeom prst="rect">
              <a:avLst/>
            </a:prstGeom>
            <a:solidFill>
              <a:srgbClr val="E6E6E6"/>
            </a:solidFill>
          </p:spPr>
          <p:txBody>
            <a:bodyPr vert="horz" wrap="square" lIns="0" tIns="93767" rIns="0" bIns="0" rtlCol="0" anchor="ctr">
              <a:noAutofit/>
            </a:bodyPr>
            <a:lstStyle/>
            <a:p>
              <a:pPr marL="99578" marR="229030">
                <a:spcBef>
                  <a:spcPts val="738"/>
                </a:spcBef>
              </a:pPr>
              <a:r>
                <a:rPr sz="1568" dirty="0">
                  <a:latin typeface="Arial"/>
                  <a:cs typeface="Arial"/>
                </a:rPr>
                <a:t>Which </a:t>
              </a:r>
              <a:r>
                <a:rPr sz="1568" spc="-7" dirty="0">
                  <a:latin typeface="Arial"/>
                  <a:cs typeface="Arial"/>
                </a:rPr>
                <a:t>micro-markets</a:t>
              </a:r>
              <a:r>
                <a:rPr sz="1568" spc="-85" dirty="0">
                  <a:latin typeface="Arial"/>
                  <a:cs typeface="Arial"/>
                </a:rPr>
                <a:t> </a:t>
              </a:r>
              <a:r>
                <a:rPr sz="1568" spc="-7" dirty="0">
                  <a:latin typeface="Arial"/>
                  <a:cs typeface="Arial"/>
                </a:rPr>
                <a:t>can  unlock maximum  volume/share growth</a:t>
              </a:r>
              <a:r>
                <a:rPr sz="1568" spc="-52" dirty="0">
                  <a:latin typeface="Arial"/>
                  <a:cs typeface="Arial"/>
                </a:rPr>
                <a:t> </a:t>
              </a:r>
              <a:r>
                <a:rPr sz="1568" spc="-7" dirty="0">
                  <a:latin typeface="Arial"/>
                  <a:cs typeface="Arial"/>
                </a:rPr>
                <a:t>?</a:t>
              </a:r>
              <a:endParaRPr sz="1568" dirty="0">
                <a:latin typeface="Arial"/>
                <a:cs typeface="Arial"/>
              </a:endParaRPr>
            </a:p>
          </p:txBody>
        </p:sp>
        <p:grpSp>
          <p:nvGrpSpPr>
            <p:cNvPr id="234" name="Group 233"/>
            <p:cNvGrpSpPr>
              <a:grpSpLocks/>
            </p:cNvGrpSpPr>
            <p:nvPr/>
          </p:nvGrpSpPr>
          <p:grpSpPr>
            <a:xfrm>
              <a:off x="5336818" y="1640722"/>
              <a:ext cx="6171340" cy="1464462"/>
              <a:chOff x="5336818" y="1616306"/>
              <a:chExt cx="6171340" cy="1464462"/>
            </a:xfrm>
          </p:grpSpPr>
          <p:sp>
            <p:nvSpPr>
              <p:cNvPr id="11" name="object 11"/>
              <p:cNvSpPr txBox="1">
                <a:spLocks/>
              </p:cNvSpPr>
              <p:nvPr/>
            </p:nvSpPr>
            <p:spPr>
              <a:xfrm>
                <a:off x="5336818" y="1616306"/>
                <a:ext cx="3364981" cy="1464462"/>
              </a:xfrm>
              <a:prstGeom prst="rect">
                <a:avLst/>
              </a:prstGeom>
            </p:spPr>
            <p:txBody>
              <a:bodyPr vert="horz" wrap="square" lIns="0" tIns="16596" rIns="0" bIns="0" rtlCol="0">
                <a:spAutoFit/>
              </a:bodyPr>
              <a:lstStyle/>
              <a:p>
                <a:pPr marL="267201" marR="49789" indent="-250605">
                  <a:spcBef>
                    <a:spcPts val="131"/>
                  </a:spcBef>
                  <a:buClr>
                    <a:srgbClr val="00295F"/>
                  </a:buClr>
                  <a:buSzPct val="125000"/>
                  <a:buFont typeface="Arial"/>
                  <a:buChar char="▪"/>
                  <a:tabLst>
                    <a:tab pos="268030" algn="l"/>
                  </a:tabLst>
                </a:pPr>
                <a:r>
                  <a:rPr sz="1568" b="1" dirty="0">
                    <a:solidFill>
                      <a:schemeClr val="tx2"/>
                    </a:solidFill>
                    <a:latin typeface="Arial"/>
                    <a:cs typeface="Arial"/>
                  </a:rPr>
                  <a:t>District </a:t>
                </a:r>
                <a:r>
                  <a:rPr sz="1568" b="1" spc="-7" dirty="0">
                    <a:solidFill>
                      <a:schemeClr val="tx2"/>
                    </a:solidFill>
                    <a:latin typeface="Arial"/>
                    <a:cs typeface="Arial"/>
                  </a:rPr>
                  <a:t>level</a:t>
                </a:r>
                <a:r>
                  <a:rPr sz="1568" b="1" spc="-131" dirty="0">
                    <a:solidFill>
                      <a:schemeClr val="tx2"/>
                    </a:solidFill>
                    <a:latin typeface="Arial"/>
                    <a:cs typeface="Arial"/>
                  </a:rPr>
                  <a:t> </a:t>
                </a:r>
                <a:r>
                  <a:rPr sz="1568" b="1" dirty="0">
                    <a:solidFill>
                      <a:schemeClr val="tx2"/>
                    </a:solidFill>
                    <a:latin typeface="Arial"/>
                    <a:cs typeface="Arial"/>
                  </a:rPr>
                  <a:t>construction  demand </a:t>
                </a:r>
                <a:r>
                  <a:rPr sz="1568" dirty="0">
                    <a:latin typeface="Arial"/>
                    <a:cs typeface="Arial"/>
                  </a:rPr>
                  <a:t>model based on  </a:t>
                </a:r>
                <a:r>
                  <a:rPr sz="1568" spc="-7" dirty="0">
                    <a:latin typeface="Arial"/>
                    <a:cs typeface="Arial"/>
                  </a:rPr>
                  <a:t>cement and macro</a:t>
                </a:r>
                <a:r>
                  <a:rPr sz="1568" spc="-98" dirty="0">
                    <a:latin typeface="Arial"/>
                    <a:cs typeface="Arial"/>
                  </a:rPr>
                  <a:t> </a:t>
                </a:r>
                <a:r>
                  <a:rPr sz="1568" spc="-7" dirty="0">
                    <a:latin typeface="Arial"/>
                    <a:cs typeface="Arial"/>
                  </a:rPr>
                  <a:t>data</a:t>
                </a:r>
                <a:endParaRPr sz="1568" dirty="0">
                  <a:latin typeface="Arial"/>
                  <a:cs typeface="Arial"/>
                </a:endParaRPr>
              </a:p>
              <a:p>
                <a:pPr marL="267201" marR="6639" indent="-250605">
                  <a:buClr>
                    <a:srgbClr val="00295F"/>
                  </a:buClr>
                  <a:buSzPct val="125000"/>
                  <a:buFont typeface="Arial"/>
                  <a:buChar char="▪"/>
                  <a:tabLst>
                    <a:tab pos="268030" algn="l"/>
                  </a:tabLst>
                </a:pPr>
                <a:r>
                  <a:rPr sz="1568" b="1" spc="-7" dirty="0">
                    <a:solidFill>
                      <a:schemeClr val="tx2"/>
                    </a:solidFill>
                    <a:latin typeface="Arial"/>
                    <a:cs typeface="Arial"/>
                  </a:rPr>
                  <a:t>BoQ factors </a:t>
                </a:r>
                <a:r>
                  <a:rPr sz="1568" dirty="0">
                    <a:latin typeface="Arial"/>
                    <a:cs typeface="Arial"/>
                  </a:rPr>
                  <a:t>to </a:t>
                </a:r>
                <a:r>
                  <a:rPr sz="1568" spc="-7" dirty="0">
                    <a:latin typeface="Arial"/>
                    <a:cs typeface="Arial"/>
                  </a:rPr>
                  <a:t>estimate  cement, pipe, </a:t>
                </a:r>
                <a:r>
                  <a:rPr sz="1568" spc="-13" dirty="0">
                    <a:latin typeface="Arial"/>
                    <a:cs typeface="Arial"/>
                  </a:rPr>
                  <a:t>wires </a:t>
                </a:r>
                <a:r>
                  <a:rPr sz="1568" spc="-7" dirty="0">
                    <a:latin typeface="Arial"/>
                    <a:cs typeface="Arial"/>
                  </a:rPr>
                  <a:t>demand</a:t>
                </a:r>
                <a:endParaRPr sz="1568" dirty="0">
                  <a:latin typeface="Arial"/>
                  <a:cs typeface="Arial"/>
                </a:endParaRPr>
              </a:p>
              <a:p>
                <a:pPr marL="267201" indent="-250605">
                  <a:buClr>
                    <a:srgbClr val="00295F"/>
                  </a:buClr>
                  <a:buSzPct val="125000"/>
                  <a:buFont typeface="Arial"/>
                  <a:buChar char="▪"/>
                  <a:tabLst>
                    <a:tab pos="268030" algn="l"/>
                  </a:tabLst>
                </a:pPr>
                <a:r>
                  <a:rPr sz="1568" b="1" spc="-7" dirty="0">
                    <a:solidFill>
                      <a:schemeClr val="tx2"/>
                    </a:solidFill>
                    <a:latin typeface="Arial"/>
                    <a:cs typeface="Arial"/>
                  </a:rPr>
                  <a:t>73 </a:t>
                </a:r>
                <a:r>
                  <a:rPr sz="1568" b="1" dirty="0">
                    <a:solidFill>
                      <a:schemeClr val="tx2"/>
                    </a:solidFill>
                    <a:latin typeface="Arial"/>
                    <a:cs typeface="Arial"/>
                  </a:rPr>
                  <a:t>growth</a:t>
                </a:r>
                <a:r>
                  <a:rPr sz="1568" b="1" spc="-33" dirty="0">
                    <a:solidFill>
                      <a:schemeClr val="tx2"/>
                    </a:solidFill>
                    <a:latin typeface="Arial"/>
                    <a:cs typeface="Arial"/>
                  </a:rPr>
                  <a:t> </a:t>
                </a:r>
                <a:r>
                  <a:rPr sz="1568" spc="-7" dirty="0">
                    <a:latin typeface="Arial"/>
                    <a:cs typeface="Arial"/>
                  </a:rPr>
                  <a:t>clusters</a:t>
                </a:r>
                <a:endParaRPr sz="1568" dirty="0">
                  <a:latin typeface="Arial"/>
                  <a:cs typeface="Arial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8945294" y="1616306"/>
                <a:ext cx="2562864" cy="1223179"/>
              </a:xfrm>
              <a:prstGeom prst="rect">
                <a:avLst/>
              </a:prstGeom>
            </p:spPr>
            <p:txBody>
              <a:bodyPr vert="horz" wrap="square" lIns="0" tIns="16596" rIns="0" bIns="0" rtlCol="0">
                <a:spAutoFit/>
              </a:bodyPr>
              <a:lstStyle/>
              <a:p>
                <a:pPr marL="267201" marR="6639" indent="-250605">
                  <a:spcBef>
                    <a:spcPts val="131"/>
                  </a:spcBef>
                  <a:buClr>
                    <a:srgbClr val="00295F"/>
                  </a:buClr>
                  <a:buSzPct val="125000"/>
                  <a:buFont typeface="Arial"/>
                  <a:buChar char="▪"/>
                  <a:tabLst>
                    <a:tab pos="268030" algn="l"/>
                  </a:tabLst>
                </a:pPr>
                <a:r>
                  <a:rPr sz="1568" b="1" spc="-7" dirty="0">
                    <a:solidFill>
                      <a:schemeClr val="tx2"/>
                    </a:solidFill>
                    <a:latin typeface="Arial"/>
                    <a:cs typeface="Arial"/>
                  </a:rPr>
                  <a:t>Estimate micro-market  </a:t>
                </a:r>
                <a:r>
                  <a:rPr sz="1568" b="1" dirty="0">
                    <a:solidFill>
                      <a:schemeClr val="tx2"/>
                    </a:solidFill>
                    <a:latin typeface="Arial"/>
                    <a:cs typeface="Arial"/>
                  </a:rPr>
                  <a:t>potential </a:t>
                </a:r>
                <a:r>
                  <a:rPr sz="1568" spc="-7" dirty="0">
                    <a:latin typeface="Arial"/>
                    <a:cs typeface="Arial"/>
                  </a:rPr>
                  <a:t>(within</a:t>
                </a:r>
                <a:r>
                  <a:rPr sz="1568" spc="-46" dirty="0">
                    <a:latin typeface="Arial"/>
                    <a:cs typeface="Arial"/>
                  </a:rPr>
                  <a:t> </a:t>
                </a:r>
                <a:r>
                  <a:rPr sz="1568" spc="-7" dirty="0">
                    <a:latin typeface="Arial"/>
                    <a:cs typeface="Arial"/>
                  </a:rPr>
                  <a:t>district),  using </a:t>
                </a:r>
                <a:r>
                  <a:rPr sz="1568" dirty="0">
                    <a:latin typeface="Arial"/>
                    <a:cs typeface="Arial"/>
                  </a:rPr>
                  <a:t>AA </a:t>
                </a:r>
                <a:r>
                  <a:rPr sz="1568" spc="-7" dirty="0">
                    <a:latin typeface="Arial"/>
                    <a:cs typeface="Arial"/>
                  </a:rPr>
                  <a:t>and</a:t>
                </a:r>
                <a:r>
                  <a:rPr sz="1568" spc="-248" dirty="0">
                    <a:latin typeface="Arial"/>
                    <a:cs typeface="Arial"/>
                  </a:rPr>
                  <a:t> </a:t>
                </a:r>
                <a:r>
                  <a:rPr sz="1568" spc="-7" dirty="0">
                    <a:latin typeface="Arial"/>
                    <a:cs typeface="Arial"/>
                  </a:rPr>
                  <a:t>data-points  like mobile traffic, energy  consumption</a:t>
                </a:r>
                <a:endParaRPr sz="1568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object 84"/>
            <p:cNvSpPr/>
            <p:nvPr/>
          </p:nvSpPr>
          <p:spPr>
            <a:xfrm>
              <a:off x="3051606" y="1640723"/>
              <a:ext cx="2055821" cy="14644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77753" y="5020847"/>
            <a:ext cx="11269903" cy="1313969"/>
            <a:chOff x="277753" y="4954172"/>
            <a:chExt cx="11269903" cy="1313969"/>
          </a:xfrm>
        </p:grpSpPr>
        <p:sp>
          <p:nvSpPr>
            <p:cNvPr id="16" name="object 16"/>
            <p:cNvSpPr txBox="1">
              <a:spLocks/>
            </p:cNvSpPr>
            <p:nvPr/>
          </p:nvSpPr>
          <p:spPr>
            <a:xfrm>
              <a:off x="277753" y="4954172"/>
              <a:ext cx="2596529" cy="1313969"/>
            </a:xfrm>
            <a:prstGeom prst="rect">
              <a:avLst/>
            </a:prstGeom>
            <a:solidFill>
              <a:srgbClr val="E6E6E6"/>
            </a:solidFill>
          </p:spPr>
          <p:txBody>
            <a:bodyPr vert="horz" wrap="square" lIns="0" tIns="93767" rIns="0" bIns="0" rtlCol="0" anchor="ctr">
              <a:noAutofit/>
            </a:bodyPr>
            <a:lstStyle/>
            <a:p>
              <a:pPr marL="99578">
                <a:spcBef>
                  <a:spcPts val="738"/>
                </a:spcBef>
              </a:pPr>
              <a:r>
                <a:rPr sz="1568" spc="-7" dirty="0">
                  <a:latin typeface="Arial"/>
                  <a:cs typeface="Arial"/>
                </a:rPr>
                <a:t>How </a:t>
              </a:r>
              <a:r>
                <a:rPr sz="1568" dirty="0">
                  <a:latin typeface="Arial"/>
                  <a:cs typeface="Arial"/>
                </a:rPr>
                <a:t>to translate plan</a:t>
              </a:r>
              <a:r>
                <a:rPr sz="1568" spc="-118" dirty="0">
                  <a:latin typeface="Arial"/>
                  <a:cs typeface="Arial"/>
                </a:rPr>
                <a:t> </a:t>
              </a:r>
              <a:r>
                <a:rPr sz="1568" dirty="0">
                  <a:latin typeface="Arial"/>
                  <a:cs typeface="Arial"/>
                </a:rPr>
                <a:t>to</a:t>
              </a:r>
            </a:p>
            <a:p>
              <a:pPr marL="99578"/>
              <a:r>
                <a:rPr sz="1568" spc="-7" dirty="0">
                  <a:latin typeface="Arial"/>
                  <a:cs typeface="Arial"/>
                </a:rPr>
                <a:t>execution</a:t>
              </a:r>
              <a:r>
                <a:rPr sz="1568" spc="-46" dirty="0">
                  <a:latin typeface="Arial"/>
                  <a:cs typeface="Arial"/>
                </a:rPr>
                <a:t> </a:t>
              </a:r>
              <a:r>
                <a:rPr sz="1568" spc="-7" dirty="0">
                  <a:latin typeface="Arial"/>
                  <a:cs typeface="Arial"/>
                </a:rPr>
                <a:t>?</a:t>
              </a:r>
              <a:endParaRPr sz="1568" dirty="0">
                <a:latin typeface="Arial"/>
                <a:cs typeface="Arial"/>
              </a:endParaRPr>
            </a:p>
          </p:txBody>
        </p:sp>
        <p:grpSp>
          <p:nvGrpSpPr>
            <p:cNvPr id="232" name="Group 231"/>
            <p:cNvGrpSpPr>
              <a:grpSpLocks/>
            </p:cNvGrpSpPr>
            <p:nvPr/>
          </p:nvGrpSpPr>
          <p:grpSpPr>
            <a:xfrm>
              <a:off x="2995608" y="4954172"/>
              <a:ext cx="8552048" cy="1313969"/>
              <a:chOff x="2995608" y="4954172"/>
              <a:chExt cx="8552048" cy="131396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5336818" y="4954172"/>
                <a:ext cx="6210838" cy="1223179"/>
                <a:chOff x="5336818" y="4965392"/>
                <a:chExt cx="6210838" cy="1223179"/>
              </a:xfrm>
            </p:grpSpPr>
            <p:sp>
              <p:nvSpPr>
                <p:cNvPr id="85" name="object 85"/>
                <p:cNvSpPr txBox="1">
                  <a:spLocks/>
                </p:cNvSpPr>
                <p:nvPr/>
              </p:nvSpPr>
              <p:spPr>
                <a:xfrm>
                  <a:off x="5336818" y="4965392"/>
                  <a:ext cx="3364981" cy="1223179"/>
                </a:xfrm>
                <a:prstGeom prst="rect">
                  <a:avLst/>
                </a:prstGeom>
              </p:spPr>
              <p:txBody>
                <a:bodyPr vert="horz" wrap="square" lIns="0" tIns="16596" rIns="0" bIns="0" rtlCol="0">
                  <a:noAutofit/>
                </a:bodyPr>
                <a:lstStyle/>
                <a:p>
                  <a:pPr marL="267201" marR="389185" indent="-250605">
                    <a:spcBef>
                      <a:spcPts val="131"/>
                    </a:spcBef>
                    <a:buClr>
                      <a:srgbClr val="00295F"/>
                    </a:buClr>
                    <a:buSzPct val="125000"/>
                    <a:buChar char="▪"/>
                    <a:tabLst>
                      <a:tab pos="268030" algn="l"/>
                    </a:tabLst>
                  </a:pPr>
                  <a:r>
                    <a:rPr sz="1568" spc="-7" dirty="0">
                      <a:latin typeface="Arial"/>
                      <a:cs typeface="Arial"/>
                    </a:rPr>
                    <a:t>Granular district action plans  (DAPs)</a:t>
                  </a:r>
                  <a:endParaRPr sz="1568" dirty="0">
                    <a:latin typeface="Arial"/>
                    <a:cs typeface="Arial"/>
                  </a:endParaRPr>
                </a:p>
                <a:p>
                  <a:pPr marL="267201" indent="-250605">
                    <a:buClr>
                      <a:srgbClr val="00295F"/>
                    </a:buClr>
                    <a:buSzPct val="125000"/>
                    <a:buChar char="▪"/>
                    <a:tabLst>
                      <a:tab pos="268030" algn="l"/>
                    </a:tabLst>
                  </a:pPr>
                  <a:r>
                    <a:rPr sz="1568" spc="-7" dirty="0">
                      <a:latin typeface="Arial"/>
                      <a:cs typeface="Arial"/>
                    </a:rPr>
                    <a:t>Align sales </a:t>
                  </a:r>
                  <a:r>
                    <a:rPr sz="1568" dirty="0">
                      <a:latin typeface="Arial"/>
                      <a:cs typeface="Arial"/>
                    </a:rPr>
                    <a:t>KRAs/KPIs to</a:t>
                  </a:r>
                  <a:r>
                    <a:rPr sz="1568" spc="-59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plan</a:t>
                  </a:r>
                  <a:endParaRPr sz="1568" dirty="0">
                    <a:latin typeface="Arial"/>
                    <a:cs typeface="Arial"/>
                  </a:endParaRPr>
                </a:p>
                <a:p>
                  <a:pPr marL="267201" indent="-250605">
                    <a:buClr>
                      <a:srgbClr val="00295F"/>
                    </a:buClr>
                    <a:buSzPct val="125000"/>
                    <a:buFont typeface="Arial"/>
                    <a:buChar char="▪"/>
                    <a:tabLst>
                      <a:tab pos="268030" algn="l"/>
                    </a:tabLst>
                  </a:pPr>
                  <a:r>
                    <a:rPr sz="1568" b="1" spc="-7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SFDC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enabled </a:t>
                  </a:r>
                  <a:r>
                    <a:rPr sz="1568" b="1" spc="-7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KRA</a:t>
                  </a:r>
                  <a:r>
                    <a:rPr sz="1568" b="1" spc="-170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dashboard</a:t>
                  </a:r>
                  <a:endParaRPr sz="1568" dirty="0">
                    <a:solidFill>
                      <a:schemeClr val="tx2"/>
                    </a:solidFill>
                    <a:latin typeface="Arial"/>
                    <a:cs typeface="Arial"/>
                  </a:endParaRPr>
                </a:p>
                <a:p>
                  <a:pPr marL="267201"/>
                  <a:r>
                    <a:rPr sz="1568" spc="-7" dirty="0">
                      <a:latin typeface="Arial"/>
                      <a:cs typeface="Arial"/>
                    </a:rPr>
                    <a:t>and</a:t>
                  </a:r>
                  <a:r>
                    <a:rPr sz="1568" spc="-33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tracking</a:t>
                  </a:r>
                  <a:endParaRPr sz="1568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6" name="object 86"/>
                <p:cNvSpPr txBox="1"/>
                <p:nvPr/>
              </p:nvSpPr>
              <p:spPr>
                <a:xfrm>
                  <a:off x="8945294" y="4965392"/>
                  <a:ext cx="2602362" cy="981894"/>
                </a:xfrm>
                <a:prstGeom prst="rect">
                  <a:avLst/>
                </a:prstGeom>
              </p:spPr>
              <p:txBody>
                <a:bodyPr vert="horz" wrap="square" lIns="0" tIns="16596" rIns="0" bIns="0" rtlCol="0">
                  <a:spAutoFit/>
                </a:bodyPr>
                <a:lstStyle/>
                <a:p>
                  <a:pPr marL="267201" marR="6639" indent="-250605">
                    <a:spcBef>
                      <a:spcPts val="131"/>
                    </a:spcBef>
                    <a:buClr>
                      <a:srgbClr val="00295F"/>
                    </a:buClr>
                    <a:buSzPct val="125000"/>
                    <a:buFont typeface="Arial"/>
                    <a:buChar char="▪"/>
                    <a:tabLst>
                      <a:tab pos="268030" algn="l"/>
                    </a:tabLst>
                  </a:pPr>
                  <a:r>
                    <a:rPr sz="1568" b="1" spc="-13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Automated </a:t>
                  </a:r>
                  <a:r>
                    <a:rPr sz="1568" b="1" spc="-7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sales  analytics </a:t>
                  </a:r>
                  <a:r>
                    <a:rPr sz="1568" b="1" dirty="0">
                      <a:solidFill>
                        <a:schemeClr val="tx2"/>
                      </a:solidFill>
                      <a:latin typeface="Arial"/>
                      <a:cs typeface="Arial"/>
                    </a:rPr>
                    <a:t>engine </a:t>
                  </a:r>
                  <a:r>
                    <a:rPr sz="1568" dirty="0">
                      <a:latin typeface="Arial"/>
                      <a:cs typeface="Arial"/>
                    </a:rPr>
                    <a:t>to  </a:t>
                  </a:r>
                  <a:r>
                    <a:rPr sz="1568" spc="-7" dirty="0">
                      <a:latin typeface="Arial"/>
                      <a:cs typeface="Arial"/>
                    </a:rPr>
                    <a:t>analyze and</a:t>
                  </a:r>
                  <a:r>
                    <a:rPr sz="1568" spc="-118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suggest  intervention</a:t>
                  </a:r>
                  <a:r>
                    <a:rPr sz="1568" spc="-85" dirty="0">
                      <a:latin typeface="Arial"/>
                      <a:cs typeface="Arial"/>
                    </a:rPr>
                    <a:t> </a:t>
                  </a:r>
                  <a:r>
                    <a:rPr sz="1568" spc="-7" dirty="0">
                      <a:latin typeface="Arial"/>
                      <a:cs typeface="Arial"/>
                    </a:rPr>
                    <a:t>required</a:t>
                  </a:r>
                  <a:endParaRPr sz="1568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2995608" y="4954172"/>
                <a:ext cx="2022612" cy="1313969"/>
                <a:chOff x="2995608" y="4954172"/>
                <a:chExt cx="2022612" cy="1313969"/>
              </a:xfrm>
            </p:grpSpPr>
            <p:sp>
              <p:nvSpPr>
                <p:cNvPr id="87" name="object 87"/>
                <p:cNvSpPr/>
                <p:nvPr/>
              </p:nvSpPr>
              <p:spPr>
                <a:xfrm>
                  <a:off x="2995608" y="5195306"/>
                  <a:ext cx="2022392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89535">
                      <a:moveTo>
                        <a:pt x="0" y="89474"/>
                      </a:moveTo>
                      <a:lnTo>
                        <a:pt x="1540747" y="89474"/>
                      </a:lnTo>
                      <a:lnTo>
                        <a:pt x="1540747" y="0"/>
                      </a:lnTo>
                      <a:lnTo>
                        <a:pt x="0" y="0"/>
                      </a:lnTo>
                      <a:lnTo>
                        <a:pt x="0" y="8947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88" name="object 88"/>
                <p:cNvSpPr/>
                <p:nvPr/>
              </p:nvSpPr>
              <p:spPr>
                <a:xfrm>
                  <a:off x="2995608" y="5304361"/>
                  <a:ext cx="2022392" cy="11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97789">
                      <a:moveTo>
                        <a:pt x="0" y="97786"/>
                      </a:moveTo>
                      <a:lnTo>
                        <a:pt x="1540747" y="97786"/>
                      </a:lnTo>
                      <a:lnTo>
                        <a:pt x="1540747" y="0"/>
                      </a:lnTo>
                      <a:lnTo>
                        <a:pt x="0" y="0"/>
                      </a:lnTo>
                      <a:lnTo>
                        <a:pt x="0" y="97786"/>
                      </a:lnTo>
                      <a:close/>
                    </a:path>
                  </a:pathLst>
                </a:custGeom>
                <a:solidFill>
                  <a:srgbClr val="C2D59B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89" name="object 89"/>
                <p:cNvSpPr/>
                <p:nvPr/>
              </p:nvSpPr>
              <p:spPr>
                <a:xfrm>
                  <a:off x="2995608" y="5531169"/>
                  <a:ext cx="2022392" cy="11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97789">
                      <a:moveTo>
                        <a:pt x="0" y="97707"/>
                      </a:moveTo>
                      <a:lnTo>
                        <a:pt x="1540747" y="97707"/>
                      </a:lnTo>
                      <a:lnTo>
                        <a:pt x="1540747" y="0"/>
                      </a:lnTo>
                      <a:lnTo>
                        <a:pt x="0" y="0"/>
                      </a:lnTo>
                      <a:lnTo>
                        <a:pt x="0" y="97707"/>
                      </a:lnTo>
                      <a:close/>
                    </a:path>
                  </a:pathLst>
                </a:custGeom>
                <a:solidFill>
                  <a:srgbClr val="C2D59B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90" name="object 90"/>
                <p:cNvSpPr/>
                <p:nvPr/>
              </p:nvSpPr>
              <p:spPr>
                <a:xfrm>
                  <a:off x="2995608" y="5757901"/>
                  <a:ext cx="2022392" cy="11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97789">
                      <a:moveTo>
                        <a:pt x="0" y="97786"/>
                      </a:moveTo>
                      <a:lnTo>
                        <a:pt x="1540747" y="97786"/>
                      </a:lnTo>
                      <a:lnTo>
                        <a:pt x="1540747" y="0"/>
                      </a:lnTo>
                      <a:lnTo>
                        <a:pt x="0" y="0"/>
                      </a:lnTo>
                      <a:lnTo>
                        <a:pt x="0" y="97786"/>
                      </a:lnTo>
                      <a:close/>
                    </a:path>
                  </a:pathLst>
                </a:custGeom>
                <a:solidFill>
                  <a:srgbClr val="C2D59B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91" name="object 91"/>
                <p:cNvSpPr/>
                <p:nvPr/>
              </p:nvSpPr>
              <p:spPr>
                <a:xfrm>
                  <a:off x="2995608" y="5984702"/>
                  <a:ext cx="2022392" cy="11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97789">
                      <a:moveTo>
                        <a:pt x="0" y="97707"/>
                      </a:moveTo>
                      <a:lnTo>
                        <a:pt x="1540747" y="97707"/>
                      </a:lnTo>
                      <a:lnTo>
                        <a:pt x="1540747" y="0"/>
                      </a:lnTo>
                      <a:lnTo>
                        <a:pt x="0" y="0"/>
                      </a:lnTo>
                      <a:lnTo>
                        <a:pt x="0" y="97707"/>
                      </a:lnTo>
                      <a:close/>
                    </a:path>
                  </a:pathLst>
                </a:custGeom>
                <a:solidFill>
                  <a:srgbClr val="C2D59B"/>
                </a:solidFill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92" name="object 92"/>
                <p:cNvSpPr txBox="1"/>
                <p:nvPr/>
              </p:nvSpPr>
              <p:spPr>
                <a:xfrm>
                  <a:off x="2996379" y="5196037"/>
                  <a:ext cx="839956" cy="108982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3319" rIns="0" bIns="0" rtlCol="0">
                  <a:spAutoFit/>
                </a:bodyPr>
                <a:lstStyle/>
                <a:p>
                  <a:pPr marL="6639">
                    <a:spcBef>
                      <a:spcPts val="26"/>
                    </a:spcBef>
                  </a:pPr>
                  <a:r>
                    <a:rPr sz="327" b="1" dirty="0">
                      <a:latin typeface="Calibri"/>
                      <a:cs typeface="Calibri"/>
                    </a:rPr>
                    <a:t>KRA(To be decided by the employee</a:t>
                  </a:r>
                  <a:r>
                    <a:rPr sz="327" b="1" spc="39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and</a:t>
                  </a:r>
                  <a:endParaRPr sz="327" dirty="0">
                    <a:latin typeface="Calibri"/>
                    <a:cs typeface="Calibri"/>
                  </a:endParaRPr>
                </a:p>
                <a:p>
                  <a:pPr marL="6639">
                    <a:spcBef>
                      <a:spcPts val="72"/>
                    </a:spcBef>
                  </a:pPr>
                  <a:r>
                    <a:rPr sz="327" b="1" dirty="0">
                      <a:latin typeface="Calibri"/>
                      <a:cs typeface="Calibri"/>
                    </a:rPr>
                    <a:t>suprevisor at the beginning of</a:t>
                  </a:r>
                  <a:r>
                    <a:rPr sz="327" b="1" spc="-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Qtr)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3" name="object 93"/>
                <p:cNvSpPr txBox="1"/>
                <p:nvPr/>
              </p:nvSpPr>
              <p:spPr>
                <a:xfrm>
                  <a:off x="3835969" y="5196038"/>
                  <a:ext cx="231654" cy="78965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4149" rIns="0" bIns="0" rtlCol="0">
                  <a:spAutoFit/>
                </a:bodyPr>
                <a:lstStyle/>
                <a:p>
                  <a:pPr>
                    <a:spcBef>
                      <a:spcPts val="33"/>
                    </a:spcBef>
                  </a:pPr>
                  <a:endParaRPr sz="196" dirty="0">
                    <a:latin typeface="Times New Roman"/>
                    <a:cs typeface="Times New Roman"/>
                  </a:endParaRPr>
                </a:p>
                <a:p>
                  <a:pPr marL="42319"/>
                  <a:r>
                    <a:rPr sz="327" b="1" dirty="0">
                      <a:latin typeface="Calibri"/>
                      <a:cs typeface="Calibri"/>
                    </a:rPr>
                    <a:t>TARGET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4" name="object 94"/>
                <p:cNvSpPr txBox="1"/>
                <p:nvPr/>
              </p:nvSpPr>
              <p:spPr>
                <a:xfrm>
                  <a:off x="4067508" y="5196038"/>
                  <a:ext cx="231654" cy="78965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4149" rIns="0" bIns="0" rtlCol="0">
                  <a:spAutoFit/>
                </a:bodyPr>
                <a:lstStyle/>
                <a:p>
                  <a:pPr>
                    <a:spcBef>
                      <a:spcPts val="33"/>
                    </a:spcBef>
                  </a:pPr>
                  <a:endParaRPr sz="196" dirty="0">
                    <a:latin typeface="Times New Roman"/>
                    <a:cs typeface="Times New Roman"/>
                  </a:endParaRPr>
                </a:p>
                <a:p>
                  <a:pPr marL="40661"/>
                  <a:r>
                    <a:rPr sz="327" b="1" dirty="0">
                      <a:latin typeface="Calibri"/>
                      <a:cs typeface="Calibri"/>
                    </a:rPr>
                    <a:t>ACTUAL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5" name="object 95"/>
                <p:cNvSpPr txBox="1"/>
                <p:nvPr/>
              </p:nvSpPr>
              <p:spPr>
                <a:xfrm>
                  <a:off x="4299047" y="5196038"/>
                  <a:ext cx="231654" cy="78965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4149" rIns="0" bIns="0" rtlCol="0">
                  <a:spAutoFit/>
                </a:bodyPr>
                <a:lstStyle/>
                <a:p>
                  <a:pPr>
                    <a:spcBef>
                      <a:spcPts val="33"/>
                    </a:spcBef>
                  </a:pPr>
                  <a:endParaRPr sz="196" dirty="0">
                    <a:latin typeface="Times New Roman"/>
                    <a:cs typeface="Times New Roman"/>
                  </a:endParaRPr>
                </a:p>
                <a:p>
                  <a:pPr marL="26554"/>
                  <a:r>
                    <a:rPr sz="327" b="1" spc="7" dirty="0">
                      <a:latin typeface="Calibri"/>
                      <a:cs typeface="Calibri"/>
                    </a:rPr>
                    <a:t>%</a:t>
                  </a:r>
                  <a:r>
                    <a:rPr sz="327" b="1" spc="-20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ACHVD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6" name="object 96"/>
                <p:cNvSpPr txBox="1"/>
                <p:nvPr/>
              </p:nvSpPr>
              <p:spPr>
                <a:xfrm>
                  <a:off x="4530583" y="5196038"/>
                  <a:ext cx="254987" cy="78965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4149" rIns="0" bIns="0" rtlCol="0">
                  <a:spAutoFit/>
                </a:bodyPr>
                <a:lstStyle/>
                <a:p>
                  <a:pPr>
                    <a:spcBef>
                      <a:spcPts val="33"/>
                    </a:spcBef>
                  </a:pPr>
                  <a:endParaRPr sz="196" dirty="0">
                    <a:latin typeface="Times New Roman"/>
                    <a:cs typeface="Times New Roman"/>
                  </a:endParaRPr>
                </a:p>
                <a:p>
                  <a:pPr marL="12447"/>
                  <a:r>
                    <a:rPr sz="327" b="1" dirty="0">
                      <a:latin typeface="Calibri"/>
                      <a:cs typeface="Calibri"/>
                    </a:rPr>
                    <a:t>WEIGHT</a:t>
                  </a:r>
                  <a:r>
                    <a:rPr sz="327" b="1" spc="7" dirty="0">
                      <a:latin typeface="Calibri"/>
                      <a:cs typeface="Calibri"/>
                    </a:rPr>
                    <a:t>A</a:t>
                  </a:r>
                  <a:r>
                    <a:rPr sz="327" b="1" dirty="0">
                      <a:latin typeface="Calibri"/>
                      <a:cs typeface="Calibri"/>
                    </a:rPr>
                    <a:t>GE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7" name="object 97"/>
                <p:cNvSpPr txBox="1"/>
                <p:nvPr/>
              </p:nvSpPr>
              <p:spPr>
                <a:xfrm>
                  <a:off x="4785155" y="5196038"/>
                  <a:ext cx="231654" cy="78965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4149" rIns="0" bIns="0" rtlCol="0">
                  <a:spAutoFit/>
                </a:bodyPr>
                <a:lstStyle/>
                <a:p>
                  <a:pPr>
                    <a:spcBef>
                      <a:spcPts val="33"/>
                    </a:spcBef>
                  </a:pPr>
                  <a:endParaRPr sz="196" dirty="0">
                    <a:latin typeface="Times New Roman"/>
                    <a:cs typeface="Times New Roman"/>
                  </a:endParaRPr>
                </a:p>
                <a:p>
                  <a:pPr marL="53938"/>
                  <a:r>
                    <a:rPr sz="327" b="1" dirty="0">
                      <a:latin typeface="Calibri"/>
                      <a:cs typeface="Calibri"/>
                    </a:rPr>
                    <a:t>SCORE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8" name="object 98"/>
                <p:cNvSpPr txBox="1"/>
                <p:nvPr/>
              </p:nvSpPr>
              <p:spPr>
                <a:xfrm>
                  <a:off x="2997151" y="5407993"/>
                  <a:ext cx="838289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4">
                    <a:spcBef>
                      <a:spcPts val="157"/>
                    </a:spcBef>
                  </a:pPr>
                  <a:r>
                    <a:rPr sz="327" b="1" dirty="0">
                      <a:latin typeface="Calibri"/>
                      <a:cs typeface="Calibri"/>
                    </a:rPr>
                    <a:t>Retailing Days (Field</a:t>
                  </a:r>
                  <a:r>
                    <a:rPr sz="327" b="1" spc="13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Work)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99" name="object 99"/>
                <p:cNvSpPr txBox="1"/>
                <p:nvPr/>
              </p:nvSpPr>
              <p:spPr>
                <a:xfrm>
                  <a:off x="4299822" y="5407993"/>
                  <a:ext cx="229988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76</a:t>
                  </a:r>
                </a:p>
              </p:txBody>
            </p:sp>
            <p:sp>
              <p:nvSpPr>
                <p:cNvPr id="100" name="object 100"/>
                <p:cNvSpPr txBox="1"/>
                <p:nvPr/>
              </p:nvSpPr>
              <p:spPr>
                <a:xfrm>
                  <a:off x="4531361" y="5407993"/>
                  <a:ext cx="253320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5</a:t>
                  </a:r>
                </a:p>
              </p:txBody>
            </p:sp>
            <p:sp>
              <p:nvSpPr>
                <p:cNvPr id="101" name="object 101"/>
                <p:cNvSpPr txBox="1"/>
                <p:nvPr/>
              </p:nvSpPr>
              <p:spPr>
                <a:xfrm>
                  <a:off x="4785930" y="5407993"/>
                  <a:ext cx="229988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3.8</a:t>
                  </a:r>
                </a:p>
              </p:txBody>
            </p:sp>
            <p:sp>
              <p:nvSpPr>
                <p:cNvPr id="102" name="object 102"/>
                <p:cNvSpPr txBox="1"/>
                <p:nvPr/>
              </p:nvSpPr>
              <p:spPr>
                <a:xfrm>
                  <a:off x="4618014" y="5462549"/>
                  <a:ext cx="79996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20</a:t>
                  </a:r>
                </a:p>
              </p:txBody>
            </p:sp>
            <p:sp>
              <p:nvSpPr>
                <p:cNvPr id="103" name="object 103"/>
                <p:cNvSpPr txBox="1"/>
                <p:nvPr/>
              </p:nvSpPr>
              <p:spPr>
                <a:xfrm>
                  <a:off x="4843383" y="5462549"/>
                  <a:ext cx="113328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9</a:t>
                  </a:r>
                  <a:r>
                    <a:rPr sz="327" spc="-7" dirty="0">
                      <a:latin typeface="Calibri"/>
                      <a:cs typeface="Calibri"/>
                    </a:rPr>
                    <a:t>.</a:t>
                  </a:r>
                  <a:r>
                    <a:rPr sz="327" dirty="0">
                      <a:latin typeface="Calibri"/>
                      <a:cs typeface="Calibri"/>
                    </a:rPr>
                    <a:t>04</a:t>
                  </a:r>
                </a:p>
              </p:txBody>
            </p:sp>
            <p:sp>
              <p:nvSpPr>
                <p:cNvPr id="104" name="object 104"/>
                <p:cNvSpPr txBox="1"/>
                <p:nvPr/>
              </p:nvSpPr>
              <p:spPr>
                <a:xfrm>
                  <a:off x="4618014" y="5634782"/>
                  <a:ext cx="79996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12</a:t>
                  </a:r>
                </a:p>
              </p:txBody>
            </p:sp>
            <p:sp>
              <p:nvSpPr>
                <p:cNvPr id="105" name="object 105"/>
                <p:cNvSpPr txBox="1"/>
                <p:nvPr/>
              </p:nvSpPr>
              <p:spPr>
                <a:xfrm>
                  <a:off x="4872666" y="5634782"/>
                  <a:ext cx="56663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6</a:t>
                  </a:r>
                </a:p>
              </p:txBody>
            </p:sp>
            <p:sp>
              <p:nvSpPr>
                <p:cNvPr id="106" name="object 106"/>
                <p:cNvSpPr txBox="1"/>
                <p:nvPr/>
              </p:nvSpPr>
              <p:spPr>
                <a:xfrm>
                  <a:off x="4531361" y="5689262"/>
                  <a:ext cx="253320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10</a:t>
                  </a:r>
                </a:p>
              </p:txBody>
            </p:sp>
            <p:sp>
              <p:nvSpPr>
                <p:cNvPr id="107" name="object 107"/>
                <p:cNvSpPr txBox="1"/>
                <p:nvPr/>
              </p:nvSpPr>
              <p:spPr>
                <a:xfrm>
                  <a:off x="4785930" y="5689262"/>
                  <a:ext cx="229988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08" name="object 108"/>
                <p:cNvSpPr txBox="1"/>
                <p:nvPr/>
              </p:nvSpPr>
              <p:spPr>
                <a:xfrm>
                  <a:off x="4618014" y="5861506"/>
                  <a:ext cx="79996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10</a:t>
                  </a:r>
                </a:p>
              </p:txBody>
            </p:sp>
            <p:sp>
              <p:nvSpPr>
                <p:cNvPr id="109" name="object 109"/>
                <p:cNvSpPr txBox="1"/>
                <p:nvPr/>
              </p:nvSpPr>
              <p:spPr>
                <a:xfrm>
                  <a:off x="4872666" y="5861506"/>
                  <a:ext cx="56663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10" name="object 110"/>
                <p:cNvSpPr txBox="1"/>
                <p:nvPr/>
              </p:nvSpPr>
              <p:spPr>
                <a:xfrm>
                  <a:off x="4531361" y="5916082"/>
                  <a:ext cx="253320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5</a:t>
                  </a:r>
                </a:p>
              </p:txBody>
            </p:sp>
            <p:sp>
              <p:nvSpPr>
                <p:cNvPr id="111" name="object 111"/>
                <p:cNvSpPr txBox="1"/>
                <p:nvPr/>
              </p:nvSpPr>
              <p:spPr>
                <a:xfrm>
                  <a:off x="4785930" y="5916082"/>
                  <a:ext cx="229988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algn="ctr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12" name="object 112"/>
                <p:cNvSpPr txBox="1"/>
                <p:nvPr/>
              </p:nvSpPr>
              <p:spPr>
                <a:xfrm>
                  <a:off x="3116304" y="6088314"/>
                  <a:ext cx="1094942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  <a:tabLst>
                      <a:tab pos="819860" algn="l"/>
                      <a:tab pos="1050550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Pri</a:t>
                  </a:r>
                  <a:r>
                    <a:rPr sz="327" b="1" spc="13" dirty="0">
                      <a:latin typeface="Calibri"/>
                      <a:cs typeface="Calibri"/>
                    </a:rPr>
                    <a:t>m</a:t>
                  </a:r>
                  <a:r>
                    <a:rPr sz="327" b="1" dirty="0">
                      <a:latin typeface="Calibri"/>
                      <a:cs typeface="Calibri"/>
                    </a:rPr>
                    <a:t>ary</a:t>
                  </a:r>
                  <a:r>
                    <a:rPr sz="327" b="1" spc="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Sales</a:t>
                  </a:r>
                  <a:r>
                    <a:rPr sz="327" b="1" spc="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- V4</a:t>
                  </a:r>
                  <a:r>
                    <a:rPr sz="327" b="1" spc="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(Rs. In</a:t>
                  </a:r>
                  <a:r>
                    <a:rPr sz="327" b="1" spc="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Lacs)	</a:t>
                  </a:r>
                  <a:r>
                    <a:rPr sz="327" dirty="0">
                      <a:latin typeface="Calibri"/>
                      <a:cs typeface="Calibri"/>
                    </a:rPr>
                    <a:t>0	0</a:t>
                  </a:r>
                </a:p>
              </p:txBody>
            </p:sp>
            <p:sp>
              <p:nvSpPr>
                <p:cNvPr id="113" name="object 113"/>
                <p:cNvSpPr txBox="1"/>
                <p:nvPr/>
              </p:nvSpPr>
              <p:spPr>
                <a:xfrm>
                  <a:off x="4386557" y="6088314"/>
                  <a:ext cx="56663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14" name="object 114"/>
                <p:cNvSpPr txBox="1"/>
                <p:nvPr/>
              </p:nvSpPr>
              <p:spPr>
                <a:xfrm>
                  <a:off x="4618014" y="6088314"/>
                  <a:ext cx="79996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20</a:t>
                  </a:r>
                </a:p>
              </p:txBody>
            </p:sp>
            <p:sp>
              <p:nvSpPr>
                <p:cNvPr id="115" name="object 115"/>
                <p:cNvSpPr txBox="1"/>
                <p:nvPr/>
              </p:nvSpPr>
              <p:spPr>
                <a:xfrm>
                  <a:off x="4872666" y="6088314"/>
                  <a:ext cx="56663" cy="65704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16596">
                    <a:spcBef>
                      <a:spcPts val="157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16" name="object 116"/>
                <p:cNvSpPr txBox="1"/>
                <p:nvPr/>
              </p:nvSpPr>
              <p:spPr>
                <a:xfrm>
                  <a:off x="3133267" y="6138417"/>
                  <a:ext cx="564970" cy="124653"/>
                </a:xfrm>
                <a:prstGeom prst="rect">
                  <a:avLst/>
                </a:prstGeom>
              </p:spPr>
              <p:txBody>
                <a:bodyPr vert="horz" wrap="square" lIns="0" tIns="15766" rIns="0" bIns="0" rtlCol="0">
                  <a:spAutoFit/>
                </a:bodyPr>
                <a:lstStyle/>
                <a:p>
                  <a:pPr marL="16596" marR="6639" indent="24065">
                    <a:lnSpc>
                      <a:spcPct val="117300"/>
                    </a:lnSpc>
                    <a:spcBef>
                      <a:spcPts val="124"/>
                    </a:spcBef>
                  </a:pPr>
                  <a:r>
                    <a:rPr sz="327" b="1" dirty="0">
                      <a:latin typeface="Calibri"/>
                      <a:cs typeface="Calibri"/>
                    </a:rPr>
                    <a:t>Primary Sales (Rs. In Lacs)  Secondary Sales (Rs. In</a:t>
                  </a:r>
                  <a:r>
                    <a:rPr sz="327" b="1" spc="-20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Lacs)</a:t>
                  </a:r>
                  <a:endParaRPr sz="327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117" name="object 117"/>
                <p:cNvSpPr txBox="1"/>
                <p:nvPr/>
              </p:nvSpPr>
              <p:spPr>
                <a:xfrm>
                  <a:off x="3923480" y="6138418"/>
                  <a:ext cx="56663" cy="128521"/>
                </a:xfrm>
                <a:prstGeom prst="rect">
                  <a:avLst/>
                </a:prstGeom>
              </p:spPr>
              <p:txBody>
                <a:bodyPr vert="horz" wrap="square" lIns="0" tIns="24064" rIns="0" bIns="0" rtlCol="0">
                  <a:spAutoFit/>
                </a:bodyPr>
                <a:lstStyle/>
                <a:p>
                  <a:pPr marL="16596">
                    <a:spcBef>
                      <a:spcPts val="189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  <a:p>
                  <a:pPr marL="16596">
                    <a:spcBef>
                      <a:spcPts val="72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18" name="object 118"/>
                <p:cNvSpPr txBox="1"/>
                <p:nvPr/>
              </p:nvSpPr>
              <p:spPr>
                <a:xfrm>
                  <a:off x="4125737" y="6138418"/>
                  <a:ext cx="113328" cy="128521"/>
                </a:xfrm>
                <a:prstGeom prst="rect">
                  <a:avLst/>
                </a:prstGeom>
              </p:spPr>
              <p:txBody>
                <a:bodyPr vert="horz" wrap="square" lIns="0" tIns="24064" rIns="0" bIns="0" rtlCol="0">
                  <a:spAutoFit/>
                </a:bodyPr>
                <a:lstStyle/>
                <a:p>
                  <a:pPr marL="1660" algn="ctr">
                    <a:spcBef>
                      <a:spcPts val="189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  <a:p>
                  <a:pPr algn="ctr">
                    <a:spcBef>
                      <a:spcPts val="72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3</a:t>
                  </a:r>
                  <a:r>
                    <a:rPr sz="327" spc="-7" dirty="0">
                      <a:latin typeface="Calibri"/>
                      <a:cs typeface="Calibri"/>
                    </a:rPr>
                    <a:t>.</a:t>
                  </a:r>
                  <a:r>
                    <a:rPr sz="327" dirty="0">
                      <a:latin typeface="Calibri"/>
                      <a:cs typeface="Calibri"/>
                    </a:rPr>
                    <a:t>62</a:t>
                  </a:r>
                </a:p>
              </p:txBody>
            </p:sp>
            <p:sp>
              <p:nvSpPr>
                <p:cNvPr id="119" name="object 119"/>
                <p:cNvSpPr txBox="1"/>
                <p:nvPr/>
              </p:nvSpPr>
              <p:spPr>
                <a:xfrm>
                  <a:off x="4386557" y="6138418"/>
                  <a:ext cx="56663" cy="128521"/>
                </a:xfrm>
                <a:prstGeom prst="rect">
                  <a:avLst/>
                </a:prstGeom>
              </p:spPr>
              <p:txBody>
                <a:bodyPr vert="horz" wrap="square" lIns="0" tIns="24064" rIns="0" bIns="0" rtlCol="0">
                  <a:spAutoFit/>
                </a:bodyPr>
                <a:lstStyle/>
                <a:p>
                  <a:pPr marL="16596">
                    <a:spcBef>
                      <a:spcPts val="189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  <a:p>
                  <a:pPr marL="16596">
                    <a:spcBef>
                      <a:spcPts val="72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20" name="object 120"/>
                <p:cNvSpPr txBox="1"/>
                <p:nvPr/>
              </p:nvSpPr>
              <p:spPr>
                <a:xfrm>
                  <a:off x="4618014" y="6138418"/>
                  <a:ext cx="79996" cy="128521"/>
                </a:xfrm>
                <a:prstGeom prst="rect">
                  <a:avLst/>
                </a:prstGeom>
              </p:spPr>
              <p:txBody>
                <a:bodyPr vert="horz" wrap="square" lIns="0" tIns="24064" rIns="0" bIns="0" rtlCol="0">
                  <a:spAutoFit/>
                </a:bodyPr>
                <a:lstStyle/>
                <a:p>
                  <a:pPr algn="ctr">
                    <a:spcBef>
                      <a:spcPts val="189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20</a:t>
                  </a:r>
                </a:p>
                <a:p>
                  <a:pPr algn="ctr">
                    <a:spcBef>
                      <a:spcPts val="72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8</a:t>
                  </a:r>
                </a:p>
              </p:txBody>
            </p:sp>
            <p:sp>
              <p:nvSpPr>
                <p:cNvPr id="121" name="object 121"/>
                <p:cNvSpPr txBox="1"/>
                <p:nvPr/>
              </p:nvSpPr>
              <p:spPr>
                <a:xfrm>
                  <a:off x="4872666" y="6138418"/>
                  <a:ext cx="56663" cy="128521"/>
                </a:xfrm>
                <a:prstGeom prst="rect">
                  <a:avLst/>
                </a:prstGeom>
              </p:spPr>
              <p:txBody>
                <a:bodyPr vert="horz" wrap="square" lIns="0" tIns="24064" rIns="0" bIns="0" rtlCol="0">
                  <a:spAutoFit/>
                </a:bodyPr>
                <a:lstStyle/>
                <a:p>
                  <a:pPr marL="16596">
                    <a:spcBef>
                      <a:spcPts val="189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  <a:p>
                  <a:pPr marL="16596">
                    <a:spcBef>
                      <a:spcPts val="72"/>
                    </a:spcBef>
                  </a:pPr>
                  <a:r>
                    <a:rPr sz="327" dirty="0"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22" name="object 122"/>
                <p:cNvSpPr txBox="1"/>
                <p:nvPr/>
              </p:nvSpPr>
              <p:spPr>
                <a:xfrm>
                  <a:off x="2996379" y="4954893"/>
                  <a:ext cx="2020726" cy="242542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rgbClr val="000000"/>
                  </a:solidFill>
                </a:ln>
              </p:spPr>
              <p:txBody>
                <a:bodyPr vert="horz" wrap="square" lIns="0" tIns="5809" rIns="0" bIns="0" rtlCol="0">
                  <a:spAutoFit/>
                </a:bodyPr>
                <a:lstStyle/>
                <a:p>
                  <a:pPr algn="ctr">
                    <a:spcBef>
                      <a:spcPts val="46"/>
                    </a:spcBef>
                  </a:pPr>
                  <a:r>
                    <a:rPr sz="784" b="1" spc="-13" dirty="0">
                      <a:latin typeface="Calibri"/>
                      <a:cs typeface="Calibri"/>
                    </a:rPr>
                    <a:t>PERFORMANCE </a:t>
                  </a:r>
                  <a:r>
                    <a:rPr sz="784" b="1" spc="-7" dirty="0">
                      <a:latin typeface="Calibri"/>
                      <a:cs typeface="Calibri"/>
                    </a:rPr>
                    <a:t>APPRAISAL- QUANTITATIVE :</a:t>
                  </a:r>
                  <a:r>
                    <a:rPr sz="784" b="1" spc="-39" dirty="0">
                      <a:latin typeface="Calibri"/>
                      <a:cs typeface="Calibri"/>
                    </a:rPr>
                    <a:t> </a:t>
                  </a:r>
                  <a:r>
                    <a:rPr sz="784" b="1" spc="-7" dirty="0">
                      <a:latin typeface="Calibri"/>
                      <a:cs typeface="Calibri"/>
                    </a:rPr>
                    <a:t>-</a:t>
                  </a:r>
                  <a:endParaRPr sz="784" dirty="0">
                    <a:latin typeface="Calibri"/>
                    <a:cs typeface="Calibri"/>
                  </a:endParaRPr>
                </a:p>
                <a:p>
                  <a:pPr algn="ctr">
                    <a:spcBef>
                      <a:spcPts val="52"/>
                    </a:spcBef>
                  </a:pPr>
                  <a:r>
                    <a:rPr sz="784" b="1" spc="-13" dirty="0">
                      <a:latin typeface="Calibri"/>
                      <a:cs typeface="Calibri"/>
                    </a:rPr>
                    <a:t>AxxOx</a:t>
                  </a:r>
                  <a:r>
                    <a:rPr sz="784" b="1" spc="-20" dirty="0">
                      <a:latin typeface="Calibri"/>
                      <a:cs typeface="Calibri"/>
                    </a:rPr>
                    <a:t> </a:t>
                  </a:r>
                  <a:r>
                    <a:rPr sz="784" b="1" spc="-13" dirty="0">
                      <a:latin typeface="Calibri"/>
                      <a:cs typeface="Calibri"/>
                    </a:rPr>
                    <a:t>KxxTxx</a:t>
                  </a:r>
                  <a:endParaRPr sz="784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123" name="object 123"/>
                <p:cNvSpPr txBox="1"/>
                <p:nvPr/>
              </p:nvSpPr>
              <p:spPr>
                <a:xfrm>
                  <a:off x="3772261" y="5273945"/>
                  <a:ext cx="526638" cy="202725"/>
                </a:xfrm>
                <a:prstGeom prst="rect">
                  <a:avLst/>
                </a:prstGeom>
              </p:spPr>
              <p:txBody>
                <a:bodyPr vert="horz" wrap="square" lIns="0" tIns="33192" rIns="0" bIns="0" rtlCol="0">
                  <a:spAutoFit/>
                </a:bodyPr>
                <a:lstStyle/>
                <a:p>
                  <a:pPr marR="47300" algn="ctr">
                    <a:spcBef>
                      <a:spcPts val="261"/>
                    </a:spcBef>
                  </a:pPr>
                  <a:r>
                    <a:rPr sz="784" b="1" spc="-7" dirty="0">
                      <a:latin typeface="Calibri"/>
                      <a:cs typeface="Calibri"/>
                    </a:rPr>
                    <a:t>R</a:t>
                  </a:r>
                  <a:r>
                    <a:rPr sz="784" b="1" spc="-13" dirty="0">
                      <a:latin typeface="Calibri"/>
                      <a:cs typeface="Calibri"/>
                    </a:rPr>
                    <a:t>E</a:t>
                  </a:r>
                  <a:r>
                    <a:rPr sz="784" b="1" spc="-7" dirty="0">
                      <a:latin typeface="Calibri"/>
                      <a:cs typeface="Calibri"/>
                    </a:rPr>
                    <a:t>TAILI</a:t>
                  </a:r>
                  <a:r>
                    <a:rPr sz="784" b="1" spc="-13" dirty="0">
                      <a:latin typeface="Calibri"/>
                      <a:cs typeface="Calibri"/>
                    </a:rPr>
                    <a:t>N</a:t>
                  </a:r>
                  <a:r>
                    <a:rPr sz="784" b="1" spc="-7" dirty="0">
                      <a:latin typeface="Calibri"/>
                      <a:cs typeface="Calibri"/>
                    </a:rPr>
                    <a:t>G</a:t>
                  </a:r>
                  <a:endParaRPr sz="784" dirty="0">
                    <a:latin typeface="Calibri"/>
                    <a:cs typeface="Calibri"/>
                  </a:endParaRPr>
                </a:p>
                <a:p>
                  <a:pPr marL="62236" algn="ctr">
                    <a:spcBef>
                      <a:spcPts val="85"/>
                    </a:spcBef>
                    <a:tabLst>
                      <a:tab pos="292924" algn="l"/>
                    </a:tabLst>
                  </a:pPr>
                  <a:r>
                    <a:rPr sz="327" dirty="0">
                      <a:latin typeface="Calibri"/>
                      <a:cs typeface="Calibri"/>
                    </a:rPr>
                    <a:t>25	19</a:t>
                  </a:r>
                </a:p>
              </p:txBody>
            </p:sp>
            <p:sp>
              <p:nvSpPr>
                <p:cNvPr id="124" name="object 124"/>
                <p:cNvSpPr txBox="1"/>
                <p:nvPr/>
              </p:nvSpPr>
              <p:spPr>
                <a:xfrm>
                  <a:off x="2997151" y="5462548"/>
                  <a:ext cx="1563251" cy="639005"/>
                </a:xfrm>
                <a:prstGeom prst="rect">
                  <a:avLst/>
                </a:prstGeom>
              </p:spPr>
              <p:txBody>
                <a:bodyPr vert="horz" wrap="square" lIns="0" tIns="19915" rIns="0" bIns="0" rtlCol="0">
                  <a:spAutoFit/>
                </a:bodyPr>
                <a:lstStyle/>
                <a:p>
                  <a:pPr marL="86301" algn="ctr">
                    <a:spcBef>
                      <a:spcPts val="157"/>
                    </a:spcBef>
                    <a:tabLst>
                      <a:tab pos="822350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No. Of Visits</a:t>
                  </a:r>
                  <a:r>
                    <a:rPr sz="327" b="1" spc="52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(Total</a:t>
                  </a:r>
                  <a:r>
                    <a:rPr sz="327" b="1" spc="13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Visits)	</a:t>
                  </a:r>
                  <a:r>
                    <a:rPr sz="327" dirty="0">
                      <a:latin typeface="Calibri"/>
                      <a:cs typeface="Calibri"/>
                    </a:rPr>
                    <a:t>228 133</a:t>
                  </a:r>
                  <a:r>
                    <a:rPr sz="327" spc="13" dirty="0">
                      <a:latin typeface="Calibri"/>
                      <a:cs typeface="Calibri"/>
                    </a:rPr>
                    <a:t> </a:t>
                  </a:r>
                  <a:r>
                    <a:rPr sz="327" dirty="0">
                      <a:latin typeface="Calibri"/>
                      <a:cs typeface="Calibri"/>
                    </a:rPr>
                    <a:t>45.18</a:t>
                  </a:r>
                </a:p>
                <a:p>
                  <a:pPr marL="453910" algn="ctr">
                    <a:spcBef>
                      <a:spcPts val="33"/>
                    </a:spcBef>
                  </a:pPr>
                  <a:r>
                    <a:rPr sz="784" b="1" spc="-13" dirty="0">
                      <a:latin typeface="Calibri"/>
                      <a:cs typeface="Calibri"/>
                    </a:rPr>
                    <a:t>PROMOTIONAL</a:t>
                  </a:r>
                  <a:r>
                    <a:rPr sz="784" b="1" spc="-46" dirty="0">
                      <a:latin typeface="Calibri"/>
                      <a:cs typeface="Calibri"/>
                    </a:rPr>
                    <a:t> </a:t>
                  </a:r>
                  <a:r>
                    <a:rPr sz="784" b="1" spc="-7" dirty="0">
                      <a:latin typeface="Calibri"/>
                      <a:cs typeface="Calibri"/>
                    </a:rPr>
                    <a:t>ACTIVITY</a:t>
                  </a:r>
                  <a:endParaRPr sz="784" dirty="0">
                    <a:latin typeface="Calibri"/>
                    <a:cs typeface="Calibri"/>
                  </a:endParaRPr>
                </a:p>
                <a:p>
                  <a:pPr marL="177581" algn="ctr">
                    <a:spcBef>
                      <a:spcPts val="85"/>
                    </a:spcBef>
                    <a:tabLst>
                      <a:tab pos="816541" algn="l"/>
                      <a:tab pos="1047230" algn="l"/>
                      <a:tab pos="1265472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Mega</a:t>
                  </a:r>
                  <a:r>
                    <a:rPr sz="327" b="1" spc="7" dirty="0">
                      <a:latin typeface="Calibri"/>
                      <a:cs typeface="Calibri"/>
                    </a:rPr>
                    <a:t> </a:t>
                  </a:r>
                  <a:r>
                    <a:rPr sz="327" b="1" dirty="0">
                      <a:latin typeface="Calibri"/>
                      <a:cs typeface="Calibri"/>
                    </a:rPr>
                    <a:t>Meets	</a:t>
                  </a:r>
                  <a:r>
                    <a:rPr sz="327" dirty="0">
                      <a:latin typeface="Calibri"/>
                      <a:cs typeface="Calibri"/>
                    </a:rPr>
                    <a:t>2	1	50</a:t>
                  </a:r>
                </a:p>
                <a:p>
                  <a:pPr marL="169282" algn="ctr">
                    <a:spcBef>
                      <a:spcPts val="65"/>
                    </a:spcBef>
                    <a:tabLst>
                      <a:tab pos="805753" algn="l"/>
                      <a:tab pos="1035613" algn="l"/>
                      <a:tab pos="1266302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Bombarding	</a:t>
                  </a:r>
                  <a:r>
                    <a:rPr sz="327" dirty="0">
                      <a:latin typeface="Calibri"/>
                      <a:cs typeface="Calibri"/>
                    </a:rPr>
                    <a:t>0	3	0</a:t>
                  </a:r>
                </a:p>
                <a:p>
                  <a:pPr marL="453081" algn="ctr">
                    <a:spcBef>
                      <a:spcPts val="39"/>
                    </a:spcBef>
                  </a:pPr>
                  <a:r>
                    <a:rPr sz="784" b="1" spc="-13" dirty="0">
                      <a:latin typeface="Calibri"/>
                      <a:cs typeface="Calibri"/>
                    </a:rPr>
                    <a:t>NETWORK</a:t>
                  </a:r>
                  <a:r>
                    <a:rPr sz="784" b="1" spc="-52" dirty="0">
                      <a:latin typeface="Calibri"/>
                      <a:cs typeface="Calibri"/>
                    </a:rPr>
                    <a:t> </a:t>
                  </a:r>
                  <a:r>
                    <a:rPr sz="784" b="1" spc="-13" dirty="0">
                      <a:latin typeface="Calibri"/>
                      <a:cs typeface="Calibri"/>
                    </a:rPr>
                    <a:t>DEVELOPMENT</a:t>
                  </a:r>
                  <a:endParaRPr sz="784" dirty="0">
                    <a:latin typeface="Calibri"/>
                    <a:cs typeface="Calibri"/>
                  </a:endParaRPr>
                </a:p>
                <a:p>
                  <a:pPr marL="70535" algn="ctr">
                    <a:spcBef>
                      <a:spcPts val="85"/>
                    </a:spcBef>
                    <a:tabLst>
                      <a:tab pos="805753" algn="l"/>
                      <a:tab pos="1035613" algn="l"/>
                      <a:tab pos="1266302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Retail outlet activation	</a:t>
                  </a:r>
                  <a:r>
                    <a:rPr sz="327" dirty="0">
                      <a:latin typeface="Calibri"/>
                      <a:cs typeface="Calibri"/>
                    </a:rPr>
                    <a:t>0	2	0</a:t>
                  </a:r>
                </a:p>
                <a:p>
                  <a:pPr marL="156834" algn="ctr">
                    <a:spcBef>
                      <a:spcPts val="72"/>
                    </a:spcBef>
                    <a:tabLst>
                      <a:tab pos="805753" algn="l"/>
                      <a:tab pos="1035613" algn="l"/>
                      <a:tab pos="1266302" algn="l"/>
                    </a:tabLst>
                  </a:pPr>
                  <a:r>
                    <a:rPr sz="327" b="1" dirty="0">
                      <a:latin typeface="Calibri"/>
                      <a:cs typeface="Calibri"/>
                    </a:rPr>
                    <a:t>DP Activation	</a:t>
                  </a:r>
                  <a:r>
                    <a:rPr sz="327" dirty="0">
                      <a:latin typeface="Calibri"/>
                      <a:cs typeface="Calibri"/>
                    </a:rPr>
                    <a:t>0	0	0</a:t>
                  </a:r>
                </a:p>
                <a:p>
                  <a:pPr marL="453910" algn="ctr">
                    <a:spcBef>
                      <a:spcPts val="33"/>
                    </a:spcBef>
                  </a:pPr>
                  <a:r>
                    <a:rPr sz="784" b="1" spc="-7" dirty="0">
                      <a:latin typeface="Calibri"/>
                      <a:cs typeface="Calibri"/>
                    </a:rPr>
                    <a:t>SALES</a:t>
                  </a:r>
                  <a:r>
                    <a:rPr sz="784" b="1" spc="-33" dirty="0">
                      <a:latin typeface="Calibri"/>
                      <a:cs typeface="Calibri"/>
                    </a:rPr>
                    <a:t> </a:t>
                  </a:r>
                  <a:r>
                    <a:rPr sz="784" b="1" spc="-13" dirty="0">
                      <a:latin typeface="Calibri"/>
                      <a:cs typeface="Calibri"/>
                    </a:rPr>
                    <a:t>VOLUME</a:t>
                  </a:r>
                  <a:endParaRPr sz="784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125" name="object 125"/>
                <p:cNvSpPr/>
                <p:nvPr/>
              </p:nvSpPr>
              <p:spPr>
                <a:xfrm>
                  <a:off x="2997922" y="5305108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26" name="object 126"/>
                <p:cNvSpPr/>
                <p:nvPr/>
              </p:nvSpPr>
              <p:spPr>
                <a:xfrm>
                  <a:off x="2997152" y="5305078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27" name="object 127"/>
                <p:cNvSpPr/>
                <p:nvPr/>
              </p:nvSpPr>
              <p:spPr>
                <a:xfrm>
                  <a:off x="2997922" y="5422746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28" name="object 128"/>
                <p:cNvSpPr/>
                <p:nvPr/>
              </p:nvSpPr>
              <p:spPr>
                <a:xfrm>
                  <a:off x="2997152" y="5422784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29" name="object 129"/>
                <p:cNvSpPr/>
                <p:nvPr/>
              </p:nvSpPr>
              <p:spPr>
                <a:xfrm>
                  <a:off x="2997922" y="5477339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0" name="object 130"/>
                <p:cNvSpPr/>
                <p:nvPr/>
              </p:nvSpPr>
              <p:spPr>
                <a:xfrm>
                  <a:off x="2997152" y="5477312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1" name="object 131"/>
                <p:cNvSpPr/>
                <p:nvPr/>
              </p:nvSpPr>
              <p:spPr>
                <a:xfrm>
                  <a:off x="2997922" y="5531896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2" name="object 132"/>
                <p:cNvSpPr/>
                <p:nvPr/>
              </p:nvSpPr>
              <p:spPr>
                <a:xfrm>
                  <a:off x="2997152" y="5531905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3" name="object 133"/>
                <p:cNvSpPr/>
                <p:nvPr/>
              </p:nvSpPr>
              <p:spPr>
                <a:xfrm>
                  <a:off x="3835974" y="5424274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4" name="object 134"/>
                <p:cNvSpPr/>
                <p:nvPr/>
              </p:nvSpPr>
              <p:spPr>
                <a:xfrm>
                  <a:off x="3835963" y="5423567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5" name="object 135"/>
                <p:cNvSpPr/>
                <p:nvPr/>
              </p:nvSpPr>
              <p:spPr>
                <a:xfrm>
                  <a:off x="4067513" y="5424274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6" name="object 136"/>
                <p:cNvSpPr/>
                <p:nvPr/>
              </p:nvSpPr>
              <p:spPr>
                <a:xfrm>
                  <a:off x="4067502" y="5423567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7" name="object 137"/>
                <p:cNvSpPr/>
                <p:nvPr/>
              </p:nvSpPr>
              <p:spPr>
                <a:xfrm>
                  <a:off x="4299052" y="5424274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8" name="object 138"/>
                <p:cNvSpPr/>
                <p:nvPr/>
              </p:nvSpPr>
              <p:spPr>
                <a:xfrm>
                  <a:off x="4299041" y="5423567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39" name="object 139"/>
                <p:cNvSpPr/>
                <p:nvPr/>
              </p:nvSpPr>
              <p:spPr>
                <a:xfrm>
                  <a:off x="4530589" y="5424274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0" name="object 140"/>
                <p:cNvSpPr/>
                <p:nvPr/>
              </p:nvSpPr>
              <p:spPr>
                <a:xfrm>
                  <a:off x="4530580" y="5423567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1" name="object 141"/>
                <p:cNvSpPr/>
                <p:nvPr/>
              </p:nvSpPr>
              <p:spPr>
                <a:xfrm>
                  <a:off x="4785159" y="5424274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2" name="object 142"/>
                <p:cNvSpPr/>
                <p:nvPr/>
              </p:nvSpPr>
              <p:spPr>
                <a:xfrm>
                  <a:off x="4785150" y="5423567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3" name="object 143"/>
                <p:cNvSpPr/>
                <p:nvPr/>
              </p:nvSpPr>
              <p:spPr>
                <a:xfrm>
                  <a:off x="2997922" y="5649573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4" name="object 144"/>
                <p:cNvSpPr/>
                <p:nvPr/>
              </p:nvSpPr>
              <p:spPr>
                <a:xfrm>
                  <a:off x="2997152" y="5649544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5" name="object 145"/>
                <p:cNvSpPr/>
                <p:nvPr/>
              </p:nvSpPr>
              <p:spPr>
                <a:xfrm>
                  <a:off x="2997922" y="5704129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6" name="object 146"/>
                <p:cNvSpPr/>
                <p:nvPr/>
              </p:nvSpPr>
              <p:spPr>
                <a:xfrm>
                  <a:off x="2997152" y="5704139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7" name="object 147"/>
                <p:cNvSpPr/>
                <p:nvPr/>
              </p:nvSpPr>
              <p:spPr>
                <a:xfrm>
                  <a:off x="2997922" y="5758609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8" name="object 148"/>
                <p:cNvSpPr/>
                <p:nvPr/>
              </p:nvSpPr>
              <p:spPr>
                <a:xfrm>
                  <a:off x="2997152" y="5758619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49" name="object 149"/>
                <p:cNvSpPr/>
                <p:nvPr/>
              </p:nvSpPr>
              <p:spPr>
                <a:xfrm>
                  <a:off x="3835974" y="5650987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0" name="object 150"/>
                <p:cNvSpPr/>
                <p:nvPr/>
              </p:nvSpPr>
              <p:spPr>
                <a:xfrm>
                  <a:off x="3835963" y="56502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1" name="object 151"/>
                <p:cNvSpPr/>
                <p:nvPr/>
              </p:nvSpPr>
              <p:spPr>
                <a:xfrm>
                  <a:off x="4067513" y="5650987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2" name="object 152"/>
                <p:cNvSpPr/>
                <p:nvPr/>
              </p:nvSpPr>
              <p:spPr>
                <a:xfrm>
                  <a:off x="4067502" y="56502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3" name="object 153"/>
                <p:cNvSpPr/>
                <p:nvPr/>
              </p:nvSpPr>
              <p:spPr>
                <a:xfrm>
                  <a:off x="4299052" y="5650987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4" name="object 154"/>
                <p:cNvSpPr/>
                <p:nvPr/>
              </p:nvSpPr>
              <p:spPr>
                <a:xfrm>
                  <a:off x="4299041" y="56502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5" name="object 155"/>
                <p:cNvSpPr/>
                <p:nvPr/>
              </p:nvSpPr>
              <p:spPr>
                <a:xfrm>
                  <a:off x="4530589" y="5650987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6" name="object 156"/>
                <p:cNvSpPr/>
                <p:nvPr/>
              </p:nvSpPr>
              <p:spPr>
                <a:xfrm>
                  <a:off x="4530580" y="56502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7" name="object 157"/>
                <p:cNvSpPr/>
                <p:nvPr/>
              </p:nvSpPr>
              <p:spPr>
                <a:xfrm>
                  <a:off x="4785159" y="5650987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97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8" name="object 158"/>
                <p:cNvSpPr/>
                <p:nvPr/>
              </p:nvSpPr>
              <p:spPr>
                <a:xfrm>
                  <a:off x="4785150" y="56502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59" name="object 159"/>
                <p:cNvSpPr/>
                <p:nvPr/>
              </p:nvSpPr>
              <p:spPr>
                <a:xfrm>
                  <a:off x="2997922" y="5876362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0" name="object 160"/>
                <p:cNvSpPr/>
                <p:nvPr/>
              </p:nvSpPr>
              <p:spPr>
                <a:xfrm>
                  <a:off x="2997152" y="5876372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1" name="object 161"/>
                <p:cNvSpPr/>
                <p:nvPr/>
              </p:nvSpPr>
              <p:spPr>
                <a:xfrm>
                  <a:off x="2997922" y="5930842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2" name="object 162"/>
                <p:cNvSpPr/>
                <p:nvPr/>
              </p:nvSpPr>
              <p:spPr>
                <a:xfrm>
                  <a:off x="2997152" y="5930844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3" name="object 163"/>
                <p:cNvSpPr/>
                <p:nvPr/>
              </p:nvSpPr>
              <p:spPr>
                <a:xfrm>
                  <a:off x="2997922" y="5985417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4" name="object 164"/>
                <p:cNvSpPr/>
                <p:nvPr/>
              </p:nvSpPr>
              <p:spPr>
                <a:xfrm>
                  <a:off x="2997152" y="5985420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5" name="object 165"/>
                <p:cNvSpPr/>
                <p:nvPr/>
              </p:nvSpPr>
              <p:spPr>
                <a:xfrm>
                  <a:off x="3835974" y="5877815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8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6" name="object 166"/>
                <p:cNvSpPr/>
                <p:nvPr/>
              </p:nvSpPr>
              <p:spPr>
                <a:xfrm>
                  <a:off x="3835963" y="58770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7" name="object 167"/>
                <p:cNvSpPr/>
                <p:nvPr/>
              </p:nvSpPr>
              <p:spPr>
                <a:xfrm>
                  <a:off x="4067513" y="5877815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8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8" name="object 168"/>
                <p:cNvSpPr/>
                <p:nvPr/>
              </p:nvSpPr>
              <p:spPr>
                <a:xfrm>
                  <a:off x="4067502" y="58770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69" name="object 169"/>
                <p:cNvSpPr/>
                <p:nvPr/>
              </p:nvSpPr>
              <p:spPr>
                <a:xfrm>
                  <a:off x="4299052" y="5877815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8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0" name="object 170"/>
                <p:cNvSpPr/>
                <p:nvPr/>
              </p:nvSpPr>
              <p:spPr>
                <a:xfrm>
                  <a:off x="4299041" y="58770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1" name="object 171"/>
                <p:cNvSpPr/>
                <p:nvPr/>
              </p:nvSpPr>
              <p:spPr>
                <a:xfrm>
                  <a:off x="4530589" y="5877815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8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2" name="object 172"/>
                <p:cNvSpPr/>
                <p:nvPr/>
              </p:nvSpPr>
              <p:spPr>
                <a:xfrm>
                  <a:off x="4530580" y="58770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3" name="object 173"/>
                <p:cNvSpPr/>
                <p:nvPr/>
              </p:nvSpPr>
              <p:spPr>
                <a:xfrm>
                  <a:off x="4785159" y="5877815"/>
                  <a:ext cx="0" cy="10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8900">
                      <a:moveTo>
                        <a:pt x="0" y="0"/>
                      </a:moveTo>
                      <a:lnTo>
                        <a:pt x="0" y="8828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4" name="object 174"/>
                <p:cNvSpPr/>
                <p:nvPr/>
              </p:nvSpPr>
              <p:spPr>
                <a:xfrm>
                  <a:off x="4785150" y="5877081"/>
                  <a:ext cx="0" cy="10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9535">
                      <a:moveTo>
                        <a:pt x="0" y="0"/>
                      </a:moveTo>
                      <a:lnTo>
                        <a:pt x="0" y="89474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5" name="object 175"/>
                <p:cNvSpPr/>
                <p:nvPr/>
              </p:nvSpPr>
              <p:spPr>
                <a:xfrm>
                  <a:off x="2997922" y="6103076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6" name="object 176"/>
                <p:cNvSpPr/>
                <p:nvPr/>
              </p:nvSpPr>
              <p:spPr>
                <a:xfrm>
                  <a:off x="2997152" y="6103077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7" name="object 177"/>
                <p:cNvSpPr/>
                <p:nvPr/>
              </p:nvSpPr>
              <p:spPr>
                <a:xfrm>
                  <a:off x="2997922" y="6157651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8" name="object 178"/>
                <p:cNvSpPr/>
                <p:nvPr/>
              </p:nvSpPr>
              <p:spPr>
                <a:xfrm>
                  <a:off x="2997152" y="6157652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79" name="object 179"/>
                <p:cNvSpPr/>
                <p:nvPr/>
              </p:nvSpPr>
              <p:spPr>
                <a:xfrm>
                  <a:off x="2997922" y="6212225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0" name="object 180"/>
                <p:cNvSpPr/>
                <p:nvPr/>
              </p:nvSpPr>
              <p:spPr>
                <a:xfrm>
                  <a:off x="2997152" y="6212228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1" name="object 181"/>
                <p:cNvSpPr/>
                <p:nvPr/>
              </p:nvSpPr>
              <p:spPr>
                <a:xfrm>
                  <a:off x="2996379" y="4954907"/>
                  <a:ext cx="0" cy="131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6325">
                      <a:moveTo>
                        <a:pt x="0" y="0"/>
                      </a:moveTo>
                      <a:lnTo>
                        <a:pt x="0" y="107626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2" name="object 182"/>
                <p:cNvSpPr/>
                <p:nvPr/>
              </p:nvSpPr>
              <p:spPr>
                <a:xfrm>
                  <a:off x="2996379" y="4954172"/>
                  <a:ext cx="0" cy="13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7595">
                      <a:moveTo>
                        <a:pt x="0" y="0"/>
                      </a:moveTo>
                      <a:lnTo>
                        <a:pt x="0" y="1077453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3" name="object 183"/>
                <p:cNvSpPr/>
                <p:nvPr/>
              </p:nvSpPr>
              <p:spPr>
                <a:xfrm>
                  <a:off x="3835974" y="6104508"/>
                  <a:ext cx="0" cy="162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50">
                      <a:moveTo>
                        <a:pt x="0" y="0"/>
                      </a:moveTo>
                      <a:lnTo>
                        <a:pt x="0" y="133075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4" name="object 184"/>
                <p:cNvSpPr/>
                <p:nvPr/>
              </p:nvSpPr>
              <p:spPr>
                <a:xfrm>
                  <a:off x="3835963" y="6103793"/>
                  <a:ext cx="0" cy="1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4620">
                      <a:moveTo>
                        <a:pt x="0" y="0"/>
                      </a:moveTo>
                      <a:lnTo>
                        <a:pt x="0" y="13425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5" name="object 185"/>
                <p:cNvSpPr/>
                <p:nvPr/>
              </p:nvSpPr>
              <p:spPr>
                <a:xfrm>
                  <a:off x="4067513" y="6104508"/>
                  <a:ext cx="0" cy="162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50">
                      <a:moveTo>
                        <a:pt x="0" y="0"/>
                      </a:moveTo>
                      <a:lnTo>
                        <a:pt x="0" y="133075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6" name="object 186"/>
                <p:cNvSpPr/>
                <p:nvPr/>
              </p:nvSpPr>
              <p:spPr>
                <a:xfrm>
                  <a:off x="4067502" y="6103793"/>
                  <a:ext cx="0" cy="1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4620">
                      <a:moveTo>
                        <a:pt x="0" y="0"/>
                      </a:moveTo>
                      <a:lnTo>
                        <a:pt x="0" y="13425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7" name="object 187"/>
                <p:cNvSpPr/>
                <p:nvPr/>
              </p:nvSpPr>
              <p:spPr>
                <a:xfrm>
                  <a:off x="4299052" y="6104508"/>
                  <a:ext cx="0" cy="162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50">
                      <a:moveTo>
                        <a:pt x="0" y="0"/>
                      </a:moveTo>
                      <a:lnTo>
                        <a:pt x="0" y="133075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8" name="object 188"/>
                <p:cNvSpPr/>
                <p:nvPr/>
              </p:nvSpPr>
              <p:spPr>
                <a:xfrm>
                  <a:off x="4299041" y="6103793"/>
                  <a:ext cx="0" cy="1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4620">
                      <a:moveTo>
                        <a:pt x="0" y="0"/>
                      </a:moveTo>
                      <a:lnTo>
                        <a:pt x="0" y="13425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89" name="object 189"/>
                <p:cNvSpPr/>
                <p:nvPr/>
              </p:nvSpPr>
              <p:spPr>
                <a:xfrm>
                  <a:off x="4530589" y="6104508"/>
                  <a:ext cx="0" cy="162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50">
                      <a:moveTo>
                        <a:pt x="0" y="0"/>
                      </a:moveTo>
                      <a:lnTo>
                        <a:pt x="0" y="133075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0" name="object 190"/>
                <p:cNvSpPr/>
                <p:nvPr/>
              </p:nvSpPr>
              <p:spPr>
                <a:xfrm>
                  <a:off x="4530580" y="6103793"/>
                  <a:ext cx="0" cy="1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4620">
                      <a:moveTo>
                        <a:pt x="0" y="0"/>
                      </a:moveTo>
                      <a:lnTo>
                        <a:pt x="0" y="13425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1" name="object 191"/>
                <p:cNvSpPr/>
                <p:nvPr/>
              </p:nvSpPr>
              <p:spPr>
                <a:xfrm>
                  <a:off x="4785159" y="6104508"/>
                  <a:ext cx="0" cy="162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50">
                      <a:moveTo>
                        <a:pt x="0" y="0"/>
                      </a:moveTo>
                      <a:lnTo>
                        <a:pt x="0" y="133075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2" name="object 192"/>
                <p:cNvSpPr/>
                <p:nvPr/>
              </p:nvSpPr>
              <p:spPr>
                <a:xfrm>
                  <a:off x="4785150" y="6103793"/>
                  <a:ext cx="0" cy="1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4620">
                      <a:moveTo>
                        <a:pt x="0" y="0"/>
                      </a:moveTo>
                      <a:lnTo>
                        <a:pt x="0" y="13425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3" name="object 193"/>
                <p:cNvSpPr/>
                <p:nvPr/>
              </p:nvSpPr>
              <p:spPr>
                <a:xfrm>
                  <a:off x="2997922" y="6266707"/>
                  <a:ext cx="20190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04">
                      <a:moveTo>
                        <a:pt x="0" y="0"/>
                      </a:moveTo>
                      <a:lnTo>
                        <a:pt x="1538388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4" name="object 194"/>
                <p:cNvSpPr/>
                <p:nvPr/>
              </p:nvSpPr>
              <p:spPr>
                <a:xfrm>
                  <a:off x="2997152" y="6266707"/>
                  <a:ext cx="202072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875">
                      <a:moveTo>
                        <a:pt x="0" y="0"/>
                      </a:moveTo>
                      <a:lnTo>
                        <a:pt x="1539556" y="0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5" name="object 195"/>
                <p:cNvSpPr/>
                <p:nvPr/>
              </p:nvSpPr>
              <p:spPr>
                <a:xfrm>
                  <a:off x="5016697" y="4956321"/>
                  <a:ext cx="0" cy="1311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5689">
                      <a:moveTo>
                        <a:pt x="0" y="0"/>
                      </a:moveTo>
                      <a:lnTo>
                        <a:pt x="0" y="1075101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6" name="object 196"/>
                <p:cNvSpPr/>
                <p:nvPr/>
              </p:nvSpPr>
              <p:spPr>
                <a:xfrm>
                  <a:off x="5016687" y="4955587"/>
                  <a:ext cx="0" cy="131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6325">
                      <a:moveTo>
                        <a:pt x="0" y="0"/>
                      </a:moveTo>
                      <a:lnTo>
                        <a:pt x="0" y="1076292"/>
                      </a:lnTo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7" name="object 197"/>
                <p:cNvSpPr/>
                <p:nvPr/>
              </p:nvSpPr>
              <p:spPr>
                <a:xfrm>
                  <a:off x="2996379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8" name="object 198"/>
                <p:cNvSpPr/>
                <p:nvPr/>
              </p:nvSpPr>
              <p:spPr>
                <a:xfrm>
                  <a:off x="3835974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199" name="object 199"/>
                <p:cNvSpPr/>
                <p:nvPr/>
              </p:nvSpPr>
              <p:spPr>
                <a:xfrm>
                  <a:off x="4067513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0" name="object 200"/>
                <p:cNvSpPr/>
                <p:nvPr/>
              </p:nvSpPr>
              <p:spPr>
                <a:xfrm>
                  <a:off x="4299052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1" name="object 201"/>
                <p:cNvSpPr/>
                <p:nvPr/>
              </p:nvSpPr>
              <p:spPr>
                <a:xfrm>
                  <a:off x="4530589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2" name="object 202"/>
                <p:cNvSpPr/>
                <p:nvPr/>
              </p:nvSpPr>
              <p:spPr>
                <a:xfrm>
                  <a:off x="4785159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3" name="object 203"/>
                <p:cNvSpPr/>
                <p:nvPr/>
              </p:nvSpPr>
              <p:spPr>
                <a:xfrm>
                  <a:off x="5016697" y="626814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4" name="object 204"/>
                <p:cNvSpPr/>
                <p:nvPr/>
              </p:nvSpPr>
              <p:spPr>
                <a:xfrm>
                  <a:off x="5018220" y="530510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5" name="object 205"/>
                <p:cNvSpPr/>
                <p:nvPr/>
              </p:nvSpPr>
              <p:spPr>
                <a:xfrm>
                  <a:off x="5018220" y="53682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6" name="object 206"/>
                <p:cNvSpPr/>
                <p:nvPr/>
              </p:nvSpPr>
              <p:spPr>
                <a:xfrm>
                  <a:off x="5018220" y="542274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7" name="object 207"/>
                <p:cNvSpPr/>
                <p:nvPr/>
              </p:nvSpPr>
              <p:spPr>
                <a:xfrm>
                  <a:off x="5018220" y="547733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8" name="object 208"/>
                <p:cNvSpPr/>
                <p:nvPr/>
              </p:nvSpPr>
              <p:spPr>
                <a:xfrm>
                  <a:off x="5018220" y="553189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09" name="object 209"/>
                <p:cNvSpPr/>
                <p:nvPr/>
              </p:nvSpPr>
              <p:spPr>
                <a:xfrm>
                  <a:off x="5018220" y="5594978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0" name="object 210"/>
                <p:cNvSpPr/>
                <p:nvPr/>
              </p:nvSpPr>
              <p:spPr>
                <a:xfrm>
                  <a:off x="5018220" y="564957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1" name="object 211"/>
                <p:cNvSpPr/>
                <p:nvPr/>
              </p:nvSpPr>
              <p:spPr>
                <a:xfrm>
                  <a:off x="5018220" y="570412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2" name="object 212"/>
                <p:cNvSpPr/>
                <p:nvPr/>
              </p:nvSpPr>
              <p:spPr>
                <a:xfrm>
                  <a:off x="5018220" y="575860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3" name="object 213"/>
                <p:cNvSpPr/>
                <p:nvPr/>
              </p:nvSpPr>
              <p:spPr>
                <a:xfrm>
                  <a:off x="5018220" y="582180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4" name="object 214"/>
                <p:cNvSpPr/>
                <p:nvPr/>
              </p:nvSpPr>
              <p:spPr>
                <a:xfrm>
                  <a:off x="5018220" y="587636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5" name="object 215"/>
                <p:cNvSpPr/>
                <p:nvPr/>
              </p:nvSpPr>
              <p:spPr>
                <a:xfrm>
                  <a:off x="5018220" y="593084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6" name="object 216"/>
                <p:cNvSpPr/>
                <p:nvPr/>
              </p:nvSpPr>
              <p:spPr>
                <a:xfrm>
                  <a:off x="5018220" y="598541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7" name="object 217"/>
                <p:cNvSpPr/>
                <p:nvPr/>
              </p:nvSpPr>
              <p:spPr>
                <a:xfrm>
                  <a:off x="5018220" y="604859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8" name="object 218"/>
                <p:cNvSpPr/>
                <p:nvPr/>
              </p:nvSpPr>
              <p:spPr>
                <a:xfrm>
                  <a:off x="5018220" y="610307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19" name="object 219"/>
                <p:cNvSpPr/>
                <p:nvPr/>
              </p:nvSpPr>
              <p:spPr>
                <a:xfrm>
                  <a:off x="5018220" y="6157651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20" name="object 220"/>
                <p:cNvSpPr/>
                <p:nvPr/>
              </p:nvSpPr>
              <p:spPr>
                <a:xfrm>
                  <a:off x="5018220" y="621222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  <p:sp>
              <p:nvSpPr>
                <p:cNvPr id="221" name="object 221"/>
                <p:cNvSpPr/>
                <p:nvPr/>
              </p:nvSpPr>
              <p:spPr>
                <a:xfrm>
                  <a:off x="5018220" y="626670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91" dirty="0"/>
                </a:p>
              </p:txBody>
            </p:sp>
          </p:grpSp>
        </p:grpSp>
      </p:grp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0B0640EF-7242-4C5B-AEFE-BD8F1315E1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59861" y="-10321"/>
            <a:ext cx="775590" cy="209853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1194938">
              <a:defRPr/>
            </a:pPr>
            <a:r>
              <a:rPr lang="en-US" sz="1000" smtClean="0">
                <a:solidFill>
                  <a:srgbClr val="FFFFFF"/>
                </a:solidFill>
              </a:rPr>
              <a:t>BAS028</a:t>
            </a:r>
            <a:endParaRPr lang="pl-PL" sz="1000" dirty="0">
              <a:solidFill>
                <a:srgbClr val="FFFFFF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401D52C-84F8-465B-B810-495A50A7D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4" y="0"/>
            <a:ext cx="1837688" cy="199532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194938">
              <a:defRPr/>
            </a:pPr>
            <a:r>
              <a:rPr lang="pl-PL" sz="1000" dirty="0">
                <a:solidFill>
                  <a:srgbClr val="FFFFFF"/>
                </a:solidFill>
              </a:rPr>
              <a:t>BASIC MATERIALS| ASIA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9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840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4"/>
          <p:cNvSpPr/>
          <p:nvPr/>
        </p:nvSpPr>
        <p:spPr>
          <a:xfrm>
            <a:off x="707460" y="738188"/>
            <a:ext cx="10239447" cy="548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2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37"/>
              </a:spcBef>
            </a:pPr>
            <a:r>
              <a:rPr dirty="0">
                <a:latin typeface="+mn-lt"/>
              </a:rPr>
              <a:t>Granular growth map using</a:t>
            </a:r>
            <a:r>
              <a:rPr spc="-124" dirty="0">
                <a:latin typeface="+mn-lt"/>
              </a:rPr>
              <a:t> </a:t>
            </a:r>
            <a:r>
              <a:rPr spc="-26" dirty="0">
                <a:latin typeface="+mn-lt"/>
              </a:rPr>
              <a:t>Tableau</a:t>
            </a:r>
          </a:p>
        </p:txBody>
      </p:sp>
      <p:sp>
        <p:nvSpPr>
          <p:cNvPr id="9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1193860">
              <a:tabLst/>
            </a:pPr>
            <a:r>
              <a:rPr lang="en-US" sz="800" noProof="0" dirty="0" smtClean="0">
                <a:solidFill>
                  <a:schemeClr val="accent6"/>
                </a:solidFill>
                <a:latin typeface="+mn-lt"/>
              </a:rPr>
              <a:t>SOURCE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: Team Analysis</a:t>
            </a:r>
          </a:p>
        </p:txBody>
      </p:sp>
    </p:spTree>
    <p:extLst>
      <p:ext uri="{BB962C8B-B14F-4D97-AF65-F5344CB8AC3E}">
        <p14:creationId xmlns:p14="http://schemas.microsoft.com/office/powerpoint/2010/main" val="411159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5799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40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76"/>
              </a:spcBef>
            </a:pPr>
            <a:r>
              <a:rPr spc="7" dirty="0">
                <a:latin typeface="+mn-lt"/>
              </a:rPr>
              <a:t>India </a:t>
            </a:r>
            <a:r>
              <a:rPr spc="13" dirty="0">
                <a:latin typeface="+mn-lt"/>
              </a:rPr>
              <a:t>can be viewed as 73 </a:t>
            </a:r>
            <a:r>
              <a:rPr spc="7" dirty="0">
                <a:latin typeface="+mn-lt"/>
              </a:rPr>
              <a:t>growth clusters, </a:t>
            </a:r>
            <a:r>
              <a:rPr spc="13" dirty="0">
                <a:latin typeface="+mn-lt"/>
              </a:rPr>
              <a:t>covering 658</a:t>
            </a:r>
            <a:r>
              <a:rPr spc="-196" dirty="0">
                <a:latin typeface="+mn-lt"/>
              </a:rPr>
              <a:t> </a:t>
            </a:r>
            <a:r>
              <a:rPr spc="7" dirty="0">
                <a:latin typeface="+mn-lt"/>
              </a:rPr>
              <a:t>districts</a:t>
            </a:r>
            <a:endParaRPr dirty="0"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6887" y="1376187"/>
            <a:ext cx="5359177" cy="460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8" name="object 8"/>
          <p:cNvSpPr/>
          <p:nvPr/>
        </p:nvSpPr>
        <p:spPr>
          <a:xfrm>
            <a:off x="491904" y="728944"/>
            <a:ext cx="5237694" cy="55862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9" name="object 9"/>
          <p:cNvSpPr/>
          <p:nvPr/>
        </p:nvSpPr>
        <p:spPr>
          <a:xfrm>
            <a:off x="5920785" y="758818"/>
            <a:ext cx="4849348" cy="594135"/>
          </a:xfrm>
          <a:custGeom>
            <a:avLst/>
            <a:gdLst/>
            <a:ahLst/>
            <a:cxnLst/>
            <a:rect l="l" t="t" r="r" b="b"/>
            <a:pathLst>
              <a:path w="3710940" h="454659">
                <a:moveTo>
                  <a:pt x="0" y="454151"/>
                </a:moveTo>
                <a:lnTo>
                  <a:pt x="3710940" y="454151"/>
                </a:lnTo>
                <a:lnTo>
                  <a:pt x="371094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00295F"/>
          </a:solid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10" name="object 10"/>
          <p:cNvSpPr/>
          <p:nvPr/>
        </p:nvSpPr>
        <p:spPr>
          <a:xfrm>
            <a:off x="10369839" y="758818"/>
            <a:ext cx="1087867" cy="594135"/>
          </a:xfrm>
          <a:custGeom>
            <a:avLst/>
            <a:gdLst/>
            <a:ahLst/>
            <a:cxnLst/>
            <a:rect l="l" t="t" r="r" b="b"/>
            <a:pathLst>
              <a:path w="832484" h="454659">
                <a:moveTo>
                  <a:pt x="832103" y="0"/>
                </a:moveTo>
                <a:lnTo>
                  <a:pt x="168275" y="0"/>
                </a:lnTo>
                <a:lnTo>
                  <a:pt x="0" y="454151"/>
                </a:lnTo>
                <a:lnTo>
                  <a:pt x="663828" y="454151"/>
                </a:lnTo>
                <a:lnTo>
                  <a:pt x="832103" y="0"/>
                </a:lnTo>
                <a:close/>
              </a:path>
            </a:pathLst>
          </a:custGeom>
          <a:solidFill>
            <a:srgbClr val="00295F"/>
          </a:solid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11" name="object 11"/>
          <p:cNvSpPr/>
          <p:nvPr/>
        </p:nvSpPr>
        <p:spPr>
          <a:xfrm>
            <a:off x="11156486" y="758818"/>
            <a:ext cx="298728" cy="594135"/>
          </a:xfrm>
          <a:custGeom>
            <a:avLst/>
            <a:gdLst/>
            <a:ahLst/>
            <a:cxnLst/>
            <a:rect l="l" t="t" r="r" b="b"/>
            <a:pathLst>
              <a:path w="228600" h="454659">
                <a:moveTo>
                  <a:pt x="228600" y="0"/>
                </a:moveTo>
                <a:lnTo>
                  <a:pt x="172593" y="0"/>
                </a:lnTo>
                <a:lnTo>
                  <a:pt x="0" y="454151"/>
                </a:lnTo>
                <a:lnTo>
                  <a:pt x="56006" y="454151"/>
                </a:lnTo>
                <a:lnTo>
                  <a:pt x="228600" y="0"/>
                </a:lnTo>
                <a:close/>
              </a:path>
            </a:pathLst>
          </a:custGeom>
          <a:solidFill>
            <a:srgbClr val="00ACEE">
              <a:alpha val="85096"/>
            </a:srgbClr>
          </a:solid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12" name="object 12"/>
          <p:cNvSpPr/>
          <p:nvPr/>
        </p:nvSpPr>
        <p:spPr>
          <a:xfrm>
            <a:off x="11090768" y="758818"/>
            <a:ext cx="298728" cy="594135"/>
          </a:xfrm>
          <a:custGeom>
            <a:avLst/>
            <a:gdLst/>
            <a:ahLst/>
            <a:cxnLst/>
            <a:rect l="l" t="t" r="r" b="b"/>
            <a:pathLst>
              <a:path w="228600" h="454659">
                <a:moveTo>
                  <a:pt x="228600" y="0"/>
                </a:moveTo>
                <a:lnTo>
                  <a:pt x="172593" y="0"/>
                </a:lnTo>
                <a:lnTo>
                  <a:pt x="0" y="454151"/>
                </a:lnTo>
                <a:lnTo>
                  <a:pt x="56007" y="454151"/>
                </a:lnTo>
                <a:lnTo>
                  <a:pt x="228600" y="0"/>
                </a:lnTo>
                <a:close/>
              </a:path>
            </a:pathLst>
          </a:custGeom>
          <a:solidFill>
            <a:srgbClr val="00ACEE">
              <a:alpha val="27842"/>
            </a:srgbClr>
          </a:solidFill>
        </p:spPr>
        <p:txBody>
          <a:bodyPr wrap="square" lIns="0" tIns="0" rIns="0" bIns="0" rtlCol="0"/>
          <a:lstStyle/>
          <a:p>
            <a:endParaRPr sz="2091" dirty="0"/>
          </a:p>
        </p:txBody>
      </p:sp>
      <p:sp>
        <p:nvSpPr>
          <p:cNvPr id="13" name="object 13"/>
          <p:cNvSpPr txBox="1"/>
          <p:nvPr/>
        </p:nvSpPr>
        <p:spPr>
          <a:xfrm>
            <a:off x="6033637" y="743547"/>
            <a:ext cx="4938137" cy="2862959"/>
          </a:xfrm>
          <a:prstGeom prst="rect">
            <a:avLst/>
          </a:prstGeom>
        </p:spPr>
        <p:txBody>
          <a:bodyPr vert="horz" wrap="square" lIns="0" tIns="158492" rIns="0" bIns="0" rtlCol="0">
            <a:spAutoFit/>
          </a:bodyPr>
          <a:lstStyle/>
          <a:p>
            <a:pPr marL="42319">
              <a:spcBef>
                <a:spcPts val="1248"/>
              </a:spcBef>
            </a:pPr>
            <a:r>
              <a:rPr sz="1960" b="1" dirty="0">
                <a:solidFill>
                  <a:srgbClr val="FFFFFF"/>
                </a:solidFill>
                <a:latin typeface="Arial"/>
                <a:cs typeface="Arial"/>
              </a:rPr>
              <a:t>Takeaways</a:t>
            </a:r>
            <a:endParaRPr sz="1960" dirty="0">
              <a:latin typeface="Arial"/>
              <a:cs typeface="Arial"/>
            </a:endParaRPr>
          </a:p>
          <a:p>
            <a:pPr marL="271350" marR="14937" indent="-254754">
              <a:lnSpc>
                <a:spcPct val="102099"/>
              </a:lnSpc>
              <a:spcBef>
                <a:spcPts val="1823"/>
              </a:spcBef>
              <a:buClr>
                <a:srgbClr val="00295F"/>
              </a:buClr>
              <a:buSzPct val="126666"/>
              <a:buFont typeface="Microsoft Sans Serif"/>
              <a:buChar char="▪"/>
              <a:tabLst>
                <a:tab pos="272179" algn="l"/>
              </a:tabLst>
            </a:pPr>
            <a:r>
              <a:rPr sz="1960" spc="13" dirty="0">
                <a:latin typeface="Arial"/>
                <a:cs typeface="Arial"/>
              </a:rPr>
              <a:t>Each </a:t>
            </a:r>
            <a:r>
              <a:rPr sz="1960" spc="7" dirty="0">
                <a:latin typeface="Arial"/>
                <a:cs typeface="Arial"/>
              </a:rPr>
              <a:t>cluster functions </a:t>
            </a:r>
            <a:r>
              <a:rPr sz="1960" spc="13" dirty="0">
                <a:latin typeface="Arial"/>
                <a:cs typeface="Arial"/>
              </a:rPr>
              <a:t>as an</a:t>
            </a:r>
            <a:r>
              <a:rPr sz="1960" spc="-65" dirty="0">
                <a:latin typeface="Arial"/>
                <a:cs typeface="Arial"/>
              </a:rPr>
              <a:t> </a:t>
            </a:r>
            <a:r>
              <a:rPr sz="1960" spc="7" dirty="0">
                <a:latin typeface="Arial"/>
                <a:cs typeface="Arial"/>
              </a:rPr>
              <a:t>independent  local </a:t>
            </a:r>
            <a:r>
              <a:rPr sz="1960" spc="13" dirty="0">
                <a:latin typeface="Arial"/>
                <a:cs typeface="Arial"/>
              </a:rPr>
              <a:t>economic drivers and </a:t>
            </a:r>
            <a:r>
              <a:rPr sz="1960" spc="7" dirty="0">
                <a:latin typeface="Arial"/>
                <a:cs typeface="Arial"/>
              </a:rPr>
              <a:t>advertising  </a:t>
            </a:r>
            <a:r>
              <a:rPr sz="1960" spc="13" dirty="0">
                <a:latin typeface="Arial"/>
                <a:cs typeface="Arial"/>
              </a:rPr>
              <a:t>channel</a:t>
            </a:r>
            <a:endParaRPr sz="1960" dirty="0">
              <a:latin typeface="Arial"/>
              <a:cs typeface="Arial"/>
            </a:endParaRPr>
          </a:p>
          <a:p>
            <a:pPr>
              <a:spcBef>
                <a:spcPts val="65"/>
              </a:spcBef>
              <a:buClr>
                <a:srgbClr val="00295F"/>
              </a:buClr>
              <a:buFont typeface="Microsoft Sans Serif"/>
              <a:buChar char="▪"/>
            </a:pPr>
            <a:endParaRPr sz="2026" dirty="0">
              <a:latin typeface="Times New Roman"/>
              <a:cs typeface="Times New Roman"/>
            </a:endParaRPr>
          </a:p>
          <a:p>
            <a:pPr marL="271350" marR="6639" indent="-254754">
              <a:lnSpc>
                <a:spcPct val="102099"/>
              </a:lnSpc>
              <a:buClr>
                <a:srgbClr val="00295F"/>
              </a:buClr>
              <a:buSzPct val="126666"/>
              <a:buFont typeface="Microsoft Sans Serif"/>
              <a:buChar char="▪"/>
              <a:tabLst>
                <a:tab pos="272179" algn="l"/>
              </a:tabLst>
            </a:pPr>
            <a:r>
              <a:rPr sz="1960" b="1" spc="20" dirty="0">
                <a:solidFill>
                  <a:schemeClr val="tx2"/>
                </a:solidFill>
                <a:latin typeface="Arial"/>
                <a:cs typeface="Arial"/>
              </a:rPr>
              <a:t>25% </a:t>
            </a:r>
            <a:r>
              <a:rPr sz="1960" b="1" spc="13" dirty="0">
                <a:solidFill>
                  <a:schemeClr val="tx2"/>
                </a:solidFill>
                <a:latin typeface="Arial"/>
                <a:cs typeface="Arial"/>
              </a:rPr>
              <a:t>of districts (183 districts) </a:t>
            </a:r>
            <a:r>
              <a:rPr sz="1960" dirty="0">
                <a:latin typeface="Arial"/>
                <a:cs typeface="Arial"/>
              </a:rPr>
              <a:t>will</a:t>
            </a:r>
            <a:r>
              <a:rPr sz="1960" spc="-170" dirty="0">
                <a:latin typeface="Arial"/>
                <a:cs typeface="Arial"/>
              </a:rPr>
              <a:t> </a:t>
            </a:r>
            <a:r>
              <a:rPr sz="1960" spc="13" dirty="0">
                <a:latin typeface="Arial"/>
                <a:cs typeface="Arial"/>
              </a:rPr>
              <a:t>drive  </a:t>
            </a:r>
            <a:r>
              <a:rPr sz="1960" spc="7" dirty="0">
                <a:latin typeface="Arial"/>
                <a:cs typeface="Arial"/>
              </a:rPr>
              <a:t>about </a:t>
            </a:r>
            <a:r>
              <a:rPr sz="1960" spc="13" dirty="0">
                <a:latin typeface="Arial"/>
                <a:cs typeface="Arial"/>
              </a:rPr>
              <a:t>77 </a:t>
            </a:r>
            <a:r>
              <a:rPr sz="1960" spc="7" dirty="0">
                <a:latin typeface="Arial"/>
                <a:cs typeface="Arial"/>
              </a:rPr>
              <a:t>percent of </a:t>
            </a:r>
            <a:r>
              <a:rPr sz="1960" dirty="0">
                <a:latin typeface="Arial"/>
                <a:cs typeface="Arial"/>
              </a:rPr>
              <a:t>India’s </a:t>
            </a:r>
            <a:r>
              <a:rPr sz="1960" spc="7" dirty="0">
                <a:latin typeface="Arial"/>
                <a:cs typeface="Arial"/>
              </a:rPr>
              <a:t>incremental  </a:t>
            </a:r>
            <a:r>
              <a:rPr sz="1960" spc="20" dirty="0">
                <a:latin typeface="Arial"/>
                <a:cs typeface="Arial"/>
              </a:rPr>
              <a:t>GDP </a:t>
            </a:r>
            <a:r>
              <a:rPr sz="1960" spc="13" dirty="0">
                <a:latin typeface="Arial"/>
                <a:cs typeface="Arial"/>
              </a:rPr>
              <a:t>from 2012 to</a:t>
            </a:r>
            <a:r>
              <a:rPr sz="1960" spc="-157" dirty="0">
                <a:latin typeface="Arial"/>
                <a:cs typeface="Arial"/>
              </a:rPr>
              <a:t> </a:t>
            </a:r>
            <a:r>
              <a:rPr sz="1960" spc="13" dirty="0">
                <a:latin typeface="Arial"/>
                <a:cs typeface="Arial"/>
              </a:rPr>
              <a:t>2025</a:t>
            </a:r>
            <a:endParaRPr sz="1960" dirty="0">
              <a:latin typeface="Arial"/>
              <a:cs typeface="Arial"/>
            </a:endParaRPr>
          </a:p>
        </p:txBody>
      </p:sp>
      <p:sp>
        <p:nvSpPr>
          <p:cNvPr id="15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1193860">
              <a:tabLst/>
            </a:pPr>
            <a:r>
              <a:rPr lang="en-US" sz="800" noProof="0" dirty="0" smtClean="0">
                <a:solidFill>
                  <a:schemeClr val="accent6"/>
                </a:solidFill>
                <a:latin typeface="+mn-lt"/>
              </a:rPr>
              <a:t>SOURCE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: Team Analysis</a:t>
            </a:r>
          </a:p>
        </p:txBody>
      </p:sp>
    </p:spTree>
    <p:extLst>
      <p:ext uri="{BB962C8B-B14F-4D97-AF65-F5344CB8AC3E}">
        <p14:creationId xmlns:p14="http://schemas.microsoft.com/office/powerpoint/2010/main" val="7130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Object 5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2348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05095" y="6492133"/>
            <a:ext cx="90448" cy="139108"/>
          </a:xfrm>
          <a:prstGeom prst="rect">
            <a:avLst/>
          </a:prstGeom>
        </p:spPr>
        <p:txBody>
          <a:bodyPr vert="horz" wrap="square" lIns="0" tIns="18256" rIns="0" bIns="0" rtlCol="0">
            <a:spAutoFit/>
          </a:bodyPr>
          <a:lstStyle/>
          <a:p>
            <a:pPr marL="16596">
              <a:spcBef>
                <a:spcPts val="144"/>
              </a:spcBef>
            </a:pPr>
            <a:r>
              <a:rPr sz="784" dirty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endParaRPr sz="78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2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37"/>
              </a:spcBef>
            </a:pPr>
            <a:r>
              <a:rPr dirty="0">
                <a:latin typeface="+mn-lt"/>
              </a:rPr>
              <a:t>Differentiated GtM interventions identified for Core, </a:t>
            </a:r>
            <a:r>
              <a:rPr spc="-7" dirty="0">
                <a:latin typeface="+mn-lt"/>
              </a:rPr>
              <a:t>Grow,</a:t>
            </a:r>
            <a:r>
              <a:rPr spc="-111" dirty="0">
                <a:latin typeface="+mn-lt"/>
              </a:rPr>
              <a:t> </a:t>
            </a:r>
            <a:r>
              <a:rPr dirty="0">
                <a:latin typeface="+mn-lt"/>
              </a:rPr>
              <a:t>Seed</a:t>
            </a:r>
          </a:p>
        </p:txBody>
      </p:sp>
      <p:sp>
        <p:nvSpPr>
          <p:cNvPr id="55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 smtClean="0">
                <a:solidFill>
                  <a:schemeClr val="accent6"/>
                </a:solidFill>
                <a:latin typeface="+mn-lt"/>
                <a:ea typeface="+mn-ea"/>
              </a:rPr>
              <a:t>SOURCE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: Team Analysis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60316" y="861671"/>
            <a:ext cx="11491063" cy="5383738"/>
            <a:chOff x="160316" y="809601"/>
            <a:chExt cx="11491063" cy="5383738"/>
          </a:xfrm>
        </p:grpSpPr>
        <p:sp>
          <p:nvSpPr>
            <p:cNvPr id="5" name="object 5"/>
            <p:cNvSpPr/>
            <p:nvPr/>
          </p:nvSpPr>
          <p:spPr>
            <a:xfrm>
              <a:off x="160316" y="809601"/>
              <a:ext cx="11491063" cy="5383738"/>
            </a:xfrm>
            <a:custGeom>
              <a:avLst/>
              <a:gdLst/>
              <a:ahLst/>
              <a:cxnLst/>
              <a:rect l="l" t="t" r="r" b="b"/>
              <a:pathLst>
                <a:path w="8793480" h="4119879">
                  <a:moveTo>
                    <a:pt x="0" y="4119372"/>
                  </a:moveTo>
                  <a:lnTo>
                    <a:pt x="8793480" y="4119372"/>
                  </a:lnTo>
                  <a:lnTo>
                    <a:pt x="8793480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9812">
              <a:solidFill>
                <a:srgbClr val="1E117A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19066" y="1093392"/>
              <a:ext cx="308685" cy="4435278"/>
            </a:xfrm>
            <a:custGeom>
              <a:avLst/>
              <a:gdLst/>
              <a:ahLst/>
              <a:cxnLst/>
              <a:rect l="l" t="t" r="r" b="b"/>
              <a:pathLst>
                <a:path w="236220" h="3394075">
                  <a:moveTo>
                    <a:pt x="0" y="3393948"/>
                  </a:moveTo>
                  <a:lnTo>
                    <a:pt x="236220" y="3393948"/>
                  </a:lnTo>
                  <a:lnTo>
                    <a:pt x="236220" y="0"/>
                  </a:lnTo>
                  <a:lnTo>
                    <a:pt x="0" y="0"/>
                  </a:lnTo>
                  <a:lnTo>
                    <a:pt x="0" y="3393948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7559" y="1173003"/>
              <a:ext cx="180947" cy="4302510"/>
            </a:xfrm>
            <a:prstGeom prst="rect">
              <a:avLst/>
            </a:prstGeom>
          </p:spPr>
          <p:txBody>
            <a:bodyPr vert="vert270" wrap="square" lIns="0" tIns="2489" rIns="0" bIns="0" rtlCol="0">
              <a:spAutoFit/>
            </a:bodyPr>
            <a:lstStyle/>
            <a:p>
              <a:pPr marL="16596">
                <a:spcBef>
                  <a:spcPts val="20"/>
                </a:spcBef>
              </a:pPr>
              <a:r>
                <a:rPr sz="1176" b="1" i="1" spc="-7" dirty="0">
                  <a:solidFill>
                    <a:srgbClr val="FFFFFF"/>
                  </a:solidFill>
                  <a:latin typeface="Arial"/>
                  <a:cs typeface="Arial"/>
                </a:rPr>
                <a:t>Market attractiveness </a:t>
              </a:r>
              <a:r>
                <a:rPr sz="1176" i="1" spc="-7" dirty="0">
                  <a:solidFill>
                    <a:srgbClr val="FFFFFF"/>
                  </a:solidFill>
                  <a:latin typeface="Arial"/>
                  <a:cs typeface="Arial"/>
                </a:rPr>
                <a:t>(Growth potential and market </a:t>
              </a:r>
              <a:r>
                <a:rPr sz="1176" i="1" spc="-13" dirty="0">
                  <a:solidFill>
                    <a:srgbClr val="FFFFFF"/>
                  </a:solidFill>
                  <a:latin typeface="Arial"/>
                  <a:cs typeface="Arial"/>
                </a:rPr>
                <a:t>size) </a:t>
              </a:r>
              <a:r>
                <a:rPr sz="1176" i="1" spc="-7" dirty="0">
                  <a:solidFill>
                    <a:srgbClr val="FFFFFF"/>
                  </a:solidFill>
                  <a:latin typeface="Arial"/>
                  <a:cs typeface="Arial"/>
                </a:rPr>
                <a:t>In</a:t>
              </a:r>
              <a:r>
                <a:rPr sz="1176" i="1" spc="10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76" i="1" spc="-13" dirty="0">
                  <a:solidFill>
                    <a:srgbClr val="FFFFFF"/>
                  </a:solidFill>
                  <a:latin typeface="Arial"/>
                  <a:cs typeface="Arial"/>
                </a:rPr>
                <a:t>MT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928047" y="5920835"/>
              <a:ext cx="10499453" cy="225355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wrap="square" lIns="0" tIns="43979" rIns="0" bIns="0" rtlCol="0">
              <a:spAutoFit/>
            </a:bodyPr>
            <a:lstStyle/>
            <a:p>
              <a:pPr algn="ctr">
                <a:spcBef>
                  <a:spcPts val="346"/>
                </a:spcBef>
              </a:pPr>
              <a:r>
                <a:rPr sz="1176" b="1" i="1" dirty="0">
                  <a:solidFill>
                    <a:srgbClr val="FFFFFF"/>
                  </a:solidFill>
                  <a:latin typeface="Arial"/>
                  <a:cs typeface="Arial"/>
                </a:rPr>
                <a:t>Ability to </a:t>
              </a:r>
              <a:r>
                <a:rPr sz="1176" b="1" i="1" spc="-7" dirty="0">
                  <a:solidFill>
                    <a:srgbClr val="FFFFFF"/>
                  </a:solidFill>
                  <a:latin typeface="Arial"/>
                  <a:cs typeface="Arial"/>
                </a:rPr>
                <a:t>win </a:t>
              </a:r>
              <a:r>
                <a:rPr sz="1176" i="1" spc="-7" dirty="0">
                  <a:solidFill>
                    <a:srgbClr val="FFFFFF"/>
                  </a:solidFill>
                  <a:latin typeface="Arial"/>
                  <a:cs typeface="Arial"/>
                </a:rPr>
                <a:t>(% Market share </a:t>
              </a:r>
              <a:r>
                <a:rPr sz="1176" i="1" dirty="0">
                  <a:solidFill>
                    <a:srgbClr val="FFFFFF"/>
                  </a:solidFill>
                  <a:latin typeface="Arial"/>
                  <a:cs typeface="Arial"/>
                </a:rPr>
                <a:t>of </a:t>
              </a:r>
              <a:r>
                <a:rPr sz="1176" i="1" spc="-7" dirty="0">
                  <a:solidFill>
                    <a:srgbClr val="FFFFFF"/>
                  </a:solidFill>
                  <a:latin typeface="Arial"/>
                  <a:cs typeface="Arial"/>
                </a:rPr>
                <a:t>sales by</a:t>
              </a:r>
              <a:r>
                <a:rPr sz="1176" i="1" spc="-4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76" i="1" spc="-7" dirty="0">
                  <a:solidFill>
                    <a:srgbClr val="FFFFFF"/>
                  </a:solidFill>
                  <a:latin typeface="Arial"/>
                  <a:cs typeface="Arial"/>
                </a:rPr>
                <a:t>weight)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19273" y="1094389"/>
              <a:ext cx="3491796" cy="3314219"/>
            </a:xfrm>
            <a:custGeom>
              <a:avLst/>
              <a:gdLst/>
              <a:ahLst/>
              <a:cxnLst/>
              <a:rect l="l" t="t" r="r" b="b"/>
              <a:pathLst>
                <a:path w="2672079" h="2536190">
                  <a:moveTo>
                    <a:pt x="0" y="2535936"/>
                  </a:moveTo>
                  <a:lnTo>
                    <a:pt x="2671571" y="2535936"/>
                  </a:lnTo>
                  <a:lnTo>
                    <a:pt x="2671571" y="0"/>
                  </a:lnTo>
                  <a:lnTo>
                    <a:pt x="0" y="0"/>
                  </a:lnTo>
                  <a:lnTo>
                    <a:pt x="0" y="25359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2983" y="1094389"/>
              <a:ext cx="3001385" cy="3314219"/>
            </a:xfrm>
            <a:custGeom>
              <a:avLst/>
              <a:gdLst/>
              <a:ahLst/>
              <a:cxnLst/>
              <a:rect l="l" t="t" r="r" b="b"/>
              <a:pathLst>
                <a:path w="2296795" h="2536190">
                  <a:moveTo>
                    <a:pt x="0" y="2535936"/>
                  </a:moveTo>
                  <a:lnTo>
                    <a:pt x="2296668" y="2535936"/>
                  </a:lnTo>
                  <a:lnTo>
                    <a:pt x="2296668" y="0"/>
                  </a:lnTo>
                  <a:lnTo>
                    <a:pt x="0" y="0"/>
                  </a:lnTo>
                  <a:lnTo>
                    <a:pt x="0" y="2535936"/>
                  </a:lnTo>
                  <a:close/>
                </a:path>
              </a:pathLst>
            </a:custGeom>
            <a:solidFill>
              <a:srgbClr val="CFEFFA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4203" y="1094389"/>
              <a:ext cx="3967271" cy="3314219"/>
            </a:xfrm>
            <a:custGeom>
              <a:avLst/>
              <a:gdLst/>
              <a:ahLst/>
              <a:cxnLst/>
              <a:rect l="l" t="t" r="r" b="b"/>
              <a:pathLst>
                <a:path w="3035935" h="2536190">
                  <a:moveTo>
                    <a:pt x="0" y="2535936"/>
                  </a:moveTo>
                  <a:lnTo>
                    <a:pt x="3035808" y="2535936"/>
                  </a:lnTo>
                  <a:lnTo>
                    <a:pt x="3035808" y="0"/>
                  </a:lnTo>
                  <a:lnTo>
                    <a:pt x="0" y="0"/>
                  </a:lnTo>
                  <a:lnTo>
                    <a:pt x="0" y="2535936"/>
                  </a:lnTo>
                  <a:close/>
                </a:path>
              </a:pathLst>
            </a:custGeom>
            <a:solidFill>
              <a:srgbClr val="12B5EA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4203" y="1094389"/>
              <a:ext cx="3967271" cy="3314219"/>
            </a:xfrm>
            <a:custGeom>
              <a:avLst/>
              <a:gdLst/>
              <a:ahLst/>
              <a:cxnLst/>
              <a:rect l="l" t="t" r="r" b="b"/>
              <a:pathLst>
                <a:path w="3035935" h="2536190">
                  <a:moveTo>
                    <a:pt x="0" y="2535936"/>
                  </a:moveTo>
                  <a:lnTo>
                    <a:pt x="3035808" y="2535936"/>
                  </a:lnTo>
                  <a:lnTo>
                    <a:pt x="3035808" y="0"/>
                  </a:lnTo>
                  <a:lnTo>
                    <a:pt x="0" y="0"/>
                  </a:lnTo>
                  <a:lnTo>
                    <a:pt x="0" y="25359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1523" y="1093392"/>
              <a:ext cx="219067" cy="1442191"/>
            </a:xfrm>
            <a:custGeom>
              <a:avLst/>
              <a:gdLst/>
              <a:ahLst/>
              <a:cxnLst/>
              <a:rect l="l" t="t" r="r" b="b"/>
              <a:pathLst>
                <a:path w="167640" h="1103630">
                  <a:moveTo>
                    <a:pt x="0" y="1103376"/>
                  </a:moveTo>
                  <a:lnTo>
                    <a:pt x="167639" y="1103376"/>
                  </a:lnTo>
                  <a:lnTo>
                    <a:pt x="167639" y="0"/>
                  </a:lnTo>
                  <a:lnTo>
                    <a:pt x="0" y="0"/>
                  </a:lnTo>
                  <a:lnTo>
                    <a:pt x="0" y="1103376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95406" y="2066515"/>
              <a:ext cx="180947" cy="416559"/>
            </a:xfrm>
            <a:prstGeom prst="rect">
              <a:avLst/>
            </a:prstGeom>
          </p:spPr>
          <p:txBody>
            <a:bodyPr vert="vert270" wrap="square" lIns="0" tIns="2489" rIns="0" bIns="0" rtlCol="0">
              <a:spAutoFit/>
            </a:bodyPr>
            <a:lstStyle/>
            <a:p>
              <a:pPr marL="16596">
                <a:spcBef>
                  <a:spcPts val="20"/>
                </a:spcBef>
              </a:pPr>
              <a:r>
                <a:rPr sz="1176" i="1" dirty="0">
                  <a:latin typeface="Arial"/>
                  <a:cs typeface="Arial"/>
                </a:rPr>
                <a:t>Large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1523" y="2589024"/>
              <a:ext cx="219067" cy="1443851"/>
            </a:xfrm>
            <a:custGeom>
              <a:avLst/>
              <a:gdLst/>
              <a:ahLst/>
              <a:cxnLst/>
              <a:rect l="l" t="t" r="r" b="b"/>
              <a:pathLst>
                <a:path w="167640" h="1104900">
                  <a:moveTo>
                    <a:pt x="0" y="1104900"/>
                  </a:moveTo>
                  <a:lnTo>
                    <a:pt x="167639" y="1104900"/>
                  </a:lnTo>
                  <a:lnTo>
                    <a:pt x="167639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5406" y="3415653"/>
              <a:ext cx="180947" cy="563434"/>
            </a:xfrm>
            <a:prstGeom prst="rect">
              <a:avLst/>
            </a:prstGeom>
          </p:spPr>
          <p:txBody>
            <a:bodyPr vert="vert270" wrap="square" lIns="0" tIns="2489" rIns="0" bIns="0" rtlCol="0">
              <a:spAutoFit/>
            </a:bodyPr>
            <a:lstStyle/>
            <a:p>
              <a:pPr marL="16596">
                <a:spcBef>
                  <a:spcPts val="20"/>
                </a:spcBef>
              </a:pPr>
              <a:r>
                <a:rPr sz="1176" i="1" spc="-26" dirty="0">
                  <a:latin typeface="Arial"/>
                  <a:cs typeface="Arial"/>
                </a:rPr>
                <a:t>M</a:t>
              </a:r>
              <a:r>
                <a:rPr sz="1176" i="1" dirty="0">
                  <a:latin typeface="Arial"/>
                  <a:cs typeface="Arial"/>
                </a:rPr>
                <a:t>edium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1523" y="4084653"/>
              <a:ext cx="219067" cy="1443851"/>
            </a:xfrm>
            <a:custGeom>
              <a:avLst/>
              <a:gdLst/>
              <a:ahLst/>
              <a:cxnLst/>
              <a:rect l="l" t="t" r="r" b="b"/>
              <a:pathLst>
                <a:path w="167640" h="1104900">
                  <a:moveTo>
                    <a:pt x="0" y="1104900"/>
                  </a:moveTo>
                  <a:lnTo>
                    <a:pt x="167639" y="1104900"/>
                  </a:lnTo>
                  <a:lnTo>
                    <a:pt x="167639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95406" y="4363052"/>
              <a:ext cx="180947" cy="1112761"/>
            </a:xfrm>
            <a:prstGeom prst="rect">
              <a:avLst/>
            </a:prstGeom>
          </p:spPr>
          <p:txBody>
            <a:bodyPr vert="vert270" wrap="square" lIns="0" tIns="2489" rIns="0" bIns="0" rtlCol="0">
              <a:spAutoFit/>
            </a:bodyPr>
            <a:lstStyle/>
            <a:p>
              <a:pPr marL="16596">
                <a:spcBef>
                  <a:spcPts val="20"/>
                </a:spcBef>
              </a:pPr>
              <a:r>
                <a:rPr sz="1176" i="1" spc="-7" dirty="0">
                  <a:latin typeface="Arial"/>
                  <a:cs typeface="Arial"/>
                </a:rPr>
                <a:t>Smaller</a:t>
              </a:r>
              <a:r>
                <a:rPr sz="1176" i="1" spc="-52" dirty="0">
                  <a:latin typeface="Arial"/>
                  <a:cs typeface="Arial"/>
                </a:rPr>
                <a:t> </a:t>
              </a:r>
              <a:r>
                <a:rPr sz="1176" i="1" spc="-7" dirty="0">
                  <a:latin typeface="Arial"/>
                  <a:cs typeface="Arial"/>
                </a:rPr>
                <a:t>markets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941987" y="5649988"/>
              <a:ext cx="3425412" cy="198543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txBody>
            <a:bodyPr vert="horz" wrap="square" lIns="0" tIns="17426" rIns="0" bIns="0" rtlCol="0">
              <a:spAutoFit/>
            </a:bodyPr>
            <a:lstStyle/>
            <a:p>
              <a:pPr algn="ctr">
                <a:spcBef>
                  <a:spcPts val="137"/>
                </a:spcBef>
              </a:pPr>
              <a:r>
                <a:rPr sz="1176" i="1" spc="-7" dirty="0">
                  <a:latin typeface="Arial"/>
                  <a:cs typeface="Arial"/>
                </a:rPr>
                <a:t>Low</a:t>
              </a:r>
              <a:r>
                <a:rPr sz="1176" i="1" spc="-26" dirty="0">
                  <a:latin typeface="Arial"/>
                  <a:cs typeface="Arial"/>
                </a:rPr>
                <a:t> </a:t>
              </a:r>
              <a:r>
                <a:rPr sz="1176" i="1" spc="-7" dirty="0">
                  <a:latin typeface="Arial"/>
                  <a:cs typeface="Arial"/>
                </a:rPr>
                <a:t>share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461001" y="5649988"/>
              <a:ext cx="3425412" cy="198543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txBody>
            <a:bodyPr vert="horz" wrap="square" lIns="0" tIns="17426" rIns="0" bIns="0" rtlCol="0">
              <a:spAutoFit/>
            </a:bodyPr>
            <a:lstStyle/>
            <a:p>
              <a:pPr algn="ctr">
                <a:spcBef>
                  <a:spcPts val="137"/>
                </a:spcBef>
              </a:pPr>
              <a:r>
                <a:rPr sz="1176" i="1" spc="-7" dirty="0">
                  <a:latin typeface="Arial"/>
                  <a:cs typeface="Arial"/>
                </a:rPr>
                <a:t>Medium</a:t>
              </a:r>
              <a:r>
                <a:rPr sz="1176" i="1" spc="-20" dirty="0">
                  <a:latin typeface="Arial"/>
                  <a:cs typeface="Arial"/>
                </a:rPr>
                <a:t> </a:t>
              </a:r>
              <a:r>
                <a:rPr sz="1176" i="1" spc="-7" dirty="0">
                  <a:latin typeface="Arial"/>
                  <a:cs typeface="Arial"/>
                </a:rPr>
                <a:t>share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78024" y="5649988"/>
              <a:ext cx="3427902" cy="198543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txBody>
            <a:bodyPr vert="horz" wrap="square" lIns="0" tIns="17426" rIns="0" bIns="0" rtlCol="0">
              <a:spAutoFit/>
            </a:bodyPr>
            <a:lstStyle/>
            <a:p>
              <a:pPr algn="ctr">
                <a:spcBef>
                  <a:spcPts val="137"/>
                </a:spcBef>
              </a:pPr>
              <a:r>
                <a:rPr sz="1176" i="1" spc="-7" dirty="0">
                  <a:latin typeface="Arial"/>
                  <a:cs typeface="Arial"/>
                </a:rPr>
                <a:t>High</a:t>
              </a:r>
              <a:r>
                <a:rPr sz="1176" i="1" spc="-20" dirty="0">
                  <a:latin typeface="Arial"/>
                  <a:cs typeface="Arial"/>
                </a:rPr>
                <a:t> </a:t>
              </a:r>
              <a:r>
                <a:rPr sz="1176" i="1" spc="-7" dirty="0">
                  <a:latin typeface="Arial"/>
                  <a:cs typeface="Arial"/>
                </a:rPr>
                <a:t>share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04324" y="923118"/>
              <a:ext cx="149364" cy="4654345"/>
            </a:xfrm>
            <a:custGeom>
              <a:avLst/>
              <a:gdLst/>
              <a:ahLst/>
              <a:cxnLst/>
              <a:rect l="l" t="t" r="r" b="b"/>
              <a:pathLst>
                <a:path w="114300" h="3561715">
                  <a:moveTo>
                    <a:pt x="38092" y="114257"/>
                  </a:moveTo>
                  <a:lnTo>
                    <a:pt x="32194" y="3561549"/>
                  </a:lnTo>
                  <a:lnTo>
                    <a:pt x="70294" y="3561626"/>
                  </a:lnTo>
                  <a:lnTo>
                    <a:pt x="76192" y="114342"/>
                  </a:lnTo>
                  <a:lnTo>
                    <a:pt x="38092" y="114257"/>
                  </a:lnTo>
                  <a:close/>
                </a:path>
                <a:path w="114300" h="3561715">
                  <a:moveTo>
                    <a:pt x="104754" y="95250"/>
                  </a:moveTo>
                  <a:lnTo>
                    <a:pt x="76225" y="95250"/>
                  </a:lnTo>
                  <a:lnTo>
                    <a:pt x="76192" y="114342"/>
                  </a:lnTo>
                  <a:lnTo>
                    <a:pt x="114300" y="114426"/>
                  </a:lnTo>
                  <a:lnTo>
                    <a:pt x="104754" y="95250"/>
                  </a:lnTo>
                  <a:close/>
                </a:path>
                <a:path w="114300" h="3561715">
                  <a:moveTo>
                    <a:pt x="76225" y="95250"/>
                  </a:moveTo>
                  <a:lnTo>
                    <a:pt x="38125" y="95250"/>
                  </a:lnTo>
                  <a:lnTo>
                    <a:pt x="38092" y="114257"/>
                  </a:lnTo>
                  <a:lnTo>
                    <a:pt x="76192" y="114342"/>
                  </a:lnTo>
                  <a:lnTo>
                    <a:pt x="76225" y="95250"/>
                  </a:lnTo>
                  <a:close/>
                </a:path>
                <a:path w="114300" h="3561715">
                  <a:moveTo>
                    <a:pt x="57340" y="0"/>
                  </a:moveTo>
                  <a:lnTo>
                    <a:pt x="0" y="114173"/>
                  </a:lnTo>
                  <a:lnTo>
                    <a:pt x="38092" y="114257"/>
                  </a:lnTo>
                  <a:lnTo>
                    <a:pt x="38125" y="95250"/>
                  </a:lnTo>
                  <a:lnTo>
                    <a:pt x="104754" y="95250"/>
                  </a:lnTo>
                  <a:lnTo>
                    <a:pt x="57340" y="0"/>
                  </a:lnTo>
                  <a:close/>
                </a:path>
              </a:pathLst>
            </a:custGeom>
            <a:solidFill>
              <a:srgbClr val="1E117A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71289" y="5490699"/>
              <a:ext cx="10696944" cy="149364"/>
            </a:xfrm>
            <a:custGeom>
              <a:avLst/>
              <a:gdLst/>
              <a:ahLst/>
              <a:cxnLst/>
              <a:rect l="l" t="t" r="r" b="b"/>
              <a:pathLst>
                <a:path w="8185784" h="114300">
                  <a:moveTo>
                    <a:pt x="8147312" y="38087"/>
                  </a:moveTo>
                  <a:lnTo>
                    <a:pt x="8090154" y="38087"/>
                  </a:lnTo>
                  <a:lnTo>
                    <a:pt x="8090154" y="76187"/>
                  </a:lnTo>
                  <a:lnTo>
                    <a:pt x="8071104" y="76190"/>
                  </a:lnTo>
                  <a:lnTo>
                    <a:pt x="8071104" y="114300"/>
                  </a:lnTo>
                  <a:lnTo>
                    <a:pt x="8185404" y="57124"/>
                  </a:lnTo>
                  <a:lnTo>
                    <a:pt x="8147312" y="38087"/>
                  </a:lnTo>
                  <a:close/>
                </a:path>
                <a:path w="8185784" h="114300">
                  <a:moveTo>
                    <a:pt x="8071104" y="38090"/>
                  </a:moveTo>
                  <a:lnTo>
                    <a:pt x="0" y="39598"/>
                  </a:lnTo>
                  <a:lnTo>
                    <a:pt x="0" y="77698"/>
                  </a:lnTo>
                  <a:lnTo>
                    <a:pt x="8071104" y="76190"/>
                  </a:lnTo>
                  <a:lnTo>
                    <a:pt x="8071104" y="38090"/>
                  </a:lnTo>
                  <a:close/>
                </a:path>
                <a:path w="8185784" h="114300">
                  <a:moveTo>
                    <a:pt x="8090154" y="38087"/>
                  </a:moveTo>
                  <a:lnTo>
                    <a:pt x="8071104" y="38090"/>
                  </a:lnTo>
                  <a:lnTo>
                    <a:pt x="8071104" y="76190"/>
                  </a:lnTo>
                  <a:lnTo>
                    <a:pt x="8090154" y="76187"/>
                  </a:lnTo>
                  <a:lnTo>
                    <a:pt x="8090154" y="38087"/>
                  </a:lnTo>
                  <a:close/>
                </a:path>
                <a:path w="8185784" h="114300">
                  <a:moveTo>
                    <a:pt x="8071104" y="0"/>
                  </a:moveTo>
                  <a:lnTo>
                    <a:pt x="8071104" y="38090"/>
                  </a:lnTo>
                  <a:lnTo>
                    <a:pt x="8147312" y="38087"/>
                  </a:lnTo>
                  <a:lnTo>
                    <a:pt x="8071104" y="0"/>
                  </a:lnTo>
                  <a:close/>
                </a:path>
              </a:pathLst>
            </a:custGeom>
            <a:solidFill>
              <a:srgbClr val="1E117A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983" y="4414250"/>
              <a:ext cx="6968656" cy="1115251"/>
            </a:xfrm>
            <a:custGeom>
              <a:avLst/>
              <a:gdLst/>
              <a:ahLst/>
              <a:cxnLst/>
              <a:rect l="l" t="t" r="r" b="b"/>
              <a:pathLst>
                <a:path w="5332730" h="853439">
                  <a:moveTo>
                    <a:pt x="0" y="853439"/>
                  </a:moveTo>
                  <a:lnTo>
                    <a:pt x="5332476" y="853439"/>
                  </a:lnTo>
                  <a:lnTo>
                    <a:pt x="5332476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42983" y="4414250"/>
              <a:ext cx="6968656" cy="1115251"/>
            </a:xfrm>
            <a:custGeom>
              <a:avLst/>
              <a:gdLst/>
              <a:ahLst/>
              <a:cxnLst/>
              <a:rect l="l" t="t" r="r" b="b"/>
              <a:pathLst>
                <a:path w="5332730" h="853439">
                  <a:moveTo>
                    <a:pt x="0" y="853439"/>
                  </a:moveTo>
                  <a:lnTo>
                    <a:pt x="5332476" y="853439"/>
                  </a:lnTo>
                  <a:lnTo>
                    <a:pt x="5332476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919274" y="4418233"/>
              <a:ext cx="3487647" cy="1115251"/>
            </a:xfrm>
            <a:custGeom>
              <a:avLst/>
              <a:gdLst/>
              <a:ahLst/>
              <a:cxnLst/>
              <a:rect l="l" t="t" r="r" b="b"/>
              <a:pathLst>
                <a:path w="2668904" h="853439">
                  <a:moveTo>
                    <a:pt x="0" y="853439"/>
                  </a:moveTo>
                  <a:lnTo>
                    <a:pt x="2668523" y="853439"/>
                  </a:lnTo>
                  <a:lnTo>
                    <a:pt x="2668523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19274" y="4418233"/>
              <a:ext cx="3487647" cy="1115251"/>
            </a:xfrm>
            <a:custGeom>
              <a:avLst/>
              <a:gdLst/>
              <a:ahLst/>
              <a:cxnLst/>
              <a:rect l="l" t="t" r="r" b="b"/>
              <a:pathLst>
                <a:path w="2668904" h="853439">
                  <a:moveTo>
                    <a:pt x="0" y="853439"/>
                  </a:moveTo>
                  <a:lnTo>
                    <a:pt x="2668523" y="853439"/>
                  </a:lnTo>
                  <a:lnTo>
                    <a:pt x="2668523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15408" y="1140801"/>
              <a:ext cx="2693529" cy="1548932"/>
            </a:xfrm>
            <a:prstGeom prst="rect">
              <a:avLst/>
            </a:prstGeom>
          </p:spPr>
          <p:txBody>
            <a:bodyPr vert="horz" wrap="square" lIns="0" tIns="45639" rIns="0" bIns="0" rtlCol="0">
              <a:spAutoFit/>
            </a:bodyPr>
            <a:lstStyle/>
            <a:p>
              <a:pPr marL="228600">
                <a:spcBef>
                  <a:spcPts val="359"/>
                </a:spcBef>
                <a:buClr>
                  <a:schemeClr val="tx2"/>
                </a:buClr>
              </a:pPr>
              <a:r>
                <a:rPr sz="1176" b="1" spc="-7" dirty="0" smtClean="0">
                  <a:solidFill>
                    <a:schemeClr val="tx2"/>
                  </a:solidFill>
                  <a:latin typeface="Arial"/>
                  <a:cs typeface="Arial"/>
                </a:rPr>
                <a:t>Seed</a:t>
              </a:r>
              <a:endParaRPr sz="1176" dirty="0">
                <a:solidFill>
                  <a:schemeClr val="tx2"/>
                </a:solidFill>
                <a:latin typeface="Arial"/>
                <a:cs typeface="Arial"/>
              </a:endParaRPr>
            </a:p>
            <a:p>
              <a:pPr marL="245626" indent="-229030">
                <a:spcBef>
                  <a:spcPts val="203"/>
                </a:spcBef>
                <a:buClr>
                  <a:schemeClr val="tx2"/>
                </a:buClr>
                <a:buAutoNum type="arabicPeriod"/>
                <a:tabLst>
                  <a:tab pos="245626" algn="l"/>
                </a:tabLst>
              </a:pP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Prioritized manpower allocation </a:t>
              </a:r>
              <a:r>
                <a:rPr sz="980" dirty="0">
                  <a:latin typeface="Arial"/>
                  <a:cs typeface="Arial"/>
                </a:rPr>
                <a:t>to</a:t>
              </a:r>
              <a:r>
                <a:rPr sz="980" spc="-149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impact</a:t>
              </a:r>
            </a:p>
            <a:p>
              <a:pPr marL="244796">
                <a:spcBef>
                  <a:spcPts val="7"/>
                </a:spcBef>
                <a:buClr>
                  <a:schemeClr val="tx2"/>
                </a:buClr>
              </a:pPr>
              <a:r>
                <a:rPr sz="980" dirty="0">
                  <a:latin typeface="Arial"/>
                  <a:cs typeface="Arial"/>
                </a:rPr>
                <a:t>markets</a:t>
              </a:r>
            </a:p>
            <a:p>
              <a:pPr marL="245626" marR="107047" indent="-229030">
                <a:spcBef>
                  <a:spcPts val="346"/>
                </a:spcBef>
                <a:buClr>
                  <a:schemeClr val="tx2"/>
                </a:buClr>
                <a:buAutoNum type="arabicPeriod" startAt="2"/>
                <a:tabLst>
                  <a:tab pos="245626" algn="l"/>
                </a:tabLst>
              </a:pPr>
              <a:r>
                <a:rPr sz="980" dirty="0">
                  <a:latin typeface="Arial"/>
                  <a:cs typeface="Arial"/>
                </a:rPr>
                <a:t>Better </a:t>
              </a: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market </a:t>
              </a:r>
              <a:r>
                <a:rPr sz="980" b="1" spc="-7" dirty="0">
                  <a:solidFill>
                    <a:schemeClr val="tx2"/>
                  </a:solidFill>
                  <a:latin typeface="Arial"/>
                  <a:cs typeface="Arial"/>
                </a:rPr>
                <a:t>understanding </a:t>
              </a:r>
              <a:r>
                <a:rPr sz="980" dirty="0">
                  <a:latin typeface="Arial"/>
                  <a:cs typeface="Arial"/>
                </a:rPr>
                <a:t>through  surveys, field visits </a:t>
              </a:r>
              <a:r>
                <a:rPr sz="980" spc="-7" dirty="0">
                  <a:latin typeface="Arial"/>
                  <a:cs typeface="Arial"/>
                </a:rPr>
                <a:t>(competition,</a:t>
              </a:r>
              <a:r>
                <a:rPr sz="980" spc="-118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customer  perception)</a:t>
              </a:r>
            </a:p>
            <a:p>
              <a:pPr marL="245626" marR="131111" indent="-229030">
                <a:spcBef>
                  <a:spcPts val="359"/>
                </a:spcBef>
                <a:buClr>
                  <a:schemeClr val="tx2"/>
                </a:buClr>
                <a:buAutoNum type="arabicPeriod" startAt="2"/>
                <a:tabLst>
                  <a:tab pos="245626" algn="l"/>
                </a:tabLst>
              </a:pPr>
              <a:r>
                <a:rPr sz="980" b="1" spc="-7" dirty="0">
                  <a:solidFill>
                    <a:schemeClr val="tx2"/>
                  </a:solidFill>
                  <a:latin typeface="Arial"/>
                  <a:cs typeface="Arial"/>
                </a:rPr>
                <a:t>Target ‘A’ </a:t>
              </a: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class </a:t>
              </a:r>
              <a:r>
                <a:rPr sz="980" b="1" spc="-7" dirty="0">
                  <a:solidFill>
                    <a:schemeClr val="tx2"/>
                  </a:solidFill>
                  <a:latin typeface="Arial"/>
                  <a:cs typeface="Arial"/>
                </a:rPr>
                <a:t>distributors </a:t>
              </a:r>
              <a:r>
                <a:rPr sz="980" dirty="0">
                  <a:latin typeface="Arial"/>
                  <a:cs typeface="Arial"/>
                </a:rPr>
                <a:t>of  </a:t>
              </a:r>
              <a:r>
                <a:rPr sz="980" spc="-7" dirty="0">
                  <a:latin typeface="Arial"/>
                  <a:cs typeface="Arial"/>
                </a:rPr>
                <a:t>competitors/big </a:t>
              </a:r>
              <a:r>
                <a:rPr sz="980" dirty="0">
                  <a:latin typeface="Arial"/>
                  <a:cs typeface="Arial"/>
                </a:rPr>
                <a:t>dealers of </a:t>
              </a:r>
              <a:r>
                <a:rPr sz="980" spc="-7" dirty="0">
                  <a:latin typeface="Arial"/>
                  <a:cs typeface="Arial"/>
                </a:rPr>
                <a:t>complementary  </a:t>
              </a:r>
              <a:r>
                <a:rPr sz="980" dirty="0">
                  <a:latin typeface="Arial"/>
                  <a:cs typeface="Arial"/>
                </a:rPr>
                <a:t>category</a:t>
              </a:r>
              <a:r>
                <a:rPr sz="980" spc="-52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items</a:t>
              </a: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15408" y="2934877"/>
              <a:ext cx="2765722" cy="1448863"/>
            </a:xfrm>
            <a:prstGeom prst="rect">
              <a:avLst/>
            </a:prstGeom>
          </p:spPr>
          <p:txBody>
            <a:bodyPr vert="horz" wrap="square" lIns="0" tIns="62235" rIns="0" bIns="0" rtlCol="0">
              <a:spAutoFit/>
            </a:bodyPr>
            <a:lstStyle/>
            <a:p>
              <a:pPr marL="245626" indent="-229030">
                <a:spcBef>
                  <a:spcPts val="490"/>
                </a:spcBef>
                <a:buClr>
                  <a:schemeClr val="tx2"/>
                </a:buClr>
                <a:buAutoNum type="arabicPeriod" startAt="4"/>
                <a:tabLst>
                  <a:tab pos="245626" algn="l"/>
                </a:tabLst>
              </a:pP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Prioritized dealer</a:t>
              </a:r>
              <a:r>
                <a:rPr sz="980" b="1" spc="-78" dirty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980" spc="-7" dirty="0">
                  <a:latin typeface="Arial"/>
                  <a:cs typeface="Arial"/>
                </a:rPr>
                <a:t>selection</a:t>
              </a:r>
              <a:endParaRPr sz="980" dirty="0">
                <a:latin typeface="Arial"/>
                <a:cs typeface="Arial"/>
              </a:endParaRPr>
            </a:p>
            <a:p>
              <a:pPr marL="245626" marR="6639" indent="-229030">
                <a:spcBef>
                  <a:spcPts val="359"/>
                </a:spcBef>
                <a:buClr>
                  <a:schemeClr val="tx2"/>
                </a:buClr>
                <a:buAutoNum type="arabicPeriod" startAt="4"/>
                <a:tabLst>
                  <a:tab pos="245626" algn="l"/>
                </a:tabLst>
              </a:pPr>
              <a:r>
                <a:rPr sz="980" dirty="0">
                  <a:latin typeface="Arial"/>
                  <a:cs typeface="Arial"/>
                </a:rPr>
                <a:t>Focus</a:t>
              </a:r>
              <a:r>
                <a:rPr sz="980" spc="-33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on</a:t>
              </a:r>
              <a:r>
                <a:rPr sz="980" spc="-13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getting</a:t>
              </a:r>
              <a:r>
                <a:rPr sz="980" spc="-59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big</a:t>
              </a:r>
              <a:r>
                <a:rPr sz="980" spc="-26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orders</a:t>
              </a:r>
              <a:r>
                <a:rPr sz="980" spc="-33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(to</a:t>
              </a:r>
              <a:r>
                <a:rPr sz="980" spc="-26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create</a:t>
              </a:r>
              <a:r>
                <a:rPr sz="980" spc="-39" dirty="0">
                  <a:latin typeface="Arial"/>
                  <a:cs typeface="Arial"/>
                </a:rPr>
                <a:t> </a:t>
              </a:r>
              <a:r>
                <a:rPr sz="980" spc="-7" dirty="0">
                  <a:latin typeface="Arial"/>
                  <a:cs typeface="Arial"/>
                </a:rPr>
                <a:t>word</a:t>
              </a:r>
              <a:r>
                <a:rPr sz="980" dirty="0">
                  <a:latin typeface="Arial"/>
                  <a:cs typeface="Arial"/>
                </a:rPr>
                <a:t> of  mouth brand</a:t>
              </a:r>
              <a:r>
                <a:rPr sz="980" spc="-85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spread)</a:t>
              </a:r>
            </a:p>
            <a:p>
              <a:pPr marL="245626" indent="-229030">
                <a:spcBef>
                  <a:spcPts val="346"/>
                </a:spcBef>
                <a:buClr>
                  <a:schemeClr val="tx2"/>
                </a:buClr>
                <a:buAutoNum type="arabicPeriod" startAt="4"/>
                <a:tabLst>
                  <a:tab pos="245626" algn="l"/>
                </a:tabLst>
              </a:pP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Demand generation team </a:t>
              </a:r>
              <a:r>
                <a:rPr sz="980" dirty="0">
                  <a:latin typeface="Arial"/>
                  <a:cs typeface="Arial"/>
                </a:rPr>
                <a:t>for</a:t>
              </a:r>
              <a:r>
                <a:rPr sz="980" spc="-118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sites</a:t>
              </a:r>
            </a:p>
            <a:p>
              <a:pPr marL="245626" marR="127792" indent="-229030">
                <a:spcBef>
                  <a:spcPts val="359"/>
                </a:spcBef>
                <a:buClr>
                  <a:schemeClr val="tx2"/>
                </a:buClr>
                <a:buAutoNum type="arabicPeriod" startAt="4"/>
                <a:tabLst>
                  <a:tab pos="245626" algn="l"/>
                </a:tabLst>
              </a:pPr>
              <a:r>
                <a:rPr sz="980" b="1" dirty="0">
                  <a:solidFill>
                    <a:schemeClr val="tx2"/>
                  </a:solidFill>
                  <a:latin typeface="Arial"/>
                  <a:cs typeface="Arial"/>
                </a:rPr>
                <a:t>Plumber </a:t>
              </a:r>
              <a:r>
                <a:rPr sz="980" b="1" spc="-7" dirty="0">
                  <a:solidFill>
                    <a:schemeClr val="tx2"/>
                  </a:solidFill>
                  <a:latin typeface="Arial"/>
                  <a:cs typeface="Arial"/>
                </a:rPr>
                <a:t>engagement </a:t>
              </a:r>
              <a:r>
                <a:rPr sz="980" dirty="0">
                  <a:latin typeface="Arial"/>
                  <a:cs typeface="Arial"/>
                </a:rPr>
                <a:t>at high level;</a:t>
              </a:r>
              <a:r>
                <a:rPr sz="980" spc="-105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create  quality </a:t>
              </a:r>
              <a:r>
                <a:rPr sz="980" spc="-7" dirty="0">
                  <a:latin typeface="Arial"/>
                  <a:cs typeface="Arial"/>
                </a:rPr>
                <a:t>awareness </a:t>
              </a:r>
              <a:r>
                <a:rPr sz="980" dirty="0">
                  <a:latin typeface="Arial"/>
                  <a:cs typeface="Arial"/>
                </a:rPr>
                <a:t>- “Halla</a:t>
              </a:r>
              <a:r>
                <a:rPr sz="980" spc="-131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Bol”</a:t>
              </a:r>
            </a:p>
            <a:p>
              <a:pPr marL="245626" indent="-229030">
                <a:spcBef>
                  <a:spcPts val="346"/>
                </a:spcBef>
                <a:buClr>
                  <a:schemeClr val="tx2"/>
                </a:buClr>
                <a:buAutoNum type="arabicPeriod" startAt="4"/>
                <a:tabLst>
                  <a:tab pos="245626" algn="l"/>
                </a:tabLst>
              </a:pPr>
              <a:r>
                <a:rPr sz="980" dirty="0">
                  <a:latin typeface="Arial"/>
                  <a:cs typeface="Arial"/>
                </a:rPr>
                <a:t>Mystery shopping to create</a:t>
              </a:r>
              <a:r>
                <a:rPr sz="980" spc="-149" dirty="0">
                  <a:latin typeface="Arial"/>
                  <a:cs typeface="Arial"/>
                </a:rPr>
                <a:t> </a:t>
              </a:r>
              <a:r>
                <a:rPr sz="980" spc="-7" dirty="0">
                  <a:latin typeface="Arial"/>
                  <a:cs typeface="Arial"/>
                </a:rPr>
                <a:t>indirect/perceived</a:t>
              </a:r>
              <a:endParaRPr sz="980" dirty="0">
                <a:latin typeface="Arial"/>
                <a:cs typeface="Arial"/>
              </a:endParaRPr>
            </a:p>
            <a:p>
              <a:pPr marL="244796">
                <a:buClr>
                  <a:schemeClr val="tx2"/>
                </a:buClr>
              </a:pPr>
              <a:r>
                <a:rPr sz="980" dirty="0">
                  <a:latin typeface="Arial"/>
                  <a:cs typeface="Arial"/>
                </a:rPr>
                <a:t>demand</a:t>
              </a:r>
              <a:r>
                <a:rPr sz="980" spc="-65" dirty="0">
                  <a:latin typeface="Arial"/>
                  <a:cs typeface="Arial"/>
                </a:rPr>
                <a:t> </a:t>
              </a:r>
              <a:r>
                <a:rPr sz="980" spc="-7" dirty="0">
                  <a:latin typeface="Arial"/>
                  <a:cs typeface="Arial"/>
                </a:rPr>
                <a:t>generation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009921" y="1119753"/>
              <a:ext cx="3538265" cy="428045"/>
            </a:xfrm>
            <a:prstGeom prst="rect">
              <a:avLst/>
            </a:prstGeom>
          </p:spPr>
          <p:txBody>
            <a:bodyPr vert="horz" wrap="square" lIns="0" tIns="57256" rIns="0" bIns="0" rtlCol="0">
              <a:spAutoFit/>
            </a:bodyPr>
            <a:lstStyle/>
            <a:p>
              <a:pPr marL="285750">
                <a:spcBef>
                  <a:spcPts val="451"/>
                </a:spcBef>
              </a:pPr>
              <a:r>
                <a:rPr sz="1176" b="1" spc="-7" dirty="0" smtClean="0">
                  <a:solidFill>
                    <a:srgbClr val="FFFFFF"/>
                  </a:solidFill>
                  <a:latin typeface="Arial"/>
                  <a:cs typeface="Arial"/>
                </a:rPr>
                <a:t>Grow </a:t>
              </a:r>
              <a:r>
                <a:rPr sz="1176" b="1" dirty="0">
                  <a:solidFill>
                    <a:srgbClr val="FFFFFF"/>
                  </a:solidFill>
                  <a:latin typeface="Arial"/>
                  <a:cs typeface="Arial"/>
                </a:rPr>
                <a:t>: </a:t>
              </a:r>
              <a:r>
                <a:rPr sz="1176" b="1" spc="-7" dirty="0">
                  <a:solidFill>
                    <a:srgbClr val="FFFFFF"/>
                  </a:solidFill>
                  <a:latin typeface="Arial"/>
                  <a:cs typeface="Arial"/>
                </a:rPr>
                <a:t>Over-invest </a:t>
              </a:r>
              <a:r>
                <a:rPr sz="1176" b="1" dirty="0">
                  <a:solidFill>
                    <a:srgbClr val="FFFFFF"/>
                  </a:solidFill>
                  <a:latin typeface="Arial"/>
                  <a:cs typeface="Arial"/>
                </a:rPr>
                <a:t>to win</a:t>
              </a:r>
              <a:endParaRPr sz="1176" dirty="0">
                <a:latin typeface="Arial"/>
                <a:cs typeface="Arial"/>
              </a:endParaRPr>
            </a:p>
            <a:p>
              <a:pPr marL="228600" indent="-212725">
                <a:spcBef>
                  <a:spcPts val="281"/>
                </a:spcBef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1. </a:t>
              </a:r>
              <a:r>
                <a:rPr lang="en-US" sz="980" dirty="0" smtClean="0">
                  <a:solidFill>
                    <a:srgbClr val="FFFFFF"/>
                  </a:solidFill>
                  <a:latin typeface="Arial"/>
                  <a:cs typeface="Arial"/>
                </a:rPr>
                <a:t>	</a:t>
              </a:r>
              <a:r>
                <a:rPr sz="980" dirty="0" smtClean="0">
                  <a:solidFill>
                    <a:srgbClr val="FFFFFF"/>
                  </a:solidFill>
                  <a:latin typeface="Arial"/>
                  <a:cs typeface="Arial"/>
                </a:rPr>
                <a:t>Select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few dealers (30-40) &amp; 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direct engagement </a:t>
              </a:r>
              <a:r>
                <a:rPr sz="980" spc="-13" dirty="0">
                  <a:solidFill>
                    <a:srgbClr val="FFFFFF"/>
                  </a:solidFill>
                  <a:latin typeface="Arial"/>
                  <a:cs typeface="Arial"/>
                </a:rPr>
                <a:t>with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them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09921" y="2119995"/>
              <a:ext cx="2016413" cy="168407"/>
            </a:xfrm>
            <a:prstGeom prst="rect">
              <a:avLst/>
            </a:prstGeom>
          </p:spPr>
          <p:txBody>
            <a:bodyPr vert="horz" wrap="square" lIns="0" tIns="17426" rIns="0" bIns="0" rtlCol="0">
              <a:spAutoFit/>
            </a:bodyPr>
            <a:lstStyle/>
            <a:p>
              <a:pPr marL="228600" indent="-228600">
                <a:spcBef>
                  <a:spcPts val="137"/>
                </a:spcBef>
              </a:pP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2. </a:t>
              </a:r>
              <a:r>
                <a:rPr lang="en-US" sz="980" b="1" dirty="0" smtClean="0">
                  <a:solidFill>
                    <a:srgbClr val="FFFFFF"/>
                  </a:solidFill>
                  <a:latin typeface="Arial"/>
                  <a:cs typeface="Arial"/>
                </a:rPr>
                <a:t>	</a:t>
              </a:r>
              <a:r>
                <a:rPr sz="980" b="1" dirty="0" smtClean="0">
                  <a:solidFill>
                    <a:srgbClr val="FFFFFF"/>
                  </a:solidFill>
                  <a:latin typeface="Arial"/>
                  <a:cs typeface="Arial"/>
                </a:rPr>
                <a:t>New 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dealer conversion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toolkit: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009921" y="3011410"/>
              <a:ext cx="3684310" cy="957960"/>
            </a:xfrm>
            <a:prstGeom prst="rect">
              <a:avLst/>
            </a:prstGeom>
          </p:spPr>
          <p:txBody>
            <a:bodyPr vert="horz" wrap="square" lIns="0" tIns="62235" rIns="0" bIns="0" rtlCol="0">
              <a:spAutoFit/>
            </a:bodyPr>
            <a:lstStyle/>
            <a:p>
              <a:pPr marL="245626" indent="-229030">
                <a:spcBef>
                  <a:spcPts val="490"/>
                </a:spcBef>
                <a:buAutoNum type="arabicPeriod" startAt="3"/>
                <a:tabLst>
                  <a:tab pos="24645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Dealer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engagement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for small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projects: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Direct orders to</a:t>
              </a:r>
              <a:r>
                <a:rPr sz="980" spc="-14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dealers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359"/>
                </a:spcBef>
                <a:buAutoNum type="arabicPeriod" startAt="3"/>
                <a:tabLst>
                  <a:tab pos="246456" algn="l"/>
                </a:tabLst>
              </a:pP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Increase </a:t>
              </a:r>
              <a:r>
                <a:rPr sz="980" b="1" spc="-7" dirty="0">
                  <a:solidFill>
                    <a:srgbClr val="FFFFFF"/>
                  </a:solidFill>
                  <a:latin typeface="Arial"/>
                  <a:cs typeface="Arial"/>
                </a:rPr>
                <a:t>brand 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visibility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across</a:t>
              </a:r>
              <a:r>
                <a:rPr sz="980" spc="-12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market</a:t>
              </a:r>
              <a:endParaRPr sz="980" dirty="0">
                <a:latin typeface="Arial"/>
                <a:cs typeface="Arial"/>
              </a:endParaRPr>
            </a:p>
            <a:p>
              <a:pPr marL="245626" marR="371758" indent="-229030">
                <a:spcBef>
                  <a:spcPts val="346"/>
                </a:spcBef>
                <a:buAutoNum type="arabicPeriod" startAt="3"/>
                <a:tabLst>
                  <a:tab pos="24645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Connect to tile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dealers/related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category dealers</a:t>
              </a:r>
              <a:r>
                <a:rPr sz="980" spc="-18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(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Target  categories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which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have low</a:t>
              </a:r>
              <a:r>
                <a:rPr sz="980" spc="-14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margins)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359"/>
                </a:spcBef>
                <a:buAutoNum type="arabicPeriod" startAt="3"/>
                <a:tabLst>
                  <a:tab pos="246456" algn="l"/>
                </a:tabLst>
              </a:pP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Plumber </a:t>
              </a:r>
              <a:r>
                <a:rPr sz="980" b="1" spc="-7" dirty="0">
                  <a:solidFill>
                    <a:srgbClr val="FFFFFF"/>
                  </a:solidFill>
                  <a:latin typeface="Arial"/>
                  <a:cs typeface="Arial"/>
                </a:rPr>
                <a:t>loyalty programs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and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certificates</a:t>
              </a:r>
              <a:r>
                <a:rPr sz="980" spc="13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(training/certified)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235671" y="4439848"/>
              <a:ext cx="1831367" cy="623193"/>
            </a:xfrm>
            <a:prstGeom prst="rect">
              <a:avLst/>
            </a:prstGeom>
          </p:spPr>
          <p:txBody>
            <a:bodyPr vert="horz" wrap="square" lIns="0" tIns="63065" rIns="0" bIns="0" rtlCol="0">
              <a:spAutoFit/>
            </a:bodyPr>
            <a:lstStyle/>
            <a:p>
              <a:pPr marL="29873">
                <a:spcBef>
                  <a:spcPts val="497"/>
                </a:spcBef>
                <a:buClr>
                  <a:schemeClr val="tx2"/>
                </a:buClr>
              </a:pPr>
              <a:r>
                <a:rPr sz="1176" b="1" spc="-7" dirty="0">
                  <a:solidFill>
                    <a:schemeClr val="tx2"/>
                  </a:solidFill>
                  <a:latin typeface="Arial"/>
                  <a:cs typeface="Arial"/>
                </a:rPr>
                <a:t>Opportunistic</a:t>
              </a:r>
              <a:r>
                <a:rPr sz="1176" b="1" spc="-65" dirty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176" b="1" spc="-7" dirty="0">
                  <a:solidFill>
                    <a:schemeClr val="tx2"/>
                  </a:solidFill>
                  <a:latin typeface="Arial"/>
                  <a:cs typeface="Arial"/>
                </a:rPr>
                <a:t>Growth</a:t>
              </a:r>
              <a:endParaRPr sz="1176" dirty="0">
                <a:solidFill>
                  <a:schemeClr val="tx2"/>
                </a:solidFill>
                <a:latin typeface="Arial"/>
                <a:cs typeface="Arial"/>
              </a:endParaRPr>
            </a:p>
            <a:p>
              <a:pPr marL="245626" indent="-229030">
                <a:spcBef>
                  <a:spcPts val="314"/>
                </a:spcBef>
                <a:buClr>
                  <a:schemeClr val="tx2"/>
                </a:buClr>
                <a:buAutoNum type="arabicPeriod"/>
                <a:tabLst>
                  <a:tab pos="245626" algn="l"/>
                </a:tabLst>
              </a:pPr>
              <a:r>
                <a:rPr sz="980" spc="-7" dirty="0">
                  <a:latin typeface="Arial"/>
                  <a:cs typeface="Arial"/>
                </a:rPr>
                <a:t>Selectively</a:t>
              </a:r>
              <a:r>
                <a:rPr sz="980" spc="-52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invest</a:t>
              </a:r>
            </a:p>
            <a:p>
              <a:pPr marL="245626" indent="-229030">
                <a:spcBef>
                  <a:spcPts val="346"/>
                </a:spcBef>
                <a:buClr>
                  <a:schemeClr val="tx2"/>
                </a:buClr>
                <a:buAutoNum type="arabicPeriod"/>
                <a:tabLst>
                  <a:tab pos="245626" algn="l"/>
                </a:tabLst>
              </a:pPr>
              <a:r>
                <a:rPr sz="980" dirty="0">
                  <a:latin typeface="Arial"/>
                  <a:cs typeface="Arial"/>
                </a:rPr>
                <a:t>Ensure basic retail</a:t>
              </a:r>
              <a:r>
                <a:rPr sz="980" spc="-163" dirty="0">
                  <a:latin typeface="Arial"/>
                  <a:cs typeface="Arial"/>
                </a:rPr>
                <a:t> </a:t>
              </a:r>
              <a:r>
                <a:rPr sz="980" dirty="0">
                  <a:latin typeface="Arial"/>
                  <a:cs typeface="Arial"/>
                </a:rPr>
                <a:t>coverage</a:t>
              </a:r>
            </a:p>
          </p:txBody>
        </p:sp>
        <p:sp>
          <p:nvSpPr>
            <p:cNvPr id="44" name="object 44"/>
            <p:cNvSpPr/>
            <p:nvPr/>
          </p:nvSpPr>
          <p:spPr>
            <a:xfrm>
              <a:off x="7972048" y="4467026"/>
              <a:ext cx="231016" cy="233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91" dirty="0"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021505" y="4474659"/>
              <a:ext cx="133598" cy="197705"/>
            </a:xfrm>
            <a:prstGeom prst="rect">
              <a:avLst/>
            </a:prstGeom>
          </p:spPr>
          <p:txBody>
            <a:bodyPr vert="horz" wrap="square" lIns="0" tIns="16596" rIns="0" bIns="0" rtlCol="0">
              <a:spAutoFit/>
            </a:bodyPr>
            <a:lstStyle/>
            <a:p>
              <a:pPr marL="16596">
                <a:spcBef>
                  <a:spcPts val="131"/>
                </a:spcBef>
              </a:pPr>
              <a:r>
                <a:rPr sz="1176" b="1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176" dirty="0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8255011" y="4415151"/>
              <a:ext cx="2974001" cy="483857"/>
            </a:xfrm>
            <a:prstGeom prst="rect">
              <a:avLst/>
            </a:prstGeom>
          </p:spPr>
          <p:txBody>
            <a:bodyPr vert="horz" wrap="square" lIns="0" tIns="87129" rIns="0" bIns="0" rtlCol="0">
              <a:spAutoFit/>
            </a:bodyPr>
            <a:lstStyle/>
            <a:p>
              <a:pPr marL="16596">
                <a:spcBef>
                  <a:spcPts val="686"/>
                </a:spcBef>
              </a:pPr>
              <a:r>
                <a:rPr sz="1176" b="1" spc="-7" dirty="0">
                  <a:solidFill>
                    <a:srgbClr val="FFFFFF"/>
                  </a:solidFill>
                  <a:latin typeface="Arial"/>
                  <a:cs typeface="Arial"/>
                </a:rPr>
                <a:t>Home:</a:t>
              </a:r>
              <a:r>
                <a:rPr sz="1176" b="1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76" b="1" spc="-7" dirty="0">
                  <a:solidFill>
                    <a:srgbClr val="FFFFFF"/>
                  </a:solidFill>
                  <a:latin typeface="Arial"/>
                  <a:cs typeface="Arial"/>
                </a:rPr>
                <a:t>Sustain</a:t>
              </a:r>
              <a:endParaRPr sz="1176" dirty="0">
                <a:latin typeface="Arial"/>
                <a:cs typeface="Arial"/>
              </a:endParaRPr>
            </a:p>
            <a:p>
              <a:pPr marL="29044">
                <a:spcBef>
                  <a:spcPts val="484"/>
                </a:spcBef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1. Smaller markets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where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Ashirvad is a top 3</a:t>
              </a:r>
              <a:r>
                <a:rPr sz="980" spc="-3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player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8000429" y="1129187"/>
              <a:ext cx="3037896" cy="579983"/>
            </a:xfrm>
            <a:prstGeom prst="rect">
              <a:avLst/>
            </a:prstGeom>
          </p:spPr>
          <p:txBody>
            <a:bodyPr vert="horz" wrap="square" lIns="0" tIns="52277" rIns="0" bIns="0" rtlCol="0">
              <a:spAutoFit/>
            </a:bodyPr>
            <a:lstStyle/>
            <a:p>
              <a:pPr marL="228600">
                <a:spcBef>
                  <a:spcPts val="412"/>
                </a:spcBef>
              </a:pPr>
              <a:r>
                <a:rPr sz="1176" b="1" spc="-7" dirty="0" smtClean="0">
                  <a:solidFill>
                    <a:srgbClr val="FFFFFF"/>
                  </a:solidFill>
                  <a:latin typeface="Arial"/>
                  <a:cs typeface="Arial"/>
                </a:rPr>
                <a:t>Core</a:t>
              </a:r>
              <a:r>
                <a:rPr sz="1176" b="1" spc="-7" dirty="0">
                  <a:solidFill>
                    <a:srgbClr val="FFFFFF"/>
                  </a:solidFill>
                  <a:latin typeface="Arial"/>
                  <a:cs typeface="Arial"/>
                </a:rPr>
                <a:t>: Defend </a:t>
              </a:r>
              <a:r>
                <a:rPr sz="1176" b="1" dirty="0">
                  <a:solidFill>
                    <a:srgbClr val="FFFFFF"/>
                  </a:solidFill>
                  <a:latin typeface="Arial"/>
                  <a:cs typeface="Arial"/>
                </a:rPr>
                <a:t>and</a:t>
              </a:r>
              <a:r>
                <a:rPr sz="1176" b="1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76" b="1" spc="-7" dirty="0">
                  <a:solidFill>
                    <a:srgbClr val="FFFFFF"/>
                  </a:solidFill>
                  <a:latin typeface="Arial"/>
                  <a:cs typeface="Arial"/>
                </a:rPr>
                <a:t>ring-fence</a:t>
              </a:r>
              <a:endParaRPr sz="1176" dirty="0">
                <a:latin typeface="Arial"/>
                <a:cs typeface="Arial"/>
              </a:endParaRPr>
            </a:p>
            <a:p>
              <a:pPr marL="228600" indent="-212725">
                <a:lnSpc>
                  <a:spcPts val="1124"/>
                </a:lnSpc>
                <a:spcBef>
                  <a:spcPts val="242"/>
                </a:spcBef>
                <a:tabLst>
                  <a:tab pos="230188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1. </a:t>
              </a:r>
              <a:r>
                <a:rPr lang="en-US" sz="980" dirty="0" smtClean="0">
                  <a:solidFill>
                    <a:srgbClr val="FFFFFF"/>
                  </a:solidFill>
                  <a:latin typeface="Arial"/>
                  <a:cs typeface="Arial"/>
                </a:rPr>
                <a:t>	</a:t>
              </a:r>
              <a:r>
                <a:rPr sz="980" dirty="0" smtClean="0">
                  <a:solidFill>
                    <a:srgbClr val="FFFFFF"/>
                  </a:solidFill>
                  <a:latin typeface="Arial"/>
                  <a:cs typeface="Arial"/>
                </a:rPr>
                <a:t>Pareto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model (Top 20%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contributing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80% of</a:t>
              </a:r>
              <a:r>
                <a:rPr sz="980" spc="-2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sales)</a:t>
              </a:r>
              <a:endParaRPr sz="980" dirty="0">
                <a:latin typeface="Arial"/>
                <a:cs typeface="Arial"/>
              </a:endParaRPr>
            </a:p>
            <a:p>
              <a:pPr marL="396875" lvl="1" indent="-166688">
                <a:lnSpc>
                  <a:spcPts val="1359"/>
                </a:lnSpc>
                <a:buFont typeface="Wingdings" panose="05000000000000000000" pitchFamily="2" charset="2"/>
                <a:buChar char="§"/>
              </a:pPr>
              <a:r>
                <a:rPr sz="980" b="1" spc="-7" dirty="0" smtClean="0">
                  <a:solidFill>
                    <a:srgbClr val="FFFFFF"/>
                  </a:solidFill>
                  <a:latin typeface="Arial"/>
                  <a:cs typeface="Arial"/>
                </a:rPr>
                <a:t>Target 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based </a:t>
              </a:r>
              <a:r>
                <a:rPr sz="980" b="1" spc="-7" dirty="0">
                  <a:solidFill>
                    <a:srgbClr val="FFFFFF"/>
                  </a:solidFill>
                  <a:latin typeface="Arial"/>
                  <a:cs typeface="Arial"/>
                </a:rPr>
                <a:t>loyalty</a:t>
              </a:r>
              <a:r>
                <a:rPr sz="980" b="1" spc="11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programs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000429" y="2331819"/>
              <a:ext cx="3358198" cy="1575373"/>
            </a:xfrm>
            <a:prstGeom prst="rect">
              <a:avLst/>
            </a:prstGeom>
          </p:spPr>
          <p:txBody>
            <a:bodyPr vert="horz" wrap="square" lIns="0" tIns="38169" rIns="0" bIns="0" rtlCol="0">
              <a:spAutoFit/>
            </a:bodyPr>
            <a:lstStyle/>
            <a:p>
              <a:pPr marL="245626" indent="-229030">
                <a:spcBef>
                  <a:spcPts val="299"/>
                </a:spcBef>
                <a:buAutoNum type="arabicPeriod" startAt="2"/>
                <a:tabLst>
                  <a:tab pos="230188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Plumber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engagement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+ sales tracking (before</a:t>
              </a:r>
              <a:r>
                <a:rPr sz="980" spc="-20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v. after)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70"/>
                </a:spcBef>
                <a:buAutoNum type="arabicPeriod" startAt="2"/>
                <a:tabLst>
                  <a:tab pos="24562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Plumber school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(semi-skilled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converted</a:t>
              </a:r>
              <a:r>
                <a:rPr sz="980" spc="-20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to skill)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89"/>
                </a:spcBef>
                <a:buAutoNum type="arabicPeriod" startAt="2"/>
                <a:tabLst>
                  <a:tab pos="24562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Plumber</a:t>
              </a:r>
              <a:r>
                <a:rPr sz="980" spc="-3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clubs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(family</a:t>
              </a:r>
              <a:r>
                <a:rPr sz="980" spc="-4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connect,</a:t>
              </a:r>
              <a:r>
                <a:rPr sz="980" spc="-33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accidental</a:t>
              </a:r>
              <a:r>
                <a:rPr sz="980" spc="-3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insurance</a:t>
              </a:r>
              <a:r>
                <a:rPr sz="980" spc="-3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etc)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76"/>
                </a:spcBef>
                <a:buAutoNum type="arabicPeriod" startAt="2"/>
                <a:tabLst>
                  <a:tab pos="245626" algn="l"/>
                </a:tabLst>
              </a:pP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After sales service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: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complaint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booking</a:t>
              </a:r>
              <a:r>
                <a:rPr sz="980" spc="-203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with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call center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70"/>
                </a:spcBef>
                <a:buAutoNum type="arabicPeriod" startAt="2"/>
                <a:tabLst>
                  <a:tab pos="24562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Pricing for slow </a:t>
              </a:r>
              <a:r>
                <a:rPr sz="980" spc="-7" dirty="0">
                  <a:solidFill>
                    <a:srgbClr val="FFFFFF"/>
                  </a:solidFill>
                  <a:latin typeface="Arial"/>
                  <a:cs typeface="Arial"/>
                </a:rPr>
                <a:t>moving/non-moving</a:t>
              </a:r>
              <a:r>
                <a:rPr sz="980" spc="-157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products</a:t>
              </a:r>
              <a:endParaRPr sz="980" dirty="0">
                <a:latin typeface="Arial"/>
                <a:cs typeface="Arial"/>
              </a:endParaRPr>
            </a:p>
            <a:p>
              <a:pPr marL="245626" marR="471337" indent="-229030">
                <a:spcBef>
                  <a:spcPts val="176"/>
                </a:spcBef>
                <a:buAutoNum type="arabicPeriod" startAt="2"/>
                <a:tabLst>
                  <a:tab pos="24562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Systematic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incentives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for</a:t>
              </a:r>
              <a:r>
                <a:rPr sz="980" spc="-33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range</a:t>
              </a:r>
              <a:r>
                <a:rPr sz="980" spc="-4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selling</a:t>
              </a:r>
              <a:r>
                <a:rPr sz="980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(portfolio  scheme)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89"/>
                </a:spcBef>
                <a:buAutoNum type="arabicPeriod" startAt="2"/>
                <a:tabLst>
                  <a:tab pos="245626" algn="l"/>
                </a:tabLst>
              </a:pP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Convert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irregular</a:t>
              </a:r>
              <a:r>
                <a:rPr sz="980" spc="-5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dealers</a:t>
              </a:r>
              <a:r>
                <a:rPr sz="980" spc="-5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sz="980" spc="-2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regular</a:t>
              </a:r>
              <a:r>
                <a:rPr sz="980" spc="-5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dirty="0">
                  <a:solidFill>
                    <a:srgbClr val="FFFFFF"/>
                  </a:solidFill>
                  <a:latin typeface="Arial"/>
                  <a:cs typeface="Arial"/>
                </a:rPr>
                <a:t>dealers</a:t>
              </a:r>
              <a:endParaRPr sz="980" dirty="0">
                <a:latin typeface="Arial"/>
                <a:cs typeface="Arial"/>
              </a:endParaRPr>
            </a:p>
            <a:p>
              <a:pPr marL="245626" indent="-229030">
                <a:spcBef>
                  <a:spcPts val="170"/>
                </a:spcBef>
                <a:buAutoNum type="arabicPeriod" startAt="2"/>
                <a:tabLst>
                  <a:tab pos="245626" algn="l"/>
                </a:tabLst>
              </a:pP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MOP to </a:t>
              </a:r>
              <a:r>
                <a:rPr sz="980" b="1" spc="-7" dirty="0">
                  <a:solidFill>
                    <a:srgbClr val="FFFFFF"/>
                  </a:solidFill>
                  <a:latin typeface="Arial"/>
                  <a:cs typeface="Arial"/>
                </a:rPr>
                <a:t>be</a:t>
              </a:r>
              <a:r>
                <a:rPr sz="980" b="1" spc="-2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0" b="1" dirty="0">
                  <a:solidFill>
                    <a:srgbClr val="FFFFFF"/>
                  </a:solidFill>
                  <a:latin typeface="Arial"/>
                  <a:cs typeface="Arial"/>
                </a:rPr>
                <a:t>fixed:</a:t>
              </a:r>
              <a:endParaRPr sz="980" dirty="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79827" y="1145172"/>
              <a:ext cx="231016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A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object 30"/>
            <p:cNvSpPr/>
            <p:nvPr/>
          </p:nvSpPr>
          <p:spPr>
            <a:xfrm>
              <a:off x="4019067" y="1145172"/>
              <a:ext cx="231016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B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>
              <a:spLocks/>
            </p:cNvSpPr>
            <p:nvPr/>
          </p:nvSpPr>
          <p:spPr>
            <a:xfrm>
              <a:off x="4250379" y="4017939"/>
              <a:ext cx="3551520" cy="324245"/>
            </a:xfrm>
            <a:prstGeom prst="rect">
              <a:avLst/>
            </a:prstGeom>
          </p:spPr>
          <p:txBody>
            <a:bodyPr vert="horz" wrap="square" lIns="0" tIns="22405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Weekly call to plumbers (general </a:t>
              </a:r>
              <a:r>
                <a:rPr lang="en-US" sz="980" dirty="0" smtClean="0">
                  <a:solidFill>
                    <a:schemeClr val="bg1"/>
                  </a:solidFill>
                </a:rPr>
                <a:t>discussion 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+ emo connect)</a:t>
              </a:r>
            </a:p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Mini </a:t>
              </a:r>
              <a:r>
                <a:rPr lang="en-US" sz="980" dirty="0" smtClean="0">
                  <a:solidFill>
                    <a:schemeClr val="bg1"/>
                  </a:solidFill>
                </a:rPr>
                <a:t>meets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for plumbers to explain about product range</a:t>
              </a:r>
              <a:endParaRPr lang="en-US" sz="9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4250379" y="2336973"/>
              <a:ext cx="3551520" cy="693770"/>
            </a:xfrm>
            <a:prstGeom prst="rect">
              <a:avLst/>
            </a:prstGeom>
          </p:spPr>
          <p:txBody>
            <a:bodyPr vert="horz" wrap="square" lIns="0" tIns="22405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Highlight new product range of</a:t>
              </a:r>
              <a:r>
                <a:rPr lang="en-US" sz="980" dirty="0" smtClean="0">
                  <a:solidFill>
                    <a:schemeClr val="bg1"/>
                  </a:solidFill>
                </a:rPr>
                <a:t> 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AA</a:t>
              </a:r>
            </a:p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6 months promotional </a:t>
              </a:r>
              <a:r>
                <a:rPr lang="en-US" sz="980" dirty="0" smtClean="0">
                  <a:solidFill>
                    <a:schemeClr val="bg1"/>
                  </a:solidFill>
                </a:rPr>
                <a:t>scheme to new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outlets</a:t>
              </a:r>
            </a:p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In-shop </a:t>
              </a:r>
              <a:r>
                <a:rPr lang="en-US" sz="980" dirty="0" smtClean="0">
                  <a:solidFill>
                    <a:schemeClr val="bg1"/>
                  </a:solidFill>
                </a:rPr>
                <a:t>branding</a:t>
              </a:r>
            </a:p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Help with </a:t>
              </a:r>
              <a:r>
                <a:rPr lang="en-US" sz="980" dirty="0" smtClean="0">
                  <a:solidFill>
                    <a:schemeClr val="bg1"/>
                  </a:solidFill>
                </a:rPr>
                <a:t>early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conversions</a:t>
              </a:r>
              <a:endParaRPr lang="en-US" sz="9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4250379" y="1596369"/>
              <a:ext cx="3551520" cy="520324"/>
            </a:xfrm>
            <a:prstGeom prst="rect">
              <a:avLst/>
            </a:prstGeom>
          </p:spPr>
          <p:txBody>
            <a:bodyPr vert="horz" wrap="square" lIns="0" tIns="22405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Distributors sales team to call</a:t>
              </a:r>
              <a:r>
                <a:rPr lang="en-US" sz="980" dirty="0" smtClean="0">
                  <a:solidFill>
                    <a:schemeClr val="bg1"/>
                  </a:solidFill>
                </a:rPr>
                <a:t> 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them</a:t>
              </a:r>
            </a:p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“Star” dealers</a:t>
              </a:r>
              <a:r>
                <a:rPr lang="en-US" sz="980" b="1" dirty="0" smtClean="0">
                  <a:solidFill>
                    <a:schemeClr val="bg1"/>
                  </a:solidFill>
                </a:rPr>
                <a:t> </a:t>
              </a:r>
              <a:r>
                <a:rPr lang="en-US" sz="98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program</a:t>
              </a:r>
              <a:endParaRPr lang="en-US" sz="980" dirty="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lvl="1">
                <a:spcBef>
                  <a:spcPct val="15000"/>
                </a:spcBef>
                <a:buClr>
                  <a:schemeClr val="bg1"/>
                </a:buClr>
              </a:pPr>
              <a:r>
                <a:rPr lang="en-US" sz="98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Sell full product range </a:t>
              </a:r>
              <a:r>
                <a:rPr lang="en-US" sz="980" dirty="0" smtClean="0">
                  <a:solidFill>
                    <a:schemeClr val="bg1"/>
                  </a:solidFill>
                </a:rPr>
                <a:t>of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AA</a:t>
              </a:r>
              <a:endParaRPr lang="en-US" sz="9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9494" y="1697319"/>
              <a:ext cx="2904298" cy="60324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New product launches </a:t>
              </a:r>
              <a:r>
                <a:rPr lang="en-US" sz="980" dirty="0" smtClean="0">
                  <a:solidFill>
                    <a:schemeClr val="bg1"/>
                  </a:solidFill>
                </a:rPr>
                <a:t>at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dealership</a:t>
              </a:r>
            </a:p>
            <a:p>
              <a:pPr lvl="1">
                <a:buClr>
                  <a:schemeClr val="bg1"/>
                </a:buClr>
              </a:pPr>
              <a:r>
                <a:rPr lang="en-US" sz="98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Exclusivity 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for new </a:t>
              </a:r>
              <a:r>
                <a:rPr lang="en-US" sz="980" dirty="0" smtClean="0">
                  <a:solidFill>
                    <a:schemeClr val="bg1"/>
                  </a:solidFill>
                </a:rPr>
                <a:t>product</a:t>
              </a:r>
            </a:p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AGM to own; </a:t>
              </a:r>
              <a:r>
                <a:rPr lang="en-US" sz="980" dirty="0" smtClean="0">
                  <a:solidFill>
                    <a:schemeClr val="bg1"/>
                  </a:solidFill>
                </a:rPr>
                <a:t>Priority visits, supply and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branding</a:t>
              </a:r>
            </a:p>
            <a:p>
              <a:pPr lvl="1">
                <a:buClr>
                  <a:schemeClr val="bg1"/>
                </a:buClr>
              </a:pPr>
              <a:r>
                <a:rPr lang="en-US" sz="98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Dealer </a:t>
              </a:r>
              <a:r>
                <a:rPr lang="en-US" sz="980" b="1" dirty="0" smtClean="0">
                  <a:solidFill>
                    <a:schemeClr val="bg1"/>
                  </a:solidFill>
                </a:rPr>
                <a:t>club</a:t>
              </a:r>
              <a:endParaRPr lang="en-US" sz="98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59326" y="3855829"/>
              <a:ext cx="2590634" cy="490973"/>
            </a:xfrm>
            <a:prstGeom prst="rect">
              <a:avLst/>
            </a:prstGeom>
          </p:spPr>
          <p:txBody>
            <a:bodyPr vert="horz" wrap="square" lIns="0" tIns="38169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Bring all the dealers on the table </a:t>
              </a:r>
              <a:r>
                <a:rPr lang="en-US" sz="980" dirty="0" smtClean="0">
                  <a:solidFill>
                    <a:schemeClr val="bg1"/>
                  </a:solidFill>
                </a:rPr>
                <a:t>for MOP</a:t>
              </a:r>
            </a:p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Set the right example for </a:t>
              </a:r>
              <a:r>
                <a:rPr lang="en-US" sz="980" dirty="0" smtClean="0">
                  <a:solidFill>
                    <a:schemeClr val="bg1"/>
                  </a:solidFill>
                </a:rPr>
                <a:t>violation</a:t>
              </a:r>
            </a:p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End customer price to be </a:t>
              </a:r>
              <a:r>
                <a:rPr lang="en-US" sz="980" dirty="0" smtClean="0">
                  <a:solidFill>
                    <a:schemeClr val="bg1"/>
                  </a:solidFill>
                </a:rPr>
                <a:t>fixed</a:t>
              </a:r>
              <a:endParaRPr lang="en-US" sz="98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41414" y="4888563"/>
              <a:ext cx="2731700" cy="505219"/>
            </a:xfrm>
            <a:prstGeom prst="rect">
              <a:avLst/>
            </a:prstGeom>
          </p:spPr>
          <p:txBody>
            <a:bodyPr vert="horz" wrap="square" lIns="0" tIns="52277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Sustain with </a:t>
              </a:r>
              <a:r>
                <a:rPr lang="en-US" sz="980" dirty="0" smtClean="0">
                  <a:solidFill>
                    <a:schemeClr val="bg1"/>
                  </a:solidFill>
                </a:rPr>
                <a:t>efficient 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coverage/local area  activities</a:t>
              </a:r>
            </a:p>
            <a:p>
              <a:pPr lvl="1">
                <a:buClr>
                  <a:schemeClr val="bg1"/>
                </a:buClr>
              </a:pP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Improve </a:t>
              </a:r>
              <a:r>
                <a:rPr lang="en-US" sz="980" dirty="0" smtClean="0">
                  <a:solidFill>
                    <a:schemeClr val="bg1"/>
                  </a:solidFill>
                </a:rPr>
                <a:t>or</a:t>
              </a:r>
              <a:r>
                <a:rPr lang="en-US" sz="98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sustain price premiums/ margins</a:t>
              </a:r>
              <a:endParaRPr lang="en-US" sz="9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2461" y="2650182"/>
              <a:ext cx="2096903" cy="324245"/>
            </a:xfrm>
            <a:prstGeom prst="rect">
              <a:avLst/>
            </a:prstGeom>
          </p:spPr>
          <p:txBody>
            <a:bodyPr vert="horz" wrap="square" lIns="0" tIns="22405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980" dirty="0" smtClean="0">
                  <a:cs typeface="Arial" panose="020B0604020202020204" pitchFamily="34" charset="0"/>
                </a:rPr>
                <a:t>Upgrade to direct </a:t>
              </a:r>
              <a:r>
                <a:rPr lang="en-US" sz="980" dirty="0" smtClean="0"/>
                <a:t>dealer</a:t>
              </a:r>
            </a:p>
            <a:p>
              <a:pPr lvl="1"/>
              <a:r>
                <a:rPr lang="en-US" sz="980" dirty="0" smtClean="0">
                  <a:cs typeface="Arial" panose="020B0604020202020204" pitchFamily="34" charset="0"/>
                </a:rPr>
                <a:t>Special seed scheme; Plant </a:t>
              </a:r>
              <a:r>
                <a:rPr lang="en-US" sz="980" dirty="0" smtClean="0"/>
                <a:t>visit</a:t>
              </a:r>
              <a:endParaRPr lang="en-US" sz="980" dirty="0"/>
            </a:p>
          </p:txBody>
        </p:sp>
        <p:sp>
          <p:nvSpPr>
            <p:cNvPr id="72" name="object 30"/>
            <p:cNvSpPr/>
            <p:nvPr/>
          </p:nvSpPr>
          <p:spPr>
            <a:xfrm>
              <a:off x="7972048" y="1145172"/>
              <a:ext cx="231016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object 30"/>
            <p:cNvSpPr/>
            <p:nvPr/>
          </p:nvSpPr>
          <p:spPr>
            <a:xfrm>
              <a:off x="979827" y="4476979"/>
              <a:ext cx="231016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D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681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Rekha G-VGI\Desktop\22-11-18\1810-1110744\Draft\BAS028_Granular growth plan for building materials.pptx"/>
  <p:tag name="THINKCELLUNDODONOTDELETE" val="0"/>
  <p:tag name="MTBTACCENT" val="Text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721</Words>
  <Application>Microsoft Macintosh PowerPoint</Application>
  <PresentationFormat>Custom</PresentationFormat>
  <Paragraphs>177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31" baseType="lpstr">
      <vt:lpstr>Arial</vt:lpstr>
      <vt:lpstr>Calibri</vt:lpstr>
      <vt:lpstr>Microsoft Sans Serif</vt:lpstr>
      <vt:lpstr>Times New Roman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Granular growth plan for building materials – implemented across cement,  pipes, wires</vt:lpstr>
      <vt:lpstr>Granular growth map using Tableau</vt:lpstr>
      <vt:lpstr>India can be viewed as 73 growth clusters, covering 658 districts</vt:lpstr>
      <vt:lpstr>Differentiated GtM interventions identified for Core, Grow, Seed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2019-05-01T19:02:06Z</dcterms:modified>
  <cp:category/>
  <cp:contentStatus/>
  <dc:language/>
  <cp:version/>
</cp:coreProperties>
</file>