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67" r:id="rId2"/>
    <p:sldMasterId id="2147483671" r:id="rId3"/>
    <p:sldMasterId id="2147483675" r:id="rId4"/>
  </p:sldMasterIdLst>
  <p:notesMasterIdLst>
    <p:notesMasterId r:id="rId9"/>
  </p:notesMasterIdLst>
  <p:handoutMasterIdLst>
    <p:handoutMasterId r:id="rId10"/>
  </p:handoutMasterIdLst>
  <p:sldIdLst>
    <p:sldId id="360" r:id="rId5"/>
    <p:sldId id="361" r:id="rId6"/>
    <p:sldId id="359" r:id="rId7"/>
    <p:sldId id="362" r:id="rId8"/>
  </p:sldIdLst>
  <p:sldSz cx="11949113" cy="6721475"/>
  <p:notesSz cx="6954838" cy="9236075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9A6"/>
    <a:srgbClr val="0563BB"/>
    <a:srgbClr val="0354B0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3" autoAdjust="0"/>
    <p:restoredTop sz="96521" autoAdjust="0"/>
  </p:normalViewPr>
  <p:slideViewPr>
    <p:cSldViewPr snapToGrid="0" snapToObjects="1">
      <p:cViewPr varScale="1">
        <p:scale>
          <a:sx n="129" d="100"/>
          <a:sy n="129" d="100"/>
        </p:scale>
        <p:origin x="952" y="20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909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01650" y="496888"/>
            <a:ext cx="6000750" cy="3375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3198" y="4962911"/>
            <a:ext cx="5926674" cy="123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06638" y="8881842"/>
            <a:ext cx="551736" cy="17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758309" y="109916"/>
            <a:ext cx="66" cy="1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4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03749" y="8006693"/>
            <a:ext cx="533465" cy="169190"/>
          </a:xfrm>
          <a:ln/>
        </p:spPr>
        <p:txBody>
          <a:bodyPr/>
          <a:lstStyle/>
          <a:p>
            <a:fld id="{4E4B0AFC-BA34-4795-A786-58F56AC02C3C}" type="slidenum">
              <a:rPr lang="en-US"/>
              <a:pPr/>
              <a:t>3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86088" y="1076325"/>
            <a:ext cx="12658726" cy="7121525"/>
          </a:xfrm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015" y="4480634"/>
            <a:ext cx="5734000" cy="246094"/>
          </a:xfrm>
        </p:spPr>
        <p:txBody>
          <a:bodyPr/>
          <a:lstStyle/>
          <a:p>
            <a:endParaRPr lang="en-US"/>
          </a:p>
        </p:txBody>
      </p:sp>
      <p:sp>
        <p:nvSpPr>
          <p:cNvPr id="444420" name="McK Separator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51966" y="1274128"/>
            <a:ext cx="54894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653" tIns="41827" rIns="83653" bIns="4182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3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34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35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6.vml"/><Relationship Id="rId2" Type="http://schemas.openxmlformats.org/officeDocument/2006/relationships/tags" Target="../tags/tag5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3.jpg"/><Relationship Id="rId6" Type="http://schemas.openxmlformats.org/officeDocument/2006/relationships/oleObject" Target="../embeddings/oleObject9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10.bin"/><Relationship Id="rId1" Type="http://schemas.openxmlformats.org/officeDocument/2006/relationships/vmlDrawing" Target="../drawings/vmlDrawing8.vml"/><Relationship Id="rId2" Type="http://schemas.openxmlformats.org/officeDocument/2006/relationships/tags" Target="../tags/tag9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slideMaster" Target="../slideMasters/slideMaster3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.vml"/><Relationship Id="rId2" Type="http://schemas.openxmlformats.org/officeDocument/2006/relationships/tags" Target="../tags/tag9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4" Type="http://schemas.openxmlformats.org/officeDocument/2006/relationships/tags" Target="../tags/tag100.xml"/><Relationship Id="rId5" Type="http://schemas.openxmlformats.org/officeDocument/2006/relationships/slideMaster" Target="../slideMasters/slideMaster3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9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4:45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AA5AFFF8-0017-4F12-8EC9-6CE91CED11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10584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9CBC9FB7-0348-420D-BB1B-0A60A7AC24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8335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 userDrawn="1"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smtClean="0">
                <a:solidFill>
                  <a:srgbClr val="808080"/>
                </a:solidFill>
                <a:latin typeface="+mn-lt"/>
              </a:rPr>
              <a:t>Last Modified 11/27/2018 4:45 AM India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 userDrawn="1"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105695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465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2967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610727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8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19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4:45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21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3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10333274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AA5AFFF8-0017-4F12-8EC9-6CE91CED11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710584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9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7340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688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9CBC9FB7-0348-420D-BB1B-0A60A7AC24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78335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3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1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5008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oleObject" Target="../embeddings/oleObject1.bin"/><Relationship Id="rId24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38.xml"/><Relationship Id="rId21" Type="http://schemas.openxmlformats.org/officeDocument/2006/relationships/tags" Target="../tags/tag39.xml"/><Relationship Id="rId22" Type="http://schemas.openxmlformats.org/officeDocument/2006/relationships/tags" Target="../tags/tag40.xml"/><Relationship Id="rId23" Type="http://schemas.openxmlformats.org/officeDocument/2006/relationships/tags" Target="../tags/tag41.xml"/><Relationship Id="rId24" Type="http://schemas.openxmlformats.org/officeDocument/2006/relationships/tags" Target="../tags/tag42.xml"/><Relationship Id="rId25" Type="http://schemas.openxmlformats.org/officeDocument/2006/relationships/tags" Target="../tags/tag43.xml"/><Relationship Id="rId26" Type="http://schemas.openxmlformats.org/officeDocument/2006/relationships/tags" Target="../tags/tag44.xml"/><Relationship Id="rId27" Type="http://schemas.openxmlformats.org/officeDocument/2006/relationships/tags" Target="../tags/tag45.xml"/><Relationship Id="rId28" Type="http://schemas.openxmlformats.org/officeDocument/2006/relationships/tags" Target="../tags/tag46.xml"/><Relationship Id="rId29" Type="http://schemas.openxmlformats.org/officeDocument/2006/relationships/tags" Target="../tags/tag4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5.vml"/><Relationship Id="rId30" Type="http://schemas.openxmlformats.org/officeDocument/2006/relationships/tags" Target="../tags/tag48.xml"/><Relationship Id="rId31" Type="http://schemas.openxmlformats.org/officeDocument/2006/relationships/tags" Target="../tags/tag49.xml"/><Relationship Id="rId32" Type="http://schemas.openxmlformats.org/officeDocument/2006/relationships/tags" Target="../tags/tag50.xml"/><Relationship Id="rId9" Type="http://schemas.openxmlformats.org/officeDocument/2006/relationships/tags" Target="../tags/tag27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Relationship Id="rId33" Type="http://schemas.openxmlformats.org/officeDocument/2006/relationships/tags" Target="../tags/tag51.xml"/><Relationship Id="rId34" Type="http://schemas.openxmlformats.org/officeDocument/2006/relationships/tags" Target="../tags/tag52.xml"/><Relationship Id="rId35" Type="http://schemas.openxmlformats.org/officeDocument/2006/relationships/tags" Target="../tags/tag53.xml"/><Relationship Id="rId36" Type="http://schemas.openxmlformats.org/officeDocument/2006/relationships/tags" Target="../tags/tag54.xml"/><Relationship Id="rId10" Type="http://schemas.openxmlformats.org/officeDocument/2006/relationships/tags" Target="../tags/tag28.xml"/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tags" Target="../tags/tag37.xml"/><Relationship Id="rId37" Type="http://schemas.openxmlformats.org/officeDocument/2006/relationships/tags" Target="../tags/tag55.xml"/><Relationship Id="rId38" Type="http://schemas.openxmlformats.org/officeDocument/2006/relationships/oleObject" Target="../embeddings/oleObject5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tags" Target="../tags/tag73.xml"/><Relationship Id="rId21" Type="http://schemas.openxmlformats.org/officeDocument/2006/relationships/tags" Target="../tags/tag74.xml"/><Relationship Id="rId22" Type="http://schemas.openxmlformats.org/officeDocument/2006/relationships/tags" Target="../tags/tag75.xml"/><Relationship Id="rId23" Type="http://schemas.openxmlformats.org/officeDocument/2006/relationships/tags" Target="../tags/tag76.xml"/><Relationship Id="rId24" Type="http://schemas.openxmlformats.org/officeDocument/2006/relationships/tags" Target="../tags/tag77.xml"/><Relationship Id="rId25" Type="http://schemas.openxmlformats.org/officeDocument/2006/relationships/tags" Target="../tags/tag78.xml"/><Relationship Id="rId26" Type="http://schemas.openxmlformats.org/officeDocument/2006/relationships/tags" Target="../tags/tag79.xml"/><Relationship Id="rId27" Type="http://schemas.openxmlformats.org/officeDocument/2006/relationships/tags" Target="../tags/tag80.xml"/><Relationship Id="rId28" Type="http://schemas.openxmlformats.org/officeDocument/2006/relationships/tags" Target="../tags/tag81.xml"/><Relationship Id="rId29" Type="http://schemas.openxmlformats.org/officeDocument/2006/relationships/tags" Target="../tags/tag8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7.vml"/><Relationship Id="rId30" Type="http://schemas.openxmlformats.org/officeDocument/2006/relationships/tags" Target="../tags/tag83.xml"/><Relationship Id="rId31" Type="http://schemas.openxmlformats.org/officeDocument/2006/relationships/tags" Target="../tags/tag84.xml"/><Relationship Id="rId32" Type="http://schemas.openxmlformats.org/officeDocument/2006/relationships/tags" Target="../tags/tag85.xml"/><Relationship Id="rId9" Type="http://schemas.openxmlformats.org/officeDocument/2006/relationships/tags" Target="../tags/tag62.xml"/><Relationship Id="rId6" Type="http://schemas.openxmlformats.org/officeDocument/2006/relationships/tags" Target="../tags/tag59.xml"/><Relationship Id="rId7" Type="http://schemas.openxmlformats.org/officeDocument/2006/relationships/tags" Target="../tags/tag60.xml"/><Relationship Id="rId8" Type="http://schemas.openxmlformats.org/officeDocument/2006/relationships/tags" Target="../tags/tag61.xml"/><Relationship Id="rId33" Type="http://schemas.openxmlformats.org/officeDocument/2006/relationships/tags" Target="../tags/tag86.xml"/><Relationship Id="rId34" Type="http://schemas.openxmlformats.org/officeDocument/2006/relationships/tags" Target="../tags/tag87.xml"/><Relationship Id="rId35" Type="http://schemas.openxmlformats.org/officeDocument/2006/relationships/tags" Target="../tags/tag88.xml"/><Relationship Id="rId36" Type="http://schemas.openxmlformats.org/officeDocument/2006/relationships/tags" Target="../tags/tag89.xml"/><Relationship Id="rId10" Type="http://schemas.openxmlformats.org/officeDocument/2006/relationships/tags" Target="../tags/tag63.xml"/><Relationship Id="rId11" Type="http://schemas.openxmlformats.org/officeDocument/2006/relationships/tags" Target="../tags/tag64.xml"/><Relationship Id="rId12" Type="http://schemas.openxmlformats.org/officeDocument/2006/relationships/tags" Target="../tags/tag65.xml"/><Relationship Id="rId13" Type="http://schemas.openxmlformats.org/officeDocument/2006/relationships/tags" Target="../tags/tag66.xml"/><Relationship Id="rId14" Type="http://schemas.openxmlformats.org/officeDocument/2006/relationships/tags" Target="../tags/tag67.xml"/><Relationship Id="rId15" Type="http://schemas.openxmlformats.org/officeDocument/2006/relationships/tags" Target="../tags/tag68.xml"/><Relationship Id="rId16" Type="http://schemas.openxmlformats.org/officeDocument/2006/relationships/tags" Target="../tags/tag69.xml"/><Relationship Id="rId17" Type="http://schemas.openxmlformats.org/officeDocument/2006/relationships/tags" Target="../tags/tag70.xml"/><Relationship Id="rId18" Type="http://schemas.openxmlformats.org/officeDocument/2006/relationships/tags" Target="../tags/tag71.xml"/><Relationship Id="rId19" Type="http://schemas.openxmlformats.org/officeDocument/2006/relationships/tags" Target="../tags/tag72.xml"/><Relationship Id="rId37" Type="http://schemas.openxmlformats.org/officeDocument/2006/relationships/tags" Target="../tags/tag90.xml"/><Relationship Id="rId38" Type="http://schemas.openxmlformats.org/officeDocument/2006/relationships/tags" Target="../tags/tag91.xml"/><Relationship Id="rId39" Type="http://schemas.openxmlformats.org/officeDocument/2006/relationships/tags" Target="../tags/tag92.xml"/><Relationship Id="rId40" Type="http://schemas.openxmlformats.org/officeDocument/2006/relationships/oleObject" Target="../embeddings/oleObject7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8.bin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15.xml"/><Relationship Id="rId21" Type="http://schemas.openxmlformats.org/officeDocument/2006/relationships/tags" Target="../tags/tag116.xml"/><Relationship Id="rId22" Type="http://schemas.openxmlformats.org/officeDocument/2006/relationships/tags" Target="../tags/tag117.xml"/><Relationship Id="rId23" Type="http://schemas.openxmlformats.org/officeDocument/2006/relationships/tags" Target="../tags/tag118.xml"/><Relationship Id="rId24" Type="http://schemas.openxmlformats.org/officeDocument/2006/relationships/tags" Target="../tags/tag119.xml"/><Relationship Id="rId25" Type="http://schemas.openxmlformats.org/officeDocument/2006/relationships/tags" Target="../tags/tag120.xml"/><Relationship Id="rId26" Type="http://schemas.openxmlformats.org/officeDocument/2006/relationships/tags" Target="../tags/tag121.xml"/><Relationship Id="rId27" Type="http://schemas.openxmlformats.org/officeDocument/2006/relationships/tags" Target="../tags/tag122.xml"/><Relationship Id="rId28" Type="http://schemas.openxmlformats.org/officeDocument/2006/relationships/tags" Target="../tags/tag123.xml"/><Relationship Id="rId29" Type="http://schemas.openxmlformats.org/officeDocument/2006/relationships/tags" Target="../tags/tag12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11.vml"/><Relationship Id="rId30" Type="http://schemas.openxmlformats.org/officeDocument/2006/relationships/tags" Target="../tags/tag125.xml"/><Relationship Id="rId31" Type="http://schemas.openxmlformats.org/officeDocument/2006/relationships/tags" Target="../tags/tag126.xml"/><Relationship Id="rId32" Type="http://schemas.openxmlformats.org/officeDocument/2006/relationships/tags" Target="../tags/tag127.xml"/><Relationship Id="rId9" Type="http://schemas.openxmlformats.org/officeDocument/2006/relationships/tags" Target="../tags/tag104.xml"/><Relationship Id="rId6" Type="http://schemas.openxmlformats.org/officeDocument/2006/relationships/tags" Target="../tags/tag101.xml"/><Relationship Id="rId7" Type="http://schemas.openxmlformats.org/officeDocument/2006/relationships/tags" Target="../tags/tag102.xml"/><Relationship Id="rId8" Type="http://schemas.openxmlformats.org/officeDocument/2006/relationships/tags" Target="../tags/tag103.xml"/><Relationship Id="rId33" Type="http://schemas.openxmlformats.org/officeDocument/2006/relationships/tags" Target="../tags/tag128.xml"/><Relationship Id="rId34" Type="http://schemas.openxmlformats.org/officeDocument/2006/relationships/tags" Target="../tags/tag129.xml"/><Relationship Id="rId35" Type="http://schemas.openxmlformats.org/officeDocument/2006/relationships/tags" Target="../tags/tag130.xml"/><Relationship Id="rId36" Type="http://schemas.openxmlformats.org/officeDocument/2006/relationships/tags" Target="../tags/tag131.xml"/><Relationship Id="rId10" Type="http://schemas.openxmlformats.org/officeDocument/2006/relationships/tags" Target="../tags/tag105.xml"/><Relationship Id="rId11" Type="http://schemas.openxmlformats.org/officeDocument/2006/relationships/tags" Target="../tags/tag106.xml"/><Relationship Id="rId12" Type="http://schemas.openxmlformats.org/officeDocument/2006/relationships/tags" Target="../tags/tag107.xml"/><Relationship Id="rId13" Type="http://schemas.openxmlformats.org/officeDocument/2006/relationships/tags" Target="../tags/tag108.xml"/><Relationship Id="rId14" Type="http://schemas.openxmlformats.org/officeDocument/2006/relationships/tags" Target="../tags/tag109.xml"/><Relationship Id="rId15" Type="http://schemas.openxmlformats.org/officeDocument/2006/relationships/tags" Target="../tags/tag110.xml"/><Relationship Id="rId16" Type="http://schemas.openxmlformats.org/officeDocument/2006/relationships/tags" Target="../tags/tag111.xml"/><Relationship Id="rId17" Type="http://schemas.openxmlformats.org/officeDocument/2006/relationships/tags" Target="../tags/tag112.xml"/><Relationship Id="rId18" Type="http://schemas.openxmlformats.org/officeDocument/2006/relationships/tags" Target="../tags/tag113.xml"/><Relationship Id="rId19" Type="http://schemas.openxmlformats.org/officeDocument/2006/relationships/tags" Target="../tags/tag114.xml"/><Relationship Id="rId37" Type="http://schemas.openxmlformats.org/officeDocument/2006/relationships/tags" Target="../tags/tag132.xml"/><Relationship Id="rId38" Type="http://schemas.openxmlformats.org/officeDocument/2006/relationships/oleObject" Target="../embeddings/oleObject13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39454218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4:45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5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smtClean="0">
                <a:solidFill>
                  <a:srgbClr val="808080"/>
                </a:solidFill>
                <a:latin typeface="+mn-lt"/>
                <a:ea typeface="+mn-ea"/>
              </a:rPr>
              <a:t>Last Modified 11/27/2018 4:45 AM India Standard Time</a:t>
            </a:r>
            <a:endParaRPr lang="en-US" sz="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446400" lvl="2" indent="-248400"/>
            <a:r>
              <a:rPr lang="en-US" dirty="0"/>
              <a:t>Third level</a:t>
            </a:r>
          </a:p>
          <a:p>
            <a:pPr marL="615600" lvl="3" indent="-154800"/>
            <a:r>
              <a:rPr lang="en-US" dirty="0"/>
              <a:t>Fourth level</a:t>
            </a:r>
          </a:p>
          <a:p>
            <a:pPr marL="748800" lvl="4" indent="-12960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 userDrawn="1"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 userDrawn="1"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7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1193860" rtl="0" eaLnBrk="0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378297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39454218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9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7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1" Type="http://schemas.openxmlformats.org/officeDocument/2006/relationships/vmlDrawing" Target="../drawings/vmlDrawing13.vml"/><Relationship Id="rId2" Type="http://schemas.openxmlformats.org/officeDocument/2006/relationships/tags" Target="../tags/tag1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4" Type="http://schemas.openxmlformats.org/officeDocument/2006/relationships/tags" Target="../tags/tag140.xml"/><Relationship Id="rId5" Type="http://schemas.openxmlformats.org/officeDocument/2006/relationships/tags" Target="../tags/tag141.xml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1.xml"/><Relationship Id="rId8" Type="http://schemas.openxmlformats.org/officeDocument/2006/relationships/oleObject" Target="../embeddings/oleObject1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jpg"/><Relationship Id="rId1" Type="http://schemas.openxmlformats.org/officeDocument/2006/relationships/vmlDrawing" Target="../drawings/vmlDrawing16.vml"/><Relationship Id="rId2" Type="http://schemas.openxmlformats.org/officeDocument/2006/relationships/tags" Target="../tags/tag143.xml"/><Relationship Id="rId3" Type="http://schemas.openxmlformats.org/officeDocument/2006/relationships/slideLayout" Target="../slideLayouts/slideLayout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8.emf"/><Relationship Id="rId6" Type="http://schemas.openxmlformats.org/officeDocument/2006/relationships/image" Target="../media/image9.jpe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E6C0E4A-95BB-4D54-AD11-B0B2E018E26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96851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14E96CC-5385-4CB8-A65D-1774BE5D1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492" y="1111938"/>
            <a:ext cx="11949113" cy="4877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7583B-AB12-4242-9815-25F88125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Commercialization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in a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5B41DB-3E55-450B-B2E8-D6CF71696FF0}"/>
              </a:ext>
            </a:extLst>
          </p:cNvPr>
          <p:cNvSpPr/>
          <p:nvPr/>
        </p:nvSpPr>
        <p:spPr>
          <a:xfrm>
            <a:off x="2457450" y="5998985"/>
            <a:ext cx="7568293" cy="500047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68B4D7-458E-427E-BA78-B2F0ECE3C379}"/>
              </a:ext>
            </a:extLst>
          </p:cNvPr>
          <p:cNvSpPr txBox="1"/>
          <p:nvPr/>
        </p:nvSpPr>
        <p:spPr>
          <a:xfrm>
            <a:off x="2563587" y="6105062"/>
            <a:ext cx="743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bg2"/>
                </a:solidFill>
              </a:rPr>
              <a:t>NOTE:  </a:t>
            </a:r>
            <a:r>
              <a:rPr lang="es-ES" b="1" i="1" dirty="0" err="1">
                <a:solidFill>
                  <a:schemeClr val="bg2"/>
                </a:solidFill>
              </a:rPr>
              <a:t>PLEASE</a:t>
            </a:r>
            <a:r>
              <a:rPr lang="es-ES" b="1" i="1" dirty="0">
                <a:solidFill>
                  <a:schemeClr val="bg2"/>
                </a:solidFill>
              </a:rPr>
              <a:t> DO </a:t>
            </a:r>
            <a:r>
              <a:rPr lang="es-ES" b="1" i="1" dirty="0" err="1">
                <a:solidFill>
                  <a:schemeClr val="bg2"/>
                </a:solidFill>
              </a:rPr>
              <a:t>NOT</a:t>
            </a:r>
            <a:r>
              <a:rPr lang="es-ES" b="1" i="1" dirty="0">
                <a:solidFill>
                  <a:schemeClr val="bg2"/>
                </a:solidFill>
              </a:rPr>
              <a:t> SHARE </a:t>
            </a:r>
            <a:r>
              <a:rPr lang="es-ES" b="1" i="1" dirty="0" err="1">
                <a:solidFill>
                  <a:schemeClr val="bg2"/>
                </a:solidFill>
              </a:rPr>
              <a:t>EXTERNALLY</a:t>
            </a:r>
            <a:r>
              <a:rPr lang="es-ES" b="1" i="1" dirty="0">
                <a:solidFill>
                  <a:schemeClr val="bg2"/>
                </a:solidFill>
              </a:rPr>
              <a:t> </a:t>
            </a:r>
            <a:r>
              <a:rPr lang="es-ES" b="1" i="1" dirty="0" err="1">
                <a:solidFill>
                  <a:schemeClr val="bg2"/>
                </a:solidFill>
              </a:rPr>
              <a:t>WITHOUT</a:t>
            </a:r>
            <a:r>
              <a:rPr lang="es-ES" b="1" i="1" dirty="0">
                <a:solidFill>
                  <a:schemeClr val="bg2"/>
                </a:solidFill>
              </a:rPr>
              <a:t> CST </a:t>
            </a:r>
            <a:r>
              <a:rPr lang="es-ES" b="1" i="1" dirty="0" err="1">
                <a:solidFill>
                  <a:schemeClr val="bg2"/>
                </a:solidFill>
              </a:rPr>
              <a:t>APPROVAL</a:t>
            </a:r>
            <a:endParaRPr lang="en-US" b="1" i="1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838F1A-821B-41E5-B36A-42B4D75AFC6A}"/>
              </a:ext>
            </a:extLst>
          </p:cNvPr>
          <p:cNvSpPr/>
          <p:nvPr/>
        </p:nvSpPr>
        <p:spPr>
          <a:xfrm>
            <a:off x="36999" y="2304459"/>
            <a:ext cx="6787402" cy="3083969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8E43D7-B6EF-4E05-8BCC-24B339090C9B}"/>
              </a:ext>
            </a:extLst>
          </p:cNvPr>
          <p:cNvSpPr txBox="1"/>
          <p:nvPr/>
        </p:nvSpPr>
        <p:spPr>
          <a:xfrm>
            <a:off x="158759" y="2399893"/>
            <a:ext cx="63878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4"/>
                </a:solidFill>
              </a:rPr>
              <a:t>Commercialization strategy </a:t>
            </a:r>
            <a:r>
              <a:rPr lang="en-US" sz="1400" i="1" dirty="0"/>
              <a:t>for a new technology in the electric vehicle market – a highly dynamic and uncertain market environment. Starting with an </a:t>
            </a:r>
            <a:r>
              <a:rPr lang="en-US" sz="1400" b="1" i="1" dirty="0">
                <a:solidFill>
                  <a:schemeClr val="accent4"/>
                </a:solidFill>
              </a:rPr>
              <a:t>assessment of the overall market potential</a:t>
            </a:r>
            <a:r>
              <a:rPr lang="en-US" sz="1400" i="1" dirty="0"/>
              <a:t>, including a detailed market model and a perspective on the technology landscape, we assessed the </a:t>
            </a:r>
            <a:r>
              <a:rPr lang="en-US" sz="1400" b="1" i="1" dirty="0">
                <a:solidFill>
                  <a:schemeClr val="accent4"/>
                </a:solidFill>
              </a:rPr>
              <a:t>value chain dynamics</a:t>
            </a:r>
            <a:r>
              <a:rPr lang="en-US" sz="1400" b="1" i="1" dirty="0"/>
              <a:t> </a:t>
            </a:r>
            <a:r>
              <a:rPr lang="en-US" sz="1400" i="1" dirty="0"/>
              <a:t>and its implications on potential market entry moves for the client. </a:t>
            </a:r>
          </a:p>
          <a:p>
            <a:r>
              <a:rPr lang="en-US" sz="1400" i="1" dirty="0"/>
              <a:t>Based on that, we developed concrete </a:t>
            </a:r>
            <a:r>
              <a:rPr lang="en-US" sz="1400" b="1" i="1" dirty="0">
                <a:solidFill>
                  <a:schemeClr val="accent4"/>
                </a:solidFill>
              </a:rPr>
              <a:t>sets of actions </a:t>
            </a:r>
            <a:r>
              <a:rPr lang="en-US" sz="1400" i="1" dirty="0"/>
              <a:t>to the client for a successful market entry along </a:t>
            </a:r>
            <a:r>
              <a:rPr lang="en-US" sz="1400" b="1" i="1" dirty="0">
                <a:solidFill>
                  <a:schemeClr val="accent4"/>
                </a:solidFill>
              </a:rPr>
              <a:t>3 core dimensions: customer, product, and operating model. </a:t>
            </a:r>
            <a:r>
              <a:rPr lang="en-US" sz="1400" i="1" dirty="0"/>
              <a:t>Our work formed the basis for the </a:t>
            </a:r>
            <a:r>
              <a:rPr lang="en-US" sz="1400" b="1" i="1" dirty="0">
                <a:solidFill>
                  <a:schemeClr val="accent4"/>
                </a:solidFill>
              </a:rPr>
              <a:t>largest investment decision </a:t>
            </a:r>
            <a:r>
              <a:rPr lang="en-US" sz="1400" i="1" dirty="0"/>
              <a:t>taken in the 150-year history of the company.</a:t>
            </a:r>
            <a:endParaRPr lang="en-US" sz="1400" b="1" i="1" dirty="0"/>
          </a:p>
          <a:p>
            <a:endParaRPr lang="en-US" sz="1400" i="1" dirty="0"/>
          </a:p>
          <a:p>
            <a:r>
              <a:rPr lang="en-US" sz="1400" i="1" dirty="0"/>
              <a:t>Our efforts were consistently cross-functional and strongly supported by </a:t>
            </a:r>
            <a:r>
              <a:rPr lang="en-US" sz="1400" b="1" i="1" dirty="0">
                <a:solidFill>
                  <a:schemeClr val="accent4"/>
                </a:solidFill>
              </a:rPr>
              <a:t>M&amp;S functional leadership and expert practitioners</a:t>
            </a:r>
            <a:r>
              <a:rPr lang="en-US" sz="1400" i="1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lc="http://schemas.openxmlformats.org/drawingml/2006/lockedCanvas" xmlns="" xmlns:a16="http://schemas.microsoft.com/office/drawing/2014/main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28431" y="-15388"/>
            <a:ext cx="667170" cy="24622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CHA001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lc="http://schemas.openxmlformats.org/drawingml/2006/lockedCanvas" xmlns="" xmlns:a16="http://schemas.microsoft.com/office/drawing/2014/main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7492" y="-15388"/>
            <a:ext cx="3740126" cy="24622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/>
                </a:solidFill>
              </a:rPr>
              <a:t>CHEMICALS &amp; AGRICULTURE (GEM) </a:t>
            </a:r>
            <a:r>
              <a:rPr lang="pl-PL" sz="1000" dirty="0" smtClean="0">
                <a:solidFill>
                  <a:schemeClr val="bg1"/>
                </a:solidFill>
              </a:rPr>
              <a:t>| WESTERN EUROPE</a:t>
            </a:r>
            <a:endParaRPr lang="pl-PL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44702048-B71E-4EE0-8057-0B4D64CAF2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xmlns="" id="{44702048-B71E-4EE0-8057-0B4D64CA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FDA82-3B5E-4E30-AA17-F8ADB5FBC0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Commercialization strategy: Creating a new business in a highly dynamic</a:t>
            </a:r>
            <a:r>
              <a:rPr lang="pl-PL" dirty="0"/>
              <a:t> </a:t>
            </a:r>
            <a:r>
              <a:rPr lang="en-US" dirty="0"/>
              <a:t>market environment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8758" y="930431"/>
            <a:ext cx="11491892" cy="5184663"/>
            <a:chOff x="158758" y="904634"/>
            <a:chExt cx="11491892" cy="51846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04BD6F00-CF29-4673-B2CF-EB5782F058C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03347" y="2908250"/>
              <a:ext cx="7047303" cy="0"/>
            </a:xfrm>
            <a:prstGeom prst="line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68C27039-AB84-41DD-B3EF-7BAC256538F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03347" y="4567284"/>
              <a:ext cx="7047303" cy="0"/>
            </a:xfrm>
            <a:prstGeom prst="line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80C101A7-E85A-4988-837E-5F2898EB1567}"/>
                </a:ext>
              </a:extLst>
            </p:cNvPr>
            <p:cNvSpPr>
              <a:spLocks/>
            </p:cNvSpPr>
            <p:nvPr/>
          </p:nvSpPr>
          <p:spPr bwMode="gray">
            <a:xfrm>
              <a:off x="158759" y="1525840"/>
              <a:ext cx="2422250" cy="4563457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504000" rIns="72000" bIns="72000" rtlCol="0" anchor="ctr"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DAAFE827-B540-44F4-B0FD-C9EBEC60154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99706" y="3807568"/>
              <a:ext cx="19403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xmlns="" id="{8203E834-C1A3-441E-95C0-0E0F54CFBA35}"/>
                </a:ext>
              </a:extLst>
            </p:cNvPr>
            <p:cNvSpPr/>
            <p:nvPr/>
          </p:nvSpPr>
          <p:spPr bwMode="gray">
            <a:xfrm>
              <a:off x="2443758" y="3628409"/>
              <a:ext cx="317988" cy="358318"/>
            </a:xfrm>
            <a:prstGeom prst="chevron">
              <a:avLst/>
            </a:prstGeom>
            <a:solidFill>
              <a:schemeClr val="tx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Title 5">
              <a:extLst>
                <a:ext uri="{FF2B5EF4-FFF2-40B4-BE49-F238E27FC236}">
                  <a16:creationId xmlns:a16="http://schemas.microsoft.com/office/drawing/2014/main" xmlns="" id="{8528687A-EE3C-44A9-8CFA-453F820FD4E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58758" y="904634"/>
              <a:ext cx="2422250" cy="39164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noAutofit/>
            </a:bodyPr>
            <a:lstStyle>
              <a:defPPr>
                <a:defRPr lang="en-US"/>
              </a:defPPr>
              <a:lvl1pPr algn="ctr" defTabSz="457200" eaLnBrk="1" latinLnBrk="0" hangingPunct="1">
                <a:buNone/>
                <a:defRPr sz="1699" b="1">
                  <a:solidFill>
                    <a:schemeClr val="accent4"/>
                  </a:solidFill>
                  <a:latin typeface="+mn-lt"/>
                  <a:ea typeface="+mj-ea"/>
                  <a:cs typeface="Calibri"/>
                </a:defRPr>
              </a:lvl1pPr>
            </a:lstStyle>
            <a:p>
              <a:r>
                <a:rPr lang="en-US" sz="1600" dirty="0"/>
                <a:t>Growth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77313" y="4096466"/>
              <a:ext cx="1985143" cy="1571877"/>
              <a:chOff x="377313" y="4187909"/>
              <a:chExt cx="1985143" cy="157187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xmlns="" id="{600C102D-C9A4-4D09-9DF0-A2CEDD5DD83C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1006088" y="4187909"/>
                <a:ext cx="727592" cy="630471"/>
                <a:chOff x="12353925" y="266700"/>
                <a:chExt cx="1082675" cy="1012825"/>
              </a:xfrm>
              <a:solidFill>
                <a:schemeClr val="bg1"/>
              </a:solidFill>
            </p:grpSpPr>
            <p:sp>
              <p:nvSpPr>
                <p:cNvPr id="67" name="Freeform 8">
                  <a:extLst>
                    <a:ext uri="{FF2B5EF4-FFF2-40B4-BE49-F238E27FC236}">
                      <a16:creationId xmlns:a16="http://schemas.microsoft.com/office/drawing/2014/main" xmlns="" id="{1DBFB57F-3BC4-446B-833D-DA14E7D6B9A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3100050" y="536575"/>
                  <a:ext cx="273050" cy="742950"/>
                </a:xfrm>
                <a:custGeom>
                  <a:avLst/>
                  <a:gdLst>
                    <a:gd name="T0" fmla="*/ 73 w 73"/>
                    <a:gd name="T1" fmla="*/ 1 h 198"/>
                    <a:gd name="T2" fmla="*/ 73 w 73"/>
                    <a:gd name="T3" fmla="*/ 198 h 198"/>
                    <a:gd name="T4" fmla="*/ 1 w 73"/>
                    <a:gd name="T5" fmla="*/ 198 h 198"/>
                    <a:gd name="T6" fmla="*/ 1 w 73"/>
                    <a:gd name="T7" fmla="*/ 190 h 198"/>
                    <a:gd name="T8" fmla="*/ 0 w 73"/>
                    <a:gd name="T9" fmla="*/ 76 h 198"/>
                    <a:gd name="T10" fmla="*/ 3 w 73"/>
                    <a:gd name="T11" fmla="*/ 69 h 198"/>
                    <a:gd name="T12" fmla="*/ 70 w 73"/>
                    <a:gd name="T13" fmla="*/ 3 h 198"/>
                    <a:gd name="T14" fmla="*/ 72 w 73"/>
                    <a:gd name="T15" fmla="*/ 0 h 198"/>
                    <a:gd name="T16" fmla="*/ 73 w 73"/>
                    <a:gd name="T17" fmla="*/ 1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98">
                      <a:moveTo>
                        <a:pt x="73" y="1"/>
                      </a:moveTo>
                      <a:cubicBezTo>
                        <a:pt x="73" y="67"/>
                        <a:pt x="73" y="133"/>
                        <a:pt x="73" y="198"/>
                      </a:cubicBezTo>
                      <a:cubicBezTo>
                        <a:pt x="49" y="198"/>
                        <a:pt x="25" y="198"/>
                        <a:pt x="1" y="198"/>
                      </a:cubicBezTo>
                      <a:cubicBezTo>
                        <a:pt x="1" y="196"/>
                        <a:pt x="1" y="193"/>
                        <a:pt x="1" y="190"/>
                      </a:cubicBezTo>
                      <a:cubicBezTo>
                        <a:pt x="1" y="152"/>
                        <a:pt x="1" y="114"/>
                        <a:pt x="0" y="76"/>
                      </a:cubicBezTo>
                      <a:cubicBezTo>
                        <a:pt x="0" y="73"/>
                        <a:pt x="1" y="71"/>
                        <a:pt x="3" y="69"/>
                      </a:cubicBezTo>
                      <a:cubicBezTo>
                        <a:pt x="25" y="47"/>
                        <a:pt x="48" y="25"/>
                        <a:pt x="70" y="3"/>
                      </a:cubicBezTo>
                      <a:cubicBezTo>
                        <a:pt x="70" y="2"/>
                        <a:pt x="71" y="1"/>
                        <a:pt x="72" y="0"/>
                      </a:cubicBezTo>
                      <a:cubicBezTo>
                        <a:pt x="72" y="1"/>
                        <a:pt x="72" y="1"/>
                        <a:pt x="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9" tIns="45719" rIns="91439" bIns="45719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chemeClr val="lt1"/>
                    </a:buClr>
                  </a:pPr>
                  <a:endParaRPr lang="en-US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68" name="Freeform 9">
                  <a:extLst>
                    <a:ext uri="{FF2B5EF4-FFF2-40B4-BE49-F238E27FC236}">
                      <a16:creationId xmlns:a16="http://schemas.microsoft.com/office/drawing/2014/main" xmlns="" id="{0EBE40C1-85A1-4C0A-B0F9-226CBCB074E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2353925" y="266700"/>
                  <a:ext cx="1082675" cy="723900"/>
                </a:xfrm>
                <a:custGeom>
                  <a:avLst/>
                  <a:gdLst>
                    <a:gd name="T0" fmla="*/ 145 w 289"/>
                    <a:gd name="T1" fmla="*/ 158 h 193"/>
                    <a:gd name="T2" fmla="*/ 91 w 289"/>
                    <a:gd name="T3" fmla="*/ 103 h 193"/>
                    <a:gd name="T4" fmla="*/ 1 w 289"/>
                    <a:gd name="T5" fmla="*/ 193 h 193"/>
                    <a:gd name="T6" fmla="*/ 1 w 289"/>
                    <a:gd name="T7" fmla="*/ 180 h 193"/>
                    <a:gd name="T8" fmla="*/ 10 w 289"/>
                    <a:gd name="T9" fmla="*/ 159 h 193"/>
                    <a:gd name="T10" fmla="*/ 88 w 289"/>
                    <a:gd name="T11" fmla="*/ 80 h 193"/>
                    <a:gd name="T12" fmla="*/ 91 w 289"/>
                    <a:gd name="T13" fmla="*/ 77 h 193"/>
                    <a:gd name="T14" fmla="*/ 144 w 289"/>
                    <a:gd name="T15" fmla="*/ 131 h 193"/>
                    <a:gd name="T16" fmla="*/ 256 w 289"/>
                    <a:gd name="T17" fmla="*/ 21 h 193"/>
                    <a:gd name="T18" fmla="*/ 236 w 289"/>
                    <a:gd name="T19" fmla="*/ 1 h 193"/>
                    <a:gd name="T20" fmla="*/ 236 w 289"/>
                    <a:gd name="T21" fmla="*/ 0 h 193"/>
                    <a:gd name="T22" fmla="*/ 289 w 289"/>
                    <a:gd name="T23" fmla="*/ 0 h 193"/>
                    <a:gd name="T24" fmla="*/ 289 w 289"/>
                    <a:gd name="T25" fmla="*/ 53 h 193"/>
                    <a:gd name="T26" fmla="*/ 270 w 289"/>
                    <a:gd name="T27" fmla="*/ 33 h 193"/>
                    <a:gd name="T28" fmla="*/ 145 w 289"/>
                    <a:gd name="T29" fmla="*/ 15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93">
                      <a:moveTo>
                        <a:pt x="145" y="158"/>
                      </a:moveTo>
                      <a:cubicBezTo>
                        <a:pt x="127" y="139"/>
                        <a:pt x="109" y="121"/>
                        <a:pt x="91" y="103"/>
                      </a:cubicBezTo>
                      <a:cubicBezTo>
                        <a:pt x="61" y="133"/>
                        <a:pt x="31" y="163"/>
                        <a:pt x="1" y="193"/>
                      </a:cubicBezTo>
                      <a:cubicBezTo>
                        <a:pt x="1" y="188"/>
                        <a:pt x="2" y="184"/>
                        <a:pt x="1" y="180"/>
                      </a:cubicBezTo>
                      <a:cubicBezTo>
                        <a:pt x="0" y="171"/>
                        <a:pt x="3" y="165"/>
                        <a:pt x="10" y="159"/>
                      </a:cubicBezTo>
                      <a:cubicBezTo>
                        <a:pt x="36" y="133"/>
                        <a:pt x="62" y="106"/>
                        <a:pt x="88" y="80"/>
                      </a:cubicBezTo>
                      <a:cubicBezTo>
                        <a:pt x="89" y="79"/>
                        <a:pt x="90" y="79"/>
                        <a:pt x="91" y="77"/>
                      </a:cubicBezTo>
                      <a:cubicBezTo>
                        <a:pt x="109" y="96"/>
                        <a:pt x="127" y="114"/>
                        <a:pt x="144" y="131"/>
                      </a:cubicBezTo>
                      <a:cubicBezTo>
                        <a:pt x="182" y="94"/>
                        <a:pt x="219" y="57"/>
                        <a:pt x="256" y="21"/>
                      </a:cubicBezTo>
                      <a:cubicBezTo>
                        <a:pt x="249" y="14"/>
                        <a:pt x="242" y="7"/>
                        <a:pt x="236" y="1"/>
                      </a:cubicBezTo>
                      <a:cubicBezTo>
                        <a:pt x="236" y="1"/>
                        <a:pt x="236" y="0"/>
                        <a:pt x="236" y="0"/>
                      </a:cubicBezTo>
                      <a:cubicBezTo>
                        <a:pt x="254" y="0"/>
                        <a:pt x="272" y="0"/>
                        <a:pt x="289" y="0"/>
                      </a:cubicBezTo>
                      <a:cubicBezTo>
                        <a:pt x="289" y="18"/>
                        <a:pt x="289" y="35"/>
                        <a:pt x="289" y="53"/>
                      </a:cubicBezTo>
                      <a:cubicBezTo>
                        <a:pt x="283" y="46"/>
                        <a:pt x="276" y="40"/>
                        <a:pt x="270" y="33"/>
                      </a:cubicBezTo>
                      <a:cubicBezTo>
                        <a:pt x="228" y="75"/>
                        <a:pt x="187" y="116"/>
                        <a:pt x="145" y="1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9" tIns="45719" rIns="91439" bIns="45719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chemeClr val="lt1"/>
                    </a:buClr>
                  </a:pPr>
                  <a:endParaRPr lang="en-US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69" name="Freeform 10">
                  <a:extLst>
                    <a:ext uri="{FF2B5EF4-FFF2-40B4-BE49-F238E27FC236}">
                      <a16:creationId xmlns:a16="http://schemas.microsoft.com/office/drawing/2014/main" xmlns="" id="{5988F808-2FC0-4BBB-AAD6-3010677B1DC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2765088" y="873125"/>
                  <a:ext cx="266700" cy="406400"/>
                </a:xfrm>
                <a:custGeom>
                  <a:avLst/>
                  <a:gdLst>
                    <a:gd name="T0" fmla="*/ 0 w 71"/>
                    <a:gd name="T1" fmla="*/ 2 h 108"/>
                    <a:gd name="T2" fmla="*/ 36 w 71"/>
                    <a:gd name="T3" fmla="*/ 36 h 108"/>
                    <a:gd name="T4" fmla="*/ 71 w 71"/>
                    <a:gd name="T5" fmla="*/ 0 h 108"/>
                    <a:gd name="T6" fmla="*/ 71 w 71"/>
                    <a:gd name="T7" fmla="*/ 1 h 108"/>
                    <a:gd name="T8" fmla="*/ 71 w 71"/>
                    <a:gd name="T9" fmla="*/ 108 h 108"/>
                    <a:gd name="T10" fmla="*/ 0 w 71"/>
                    <a:gd name="T11" fmla="*/ 108 h 108"/>
                    <a:gd name="T12" fmla="*/ 0 w 71"/>
                    <a:gd name="T13" fmla="*/ 2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08">
                      <a:moveTo>
                        <a:pt x="0" y="2"/>
                      </a:moveTo>
                      <a:cubicBezTo>
                        <a:pt x="12" y="13"/>
                        <a:pt x="23" y="24"/>
                        <a:pt x="36" y="36"/>
                      </a:cubicBezTo>
                      <a:cubicBezTo>
                        <a:pt x="47" y="24"/>
                        <a:pt x="59" y="12"/>
                        <a:pt x="71" y="0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37"/>
                        <a:pt x="71" y="72"/>
                        <a:pt x="71" y="108"/>
                      </a:cubicBezTo>
                      <a:cubicBezTo>
                        <a:pt x="48" y="108"/>
                        <a:pt x="24" y="108"/>
                        <a:pt x="0" y="108"/>
                      </a:cubicBezTo>
                      <a:cubicBezTo>
                        <a:pt x="0" y="73"/>
                        <a:pt x="0" y="37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9" tIns="45719" rIns="91439" bIns="45719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chemeClr val="lt1"/>
                    </a:buClr>
                  </a:pPr>
                  <a:endParaRPr lang="en-US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70" name="Freeform 11">
                  <a:extLst>
                    <a:ext uri="{FF2B5EF4-FFF2-40B4-BE49-F238E27FC236}">
                      <a16:creationId xmlns:a16="http://schemas.microsoft.com/office/drawing/2014/main" xmlns="" id="{4F3FFD58-D01A-4AA2-82C9-47D38B32D89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2423775" y="809625"/>
                  <a:ext cx="269875" cy="469900"/>
                </a:xfrm>
                <a:custGeom>
                  <a:avLst/>
                  <a:gdLst>
                    <a:gd name="T0" fmla="*/ 72 w 72"/>
                    <a:gd name="T1" fmla="*/ 125 h 125"/>
                    <a:gd name="T2" fmla="*/ 0 w 72"/>
                    <a:gd name="T3" fmla="*/ 125 h 125"/>
                    <a:gd name="T4" fmla="*/ 0 w 72"/>
                    <a:gd name="T5" fmla="*/ 122 h 125"/>
                    <a:gd name="T6" fmla="*/ 0 w 72"/>
                    <a:gd name="T7" fmla="*/ 74 h 125"/>
                    <a:gd name="T8" fmla="*/ 2 w 72"/>
                    <a:gd name="T9" fmla="*/ 70 h 125"/>
                    <a:gd name="T10" fmla="*/ 70 w 72"/>
                    <a:gd name="T11" fmla="*/ 2 h 125"/>
                    <a:gd name="T12" fmla="*/ 72 w 72"/>
                    <a:gd name="T13" fmla="*/ 0 h 125"/>
                    <a:gd name="T14" fmla="*/ 72 w 72"/>
                    <a:gd name="T15" fmla="*/ 12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2" h="125">
                      <a:moveTo>
                        <a:pt x="72" y="125"/>
                      </a:moveTo>
                      <a:cubicBezTo>
                        <a:pt x="48" y="125"/>
                        <a:pt x="24" y="125"/>
                        <a:pt x="0" y="125"/>
                      </a:cubicBezTo>
                      <a:cubicBezTo>
                        <a:pt x="0" y="124"/>
                        <a:pt x="0" y="123"/>
                        <a:pt x="0" y="122"/>
                      </a:cubicBezTo>
                      <a:cubicBezTo>
                        <a:pt x="0" y="106"/>
                        <a:pt x="0" y="90"/>
                        <a:pt x="0" y="74"/>
                      </a:cubicBezTo>
                      <a:cubicBezTo>
                        <a:pt x="0" y="72"/>
                        <a:pt x="1" y="71"/>
                        <a:pt x="2" y="70"/>
                      </a:cubicBezTo>
                      <a:cubicBezTo>
                        <a:pt x="24" y="47"/>
                        <a:pt x="47" y="24"/>
                        <a:pt x="70" y="2"/>
                      </a:cubicBezTo>
                      <a:cubicBezTo>
                        <a:pt x="70" y="1"/>
                        <a:pt x="71" y="1"/>
                        <a:pt x="72" y="0"/>
                      </a:cubicBezTo>
                      <a:cubicBezTo>
                        <a:pt x="72" y="42"/>
                        <a:pt x="72" y="84"/>
                        <a:pt x="72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9" tIns="45719" rIns="91439" bIns="45719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chemeClr val="lt1"/>
                    </a:buClr>
                  </a:pPr>
                  <a:endParaRPr lang="en-US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9ADDFF0A-C6F5-46D5-A968-A4FA2796ADA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7313" y="5021122"/>
                <a:ext cx="1985143" cy="738664"/>
              </a:xfrm>
              <a:prstGeom prst="rect">
                <a:avLst/>
              </a:prstGeom>
            </p:spPr>
            <p:txBody>
              <a:bodyPr vert="horz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algn="ctr">
                  <a:buClr>
                    <a:schemeClr val="bg1"/>
                  </a:buClr>
                </a:pPr>
                <a:r>
                  <a:rPr lang="en-US" b="1" dirty="0">
                    <a:solidFill>
                      <a:schemeClr val="bg1"/>
                    </a:solidFill>
                  </a:rPr>
                  <a:t>Up to ~ €1 billion/ year on scalable business model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7313" y="1891466"/>
              <a:ext cx="1985143" cy="1107552"/>
              <a:chOff x="377313" y="1866530"/>
              <a:chExt cx="1985143" cy="1107552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AFB03C9D-41A6-47BF-8194-C7309CE929E1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1101468" y="1866530"/>
                <a:ext cx="536832" cy="650836"/>
                <a:chOff x="16578263" y="201613"/>
                <a:chExt cx="1054100" cy="1320800"/>
              </a:xfrm>
              <a:solidFill>
                <a:schemeClr val="bg1"/>
              </a:solidFill>
            </p:grpSpPr>
            <p:sp>
              <p:nvSpPr>
                <p:cNvPr id="73" name="Freeform 19">
                  <a:extLst>
                    <a:ext uri="{FF2B5EF4-FFF2-40B4-BE49-F238E27FC236}">
                      <a16:creationId xmlns:a16="http://schemas.microsoft.com/office/drawing/2014/main" xmlns="" id="{206DD812-8086-4D87-A32D-10ED8F9B69D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7160875" y="201613"/>
                  <a:ext cx="430213" cy="585788"/>
                </a:xfrm>
                <a:custGeom>
                  <a:avLst/>
                  <a:gdLst>
                    <a:gd name="T0" fmla="*/ 9 w 115"/>
                    <a:gd name="T1" fmla="*/ 0 h 156"/>
                    <a:gd name="T2" fmla="*/ 28 w 115"/>
                    <a:gd name="T3" fmla="*/ 3 h 156"/>
                    <a:gd name="T4" fmla="*/ 110 w 115"/>
                    <a:gd name="T5" fmla="*/ 13 h 156"/>
                    <a:gd name="T6" fmla="*/ 115 w 115"/>
                    <a:gd name="T7" fmla="*/ 21 h 156"/>
                    <a:gd name="T8" fmla="*/ 106 w 115"/>
                    <a:gd name="T9" fmla="*/ 70 h 156"/>
                    <a:gd name="T10" fmla="*/ 96 w 115"/>
                    <a:gd name="T11" fmla="*/ 135 h 156"/>
                    <a:gd name="T12" fmla="*/ 95 w 115"/>
                    <a:gd name="T13" fmla="*/ 136 h 156"/>
                    <a:gd name="T14" fmla="*/ 84 w 115"/>
                    <a:gd name="T15" fmla="*/ 136 h 156"/>
                    <a:gd name="T16" fmla="*/ 88 w 115"/>
                    <a:gd name="T17" fmla="*/ 110 h 156"/>
                    <a:gd name="T18" fmla="*/ 97 w 115"/>
                    <a:gd name="T19" fmla="*/ 58 h 156"/>
                    <a:gd name="T20" fmla="*/ 95 w 115"/>
                    <a:gd name="T21" fmla="*/ 53 h 156"/>
                    <a:gd name="T22" fmla="*/ 76 w 115"/>
                    <a:gd name="T23" fmla="*/ 23 h 156"/>
                    <a:gd name="T24" fmla="*/ 76 w 115"/>
                    <a:gd name="T25" fmla="*/ 20 h 156"/>
                    <a:gd name="T26" fmla="*/ 38 w 115"/>
                    <a:gd name="T27" fmla="*/ 15 h 156"/>
                    <a:gd name="T28" fmla="*/ 13 w 115"/>
                    <a:gd name="T29" fmla="*/ 45 h 156"/>
                    <a:gd name="T30" fmla="*/ 13 w 115"/>
                    <a:gd name="T31" fmla="*/ 48 h 156"/>
                    <a:gd name="T32" fmla="*/ 17 w 115"/>
                    <a:gd name="T33" fmla="*/ 149 h 156"/>
                    <a:gd name="T34" fmla="*/ 12 w 115"/>
                    <a:gd name="T35" fmla="*/ 155 h 156"/>
                    <a:gd name="T36" fmla="*/ 6 w 115"/>
                    <a:gd name="T37" fmla="*/ 156 h 156"/>
                    <a:gd name="T38" fmla="*/ 6 w 115"/>
                    <a:gd name="T39" fmla="*/ 152 h 156"/>
                    <a:gd name="T40" fmla="*/ 1 w 115"/>
                    <a:gd name="T41" fmla="*/ 35 h 156"/>
                    <a:gd name="T42" fmla="*/ 0 w 115"/>
                    <a:gd name="T43" fmla="*/ 8 h 156"/>
                    <a:gd name="T44" fmla="*/ 4 w 115"/>
                    <a:gd name="T45" fmla="*/ 0 h 156"/>
                    <a:gd name="T46" fmla="*/ 9 w 115"/>
                    <a:gd name="T47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5" h="156">
                      <a:moveTo>
                        <a:pt x="9" y="0"/>
                      </a:moveTo>
                      <a:cubicBezTo>
                        <a:pt x="15" y="1"/>
                        <a:pt x="22" y="2"/>
                        <a:pt x="28" y="3"/>
                      </a:cubicBezTo>
                      <a:cubicBezTo>
                        <a:pt x="55" y="6"/>
                        <a:pt x="82" y="10"/>
                        <a:pt x="110" y="13"/>
                      </a:cubicBezTo>
                      <a:cubicBezTo>
                        <a:pt x="114" y="14"/>
                        <a:pt x="115" y="16"/>
                        <a:pt x="115" y="21"/>
                      </a:cubicBezTo>
                      <a:cubicBezTo>
                        <a:pt x="112" y="37"/>
                        <a:pt x="109" y="54"/>
                        <a:pt x="106" y="70"/>
                      </a:cubicBezTo>
                      <a:cubicBezTo>
                        <a:pt x="103" y="92"/>
                        <a:pt x="99" y="113"/>
                        <a:pt x="96" y="135"/>
                      </a:cubicBezTo>
                      <a:cubicBezTo>
                        <a:pt x="96" y="135"/>
                        <a:pt x="95" y="136"/>
                        <a:pt x="95" y="136"/>
                      </a:cubicBezTo>
                      <a:cubicBezTo>
                        <a:pt x="92" y="136"/>
                        <a:pt x="88" y="136"/>
                        <a:pt x="84" y="136"/>
                      </a:cubicBezTo>
                      <a:cubicBezTo>
                        <a:pt x="86" y="127"/>
                        <a:pt x="87" y="119"/>
                        <a:pt x="88" y="110"/>
                      </a:cubicBezTo>
                      <a:cubicBezTo>
                        <a:pt x="91" y="93"/>
                        <a:pt x="94" y="75"/>
                        <a:pt x="97" y="58"/>
                      </a:cubicBezTo>
                      <a:cubicBezTo>
                        <a:pt x="97" y="56"/>
                        <a:pt x="98" y="54"/>
                        <a:pt x="95" y="53"/>
                      </a:cubicBezTo>
                      <a:cubicBezTo>
                        <a:pt x="82" y="48"/>
                        <a:pt x="76" y="37"/>
                        <a:pt x="76" y="23"/>
                      </a:cubicBezTo>
                      <a:cubicBezTo>
                        <a:pt x="76" y="22"/>
                        <a:pt x="76" y="21"/>
                        <a:pt x="76" y="20"/>
                      </a:cubicBezTo>
                      <a:cubicBezTo>
                        <a:pt x="64" y="18"/>
                        <a:pt x="51" y="17"/>
                        <a:pt x="38" y="15"/>
                      </a:cubicBezTo>
                      <a:cubicBezTo>
                        <a:pt x="36" y="30"/>
                        <a:pt x="29" y="41"/>
                        <a:pt x="13" y="45"/>
                      </a:cubicBezTo>
                      <a:cubicBezTo>
                        <a:pt x="13" y="45"/>
                        <a:pt x="13" y="47"/>
                        <a:pt x="13" y="48"/>
                      </a:cubicBezTo>
                      <a:cubicBezTo>
                        <a:pt x="14" y="82"/>
                        <a:pt x="16" y="115"/>
                        <a:pt x="17" y="149"/>
                      </a:cubicBezTo>
                      <a:cubicBezTo>
                        <a:pt x="17" y="155"/>
                        <a:pt x="18" y="154"/>
                        <a:pt x="12" y="155"/>
                      </a:cubicBezTo>
                      <a:cubicBezTo>
                        <a:pt x="10" y="156"/>
                        <a:pt x="8" y="156"/>
                        <a:pt x="6" y="156"/>
                      </a:cubicBezTo>
                      <a:cubicBezTo>
                        <a:pt x="6" y="155"/>
                        <a:pt x="6" y="153"/>
                        <a:pt x="6" y="152"/>
                      </a:cubicBezTo>
                      <a:cubicBezTo>
                        <a:pt x="4" y="113"/>
                        <a:pt x="3" y="74"/>
                        <a:pt x="1" y="35"/>
                      </a:cubicBezTo>
                      <a:cubicBezTo>
                        <a:pt x="1" y="26"/>
                        <a:pt x="1" y="17"/>
                        <a:pt x="0" y="8"/>
                      </a:cubicBezTo>
                      <a:cubicBezTo>
                        <a:pt x="0" y="5"/>
                        <a:pt x="1" y="2"/>
                        <a:pt x="4" y="0"/>
                      </a:cubicBezTo>
                      <a:cubicBezTo>
                        <a:pt x="5" y="0"/>
                        <a:pt x="7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9" tIns="45719" rIns="91439" bIns="45719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74" name="Freeform 20">
                  <a:extLst>
                    <a:ext uri="{FF2B5EF4-FFF2-40B4-BE49-F238E27FC236}">
                      <a16:creationId xmlns:a16="http://schemas.microsoft.com/office/drawing/2014/main" xmlns="" id="{523C9C87-26FF-4C93-B266-F0A1345EC17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6930688" y="757238"/>
                  <a:ext cx="701675" cy="608013"/>
                </a:xfrm>
                <a:custGeom>
                  <a:avLst/>
                  <a:gdLst>
                    <a:gd name="T0" fmla="*/ 27 w 187"/>
                    <a:gd name="T1" fmla="*/ 160 h 162"/>
                    <a:gd name="T2" fmla="*/ 18 w 187"/>
                    <a:gd name="T3" fmla="*/ 123 h 162"/>
                    <a:gd name="T4" fmla="*/ 1 w 187"/>
                    <a:gd name="T5" fmla="*/ 60 h 162"/>
                    <a:gd name="T6" fmla="*/ 1 w 187"/>
                    <a:gd name="T7" fmla="*/ 56 h 162"/>
                    <a:gd name="T8" fmla="*/ 10 w 187"/>
                    <a:gd name="T9" fmla="*/ 34 h 162"/>
                    <a:gd name="T10" fmla="*/ 40 w 187"/>
                    <a:gd name="T11" fmla="*/ 9 h 162"/>
                    <a:gd name="T12" fmla="*/ 45 w 187"/>
                    <a:gd name="T13" fmla="*/ 11 h 162"/>
                    <a:gd name="T14" fmla="*/ 64 w 187"/>
                    <a:gd name="T15" fmla="*/ 23 h 162"/>
                    <a:gd name="T16" fmla="*/ 108 w 187"/>
                    <a:gd name="T17" fmla="*/ 12 h 162"/>
                    <a:gd name="T18" fmla="*/ 145 w 187"/>
                    <a:gd name="T19" fmla="*/ 2 h 162"/>
                    <a:gd name="T20" fmla="*/ 167 w 187"/>
                    <a:gd name="T21" fmla="*/ 19 h 162"/>
                    <a:gd name="T22" fmla="*/ 167 w 187"/>
                    <a:gd name="T23" fmla="*/ 23 h 162"/>
                    <a:gd name="T24" fmla="*/ 174 w 187"/>
                    <a:gd name="T25" fmla="*/ 36 h 162"/>
                    <a:gd name="T26" fmla="*/ 180 w 187"/>
                    <a:gd name="T27" fmla="*/ 59 h 162"/>
                    <a:gd name="T28" fmla="*/ 182 w 187"/>
                    <a:gd name="T29" fmla="*/ 77 h 162"/>
                    <a:gd name="T30" fmla="*/ 184 w 187"/>
                    <a:gd name="T31" fmla="*/ 80 h 162"/>
                    <a:gd name="T32" fmla="*/ 183 w 187"/>
                    <a:gd name="T33" fmla="*/ 97 h 162"/>
                    <a:gd name="T34" fmla="*/ 179 w 187"/>
                    <a:gd name="T35" fmla="*/ 114 h 162"/>
                    <a:gd name="T36" fmla="*/ 173 w 187"/>
                    <a:gd name="T37" fmla="*/ 133 h 162"/>
                    <a:gd name="T38" fmla="*/ 161 w 187"/>
                    <a:gd name="T39" fmla="*/ 140 h 162"/>
                    <a:gd name="T40" fmla="*/ 95 w 187"/>
                    <a:gd name="T41" fmla="*/ 158 h 162"/>
                    <a:gd name="T42" fmla="*/ 57 w 187"/>
                    <a:gd name="T43" fmla="*/ 159 h 162"/>
                    <a:gd name="T44" fmla="*/ 27 w 187"/>
                    <a:gd name="T45" fmla="*/ 1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7" h="162">
                      <a:moveTo>
                        <a:pt x="27" y="160"/>
                      </a:moveTo>
                      <a:cubicBezTo>
                        <a:pt x="24" y="147"/>
                        <a:pt x="21" y="135"/>
                        <a:pt x="18" y="123"/>
                      </a:cubicBezTo>
                      <a:cubicBezTo>
                        <a:pt x="12" y="102"/>
                        <a:pt x="6" y="81"/>
                        <a:pt x="1" y="60"/>
                      </a:cubicBezTo>
                      <a:cubicBezTo>
                        <a:pt x="0" y="59"/>
                        <a:pt x="0" y="57"/>
                        <a:pt x="1" y="56"/>
                      </a:cubicBezTo>
                      <a:cubicBezTo>
                        <a:pt x="4" y="49"/>
                        <a:pt x="7" y="42"/>
                        <a:pt x="10" y="34"/>
                      </a:cubicBezTo>
                      <a:cubicBezTo>
                        <a:pt x="16" y="21"/>
                        <a:pt x="27" y="13"/>
                        <a:pt x="40" y="9"/>
                      </a:cubicBezTo>
                      <a:cubicBezTo>
                        <a:pt x="43" y="8"/>
                        <a:pt x="44" y="9"/>
                        <a:pt x="45" y="11"/>
                      </a:cubicBezTo>
                      <a:cubicBezTo>
                        <a:pt x="48" y="22"/>
                        <a:pt x="53" y="26"/>
                        <a:pt x="64" y="23"/>
                      </a:cubicBezTo>
                      <a:cubicBezTo>
                        <a:pt x="78" y="20"/>
                        <a:pt x="93" y="16"/>
                        <a:pt x="108" y="12"/>
                      </a:cubicBezTo>
                      <a:cubicBezTo>
                        <a:pt x="120" y="9"/>
                        <a:pt x="132" y="5"/>
                        <a:pt x="145" y="2"/>
                      </a:cubicBezTo>
                      <a:cubicBezTo>
                        <a:pt x="156" y="0"/>
                        <a:pt x="165" y="8"/>
                        <a:pt x="167" y="19"/>
                      </a:cubicBezTo>
                      <a:cubicBezTo>
                        <a:pt x="167" y="20"/>
                        <a:pt x="168" y="22"/>
                        <a:pt x="167" y="23"/>
                      </a:cubicBezTo>
                      <a:cubicBezTo>
                        <a:pt x="167" y="29"/>
                        <a:pt x="170" y="33"/>
                        <a:pt x="174" y="36"/>
                      </a:cubicBezTo>
                      <a:cubicBezTo>
                        <a:pt x="182" y="43"/>
                        <a:pt x="184" y="48"/>
                        <a:pt x="180" y="59"/>
                      </a:cubicBezTo>
                      <a:cubicBezTo>
                        <a:pt x="178" y="66"/>
                        <a:pt x="178" y="71"/>
                        <a:pt x="182" y="77"/>
                      </a:cubicBezTo>
                      <a:cubicBezTo>
                        <a:pt x="183" y="78"/>
                        <a:pt x="183" y="79"/>
                        <a:pt x="184" y="80"/>
                      </a:cubicBezTo>
                      <a:cubicBezTo>
                        <a:pt x="187" y="86"/>
                        <a:pt x="187" y="92"/>
                        <a:pt x="183" y="97"/>
                      </a:cubicBezTo>
                      <a:cubicBezTo>
                        <a:pt x="178" y="103"/>
                        <a:pt x="177" y="108"/>
                        <a:pt x="179" y="114"/>
                      </a:cubicBezTo>
                      <a:cubicBezTo>
                        <a:pt x="182" y="122"/>
                        <a:pt x="179" y="129"/>
                        <a:pt x="173" y="133"/>
                      </a:cubicBezTo>
                      <a:cubicBezTo>
                        <a:pt x="170" y="136"/>
                        <a:pt x="165" y="138"/>
                        <a:pt x="161" y="140"/>
                      </a:cubicBezTo>
                      <a:cubicBezTo>
                        <a:pt x="139" y="146"/>
                        <a:pt x="117" y="152"/>
                        <a:pt x="95" y="158"/>
                      </a:cubicBezTo>
                      <a:cubicBezTo>
                        <a:pt x="82" y="162"/>
                        <a:pt x="70" y="162"/>
                        <a:pt x="57" y="159"/>
                      </a:cubicBezTo>
                      <a:cubicBezTo>
                        <a:pt x="47" y="157"/>
                        <a:pt x="38" y="157"/>
                        <a:pt x="27" y="1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9" tIns="45719" rIns="91439" bIns="45719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75" name="Freeform 21">
                  <a:extLst>
                    <a:ext uri="{FF2B5EF4-FFF2-40B4-BE49-F238E27FC236}">
                      <a16:creationId xmlns:a16="http://schemas.microsoft.com/office/drawing/2014/main" xmlns="" id="{F32C0731-22E2-4A2C-A892-B0F3DC5C66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16578263" y="952500"/>
                  <a:ext cx="409575" cy="569913"/>
                </a:xfrm>
                <a:custGeom>
                  <a:avLst/>
                  <a:gdLst>
                    <a:gd name="T0" fmla="*/ 35 w 109"/>
                    <a:gd name="T1" fmla="*/ 152 h 152"/>
                    <a:gd name="T2" fmla="*/ 0 w 109"/>
                    <a:gd name="T3" fmla="*/ 20 h 152"/>
                    <a:gd name="T4" fmla="*/ 13 w 109"/>
                    <a:gd name="T5" fmla="*/ 16 h 152"/>
                    <a:gd name="T6" fmla="*/ 67 w 109"/>
                    <a:gd name="T7" fmla="*/ 2 h 152"/>
                    <a:gd name="T8" fmla="*/ 76 w 109"/>
                    <a:gd name="T9" fmla="*/ 7 h 152"/>
                    <a:gd name="T10" fmla="*/ 107 w 109"/>
                    <a:gd name="T11" fmla="*/ 123 h 152"/>
                    <a:gd name="T12" fmla="*/ 102 w 109"/>
                    <a:gd name="T13" fmla="*/ 132 h 152"/>
                    <a:gd name="T14" fmla="*/ 35 w 109"/>
                    <a:gd name="T15" fmla="*/ 152 h 152"/>
                    <a:gd name="T16" fmla="*/ 58 w 109"/>
                    <a:gd name="T17" fmla="*/ 99 h 152"/>
                    <a:gd name="T18" fmla="*/ 69 w 109"/>
                    <a:gd name="T19" fmla="*/ 110 h 152"/>
                    <a:gd name="T20" fmla="*/ 80 w 109"/>
                    <a:gd name="T21" fmla="*/ 99 h 152"/>
                    <a:gd name="T22" fmla="*/ 69 w 109"/>
                    <a:gd name="T23" fmla="*/ 88 h 152"/>
                    <a:gd name="T24" fmla="*/ 58 w 109"/>
                    <a:gd name="T25" fmla="*/ 99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9" h="152">
                      <a:moveTo>
                        <a:pt x="35" y="152"/>
                      </a:moveTo>
                      <a:cubicBezTo>
                        <a:pt x="23" y="108"/>
                        <a:pt x="12" y="64"/>
                        <a:pt x="0" y="20"/>
                      </a:cubicBezTo>
                      <a:cubicBezTo>
                        <a:pt x="4" y="18"/>
                        <a:pt x="9" y="17"/>
                        <a:pt x="13" y="16"/>
                      </a:cubicBezTo>
                      <a:cubicBezTo>
                        <a:pt x="31" y="11"/>
                        <a:pt x="49" y="6"/>
                        <a:pt x="67" y="2"/>
                      </a:cubicBezTo>
                      <a:cubicBezTo>
                        <a:pt x="73" y="0"/>
                        <a:pt x="75" y="1"/>
                        <a:pt x="76" y="7"/>
                      </a:cubicBezTo>
                      <a:cubicBezTo>
                        <a:pt x="87" y="46"/>
                        <a:pt x="97" y="84"/>
                        <a:pt x="107" y="123"/>
                      </a:cubicBezTo>
                      <a:cubicBezTo>
                        <a:pt x="109" y="128"/>
                        <a:pt x="108" y="131"/>
                        <a:pt x="102" y="132"/>
                      </a:cubicBezTo>
                      <a:cubicBezTo>
                        <a:pt x="80" y="139"/>
                        <a:pt x="58" y="145"/>
                        <a:pt x="35" y="152"/>
                      </a:cubicBezTo>
                      <a:close/>
                      <a:moveTo>
                        <a:pt x="58" y="99"/>
                      </a:moveTo>
                      <a:cubicBezTo>
                        <a:pt x="58" y="105"/>
                        <a:pt x="63" y="110"/>
                        <a:pt x="69" y="110"/>
                      </a:cubicBezTo>
                      <a:cubicBezTo>
                        <a:pt x="75" y="110"/>
                        <a:pt x="80" y="105"/>
                        <a:pt x="80" y="99"/>
                      </a:cubicBezTo>
                      <a:cubicBezTo>
                        <a:pt x="80" y="93"/>
                        <a:pt x="75" y="88"/>
                        <a:pt x="69" y="88"/>
                      </a:cubicBezTo>
                      <a:cubicBezTo>
                        <a:pt x="63" y="88"/>
                        <a:pt x="58" y="93"/>
                        <a:pt x="5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9" tIns="45719" rIns="91439" bIns="45719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76" name="Freeform 22">
                  <a:extLst>
                    <a:ext uri="{FF2B5EF4-FFF2-40B4-BE49-F238E27FC236}">
                      <a16:creationId xmlns:a16="http://schemas.microsoft.com/office/drawing/2014/main" xmlns="" id="{E34BAF69-8527-4183-9E8E-C37E814FCC5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6946563" y="280988"/>
                  <a:ext cx="179388" cy="468313"/>
                </a:xfrm>
                <a:custGeom>
                  <a:avLst/>
                  <a:gdLst>
                    <a:gd name="T0" fmla="*/ 44 w 48"/>
                    <a:gd name="T1" fmla="*/ 0 h 125"/>
                    <a:gd name="T2" fmla="*/ 44 w 48"/>
                    <a:gd name="T3" fmla="*/ 11 h 125"/>
                    <a:gd name="T4" fmla="*/ 36 w 48"/>
                    <a:gd name="T5" fmla="*/ 13 h 125"/>
                    <a:gd name="T6" fmla="*/ 26 w 48"/>
                    <a:gd name="T7" fmla="*/ 43 h 125"/>
                    <a:gd name="T8" fmla="*/ 29 w 48"/>
                    <a:gd name="T9" fmla="*/ 52 h 125"/>
                    <a:gd name="T10" fmla="*/ 46 w 48"/>
                    <a:gd name="T11" fmla="*/ 97 h 125"/>
                    <a:gd name="T12" fmla="*/ 48 w 48"/>
                    <a:gd name="T13" fmla="*/ 115 h 125"/>
                    <a:gd name="T14" fmla="*/ 48 w 48"/>
                    <a:gd name="T15" fmla="*/ 125 h 125"/>
                    <a:gd name="T16" fmla="*/ 42 w 48"/>
                    <a:gd name="T17" fmla="*/ 122 h 125"/>
                    <a:gd name="T18" fmla="*/ 40 w 48"/>
                    <a:gd name="T19" fmla="*/ 120 h 125"/>
                    <a:gd name="T20" fmla="*/ 16 w 48"/>
                    <a:gd name="T21" fmla="*/ 52 h 125"/>
                    <a:gd name="T22" fmla="*/ 2 w 48"/>
                    <a:gd name="T23" fmla="*/ 17 h 125"/>
                    <a:gd name="T24" fmla="*/ 6 w 48"/>
                    <a:gd name="T25" fmla="*/ 8 h 125"/>
                    <a:gd name="T26" fmla="*/ 41 w 48"/>
                    <a:gd name="T27" fmla="*/ 0 h 125"/>
                    <a:gd name="T28" fmla="*/ 44 w 48"/>
                    <a:gd name="T29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125">
                      <a:moveTo>
                        <a:pt x="44" y="0"/>
                      </a:moveTo>
                      <a:cubicBezTo>
                        <a:pt x="44" y="4"/>
                        <a:pt x="44" y="7"/>
                        <a:pt x="44" y="11"/>
                      </a:cubicBezTo>
                      <a:cubicBezTo>
                        <a:pt x="41" y="12"/>
                        <a:pt x="39" y="12"/>
                        <a:pt x="36" y="13"/>
                      </a:cubicBezTo>
                      <a:cubicBezTo>
                        <a:pt x="40" y="25"/>
                        <a:pt x="40" y="36"/>
                        <a:pt x="26" y="43"/>
                      </a:cubicBezTo>
                      <a:cubicBezTo>
                        <a:pt x="27" y="46"/>
                        <a:pt x="28" y="49"/>
                        <a:pt x="29" y="52"/>
                      </a:cubicBezTo>
                      <a:cubicBezTo>
                        <a:pt x="35" y="67"/>
                        <a:pt x="40" y="83"/>
                        <a:pt x="46" y="97"/>
                      </a:cubicBezTo>
                      <a:cubicBezTo>
                        <a:pt x="48" y="103"/>
                        <a:pt x="48" y="109"/>
                        <a:pt x="48" y="115"/>
                      </a:cubicBezTo>
                      <a:cubicBezTo>
                        <a:pt x="48" y="118"/>
                        <a:pt x="48" y="121"/>
                        <a:pt x="48" y="125"/>
                      </a:cubicBezTo>
                      <a:cubicBezTo>
                        <a:pt x="46" y="124"/>
                        <a:pt x="44" y="123"/>
                        <a:pt x="42" y="122"/>
                      </a:cubicBezTo>
                      <a:cubicBezTo>
                        <a:pt x="41" y="122"/>
                        <a:pt x="40" y="121"/>
                        <a:pt x="40" y="120"/>
                      </a:cubicBezTo>
                      <a:cubicBezTo>
                        <a:pt x="35" y="96"/>
                        <a:pt x="24" y="74"/>
                        <a:pt x="16" y="52"/>
                      </a:cubicBezTo>
                      <a:cubicBezTo>
                        <a:pt x="11" y="40"/>
                        <a:pt x="6" y="28"/>
                        <a:pt x="2" y="17"/>
                      </a:cubicBezTo>
                      <a:cubicBezTo>
                        <a:pt x="0" y="12"/>
                        <a:pt x="1" y="9"/>
                        <a:pt x="6" y="8"/>
                      </a:cubicBezTo>
                      <a:cubicBezTo>
                        <a:pt x="18" y="5"/>
                        <a:pt x="30" y="3"/>
                        <a:pt x="41" y="0"/>
                      </a:cubicBezTo>
                      <a:cubicBezTo>
                        <a:pt x="42" y="0"/>
                        <a:pt x="43" y="0"/>
                        <a:pt x="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9" tIns="45719" rIns="91439" bIns="45719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77" name="Freeform 23">
                  <a:extLst>
                    <a:ext uri="{FF2B5EF4-FFF2-40B4-BE49-F238E27FC236}">
                      <a16:creationId xmlns:a16="http://schemas.microsoft.com/office/drawing/2014/main" xmlns="" id="{9A17E53C-4D08-4DBE-AA32-45CC2B0A571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7246600" y="547688"/>
                  <a:ext cx="212725" cy="179388"/>
                </a:xfrm>
                <a:custGeom>
                  <a:avLst/>
                  <a:gdLst>
                    <a:gd name="T0" fmla="*/ 29 w 57"/>
                    <a:gd name="T1" fmla="*/ 48 h 48"/>
                    <a:gd name="T2" fmla="*/ 10 w 57"/>
                    <a:gd name="T3" fmla="*/ 41 h 48"/>
                    <a:gd name="T4" fmla="*/ 13 w 57"/>
                    <a:gd name="T5" fmla="*/ 7 h 48"/>
                    <a:gd name="T6" fmla="*/ 46 w 57"/>
                    <a:gd name="T7" fmla="*/ 7 h 48"/>
                    <a:gd name="T8" fmla="*/ 55 w 57"/>
                    <a:gd name="T9" fmla="*/ 29 h 48"/>
                    <a:gd name="T10" fmla="*/ 36 w 57"/>
                    <a:gd name="T11" fmla="*/ 47 h 48"/>
                    <a:gd name="T12" fmla="*/ 29 w 57"/>
                    <a:gd name="T1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48">
                      <a:moveTo>
                        <a:pt x="29" y="48"/>
                      </a:moveTo>
                      <a:cubicBezTo>
                        <a:pt x="22" y="48"/>
                        <a:pt x="16" y="46"/>
                        <a:pt x="10" y="41"/>
                      </a:cubicBezTo>
                      <a:cubicBezTo>
                        <a:pt x="0" y="31"/>
                        <a:pt x="1" y="15"/>
                        <a:pt x="13" y="7"/>
                      </a:cubicBezTo>
                      <a:cubicBezTo>
                        <a:pt x="22" y="0"/>
                        <a:pt x="36" y="0"/>
                        <a:pt x="46" y="7"/>
                      </a:cubicBezTo>
                      <a:cubicBezTo>
                        <a:pt x="53" y="12"/>
                        <a:pt x="57" y="20"/>
                        <a:pt x="55" y="29"/>
                      </a:cubicBezTo>
                      <a:cubicBezTo>
                        <a:pt x="53" y="39"/>
                        <a:pt x="46" y="45"/>
                        <a:pt x="36" y="47"/>
                      </a:cubicBezTo>
                      <a:cubicBezTo>
                        <a:pt x="34" y="48"/>
                        <a:pt x="32" y="48"/>
                        <a:pt x="2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9" tIns="45719" rIns="91439" bIns="45719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52BAAB2D-890C-436C-BEB8-AE71E559D6A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7313" y="2727861"/>
                <a:ext cx="1985143" cy="246221"/>
              </a:xfrm>
              <a:prstGeom prst="rect">
                <a:avLst/>
              </a:prstGeom>
            </p:spPr>
            <p:txBody>
              <a:bodyPr vert="horz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algn="ctr">
                  <a:buClr>
                    <a:schemeClr val="bg1"/>
                  </a:buClr>
                </a:pPr>
                <a:r>
                  <a:rPr lang="en-US" b="1" dirty="0">
                    <a:solidFill>
                      <a:schemeClr val="bg1"/>
                    </a:solidFill>
                  </a:rPr>
                  <a:t>&gt; 10%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ROIC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Title 5">
              <a:extLst>
                <a:ext uri="{FF2B5EF4-FFF2-40B4-BE49-F238E27FC236}">
                  <a16:creationId xmlns:a16="http://schemas.microsoft.com/office/drawing/2014/main" xmlns="" id="{DAAEC185-4FE3-41B0-8F2F-296B29E40547}"/>
                </a:ext>
              </a:extLst>
            </p:cNvPr>
            <p:cNvSpPr txBox="1">
              <a:spLocks/>
            </p:cNvSpPr>
            <p:nvPr/>
          </p:nvSpPr>
          <p:spPr>
            <a:xfrm>
              <a:off x="2782957" y="904634"/>
              <a:ext cx="8867692" cy="3916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defPPr>
                <a:defRPr lang="en-US"/>
              </a:defPPr>
              <a:lvl1pPr defTabSz="457200" eaLnBrk="1" latinLnBrk="0" hangingPunct="1">
                <a:buNone/>
                <a:defRPr sz="1300" b="1">
                  <a:solidFill>
                    <a:schemeClr val="bg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 algn="ctr"/>
              <a:r>
                <a:rPr lang="en-US" sz="1600" dirty="0">
                  <a:latin typeface="+mn-lt"/>
                </a:rPr>
                <a:t>Actions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866087" y="1433496"/>
              <a:ext cx="8784563" cy="1290474"/>
              <a:chOff x="2866087" y="1524939"/>
              <a:chExt cx="8784563" cy="129047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66087" y="1524939"/>
                <a:ext cx="1311252" cy="1290474"/>
                <a:chOff x="3030383" y="1617283"/>
                <a:chExt cx="1123590" cy="1105786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xmlns="" id="{1ED67802-74CF-42E7-A15A-048A70AFB4A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030383" y="1617283"/>
                  <a:ext cx="1123590" cy="1105786"/>
                </a:xfrm>
                <a:prstGeom prst="ellipse">
                  <a:avLst/>
                </a:prstGeom>
                <a:noFill/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</a:rPr>
                    <a:t>Invest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xmlns="" id="{0D124DC3-A352-405D-BEED-2571E4730113}"/>
                    </a:ext>
                  </a:extLst>
                </p:cNvPr>
                <p:cNvGrpSpPr/>
                <p:nvPr/>
              </p:nvGrpSpPr>
              <p:grpSpPr bwMode="gray">
                <a:xfrm>
                  <a:off x="3329609" y="1777130"/>
                  <a:ext cx="525138" cy="491260"/>
                  <a:chOff x="8088270" y="1367583"/>
                  <a:chExt cx="691315" cy="646715"/>
                </a:xfrm>
                <a:solidFill>
                  <a:schemeClr val="accent4"/>
                </a:solidFill>
              </p:grpSpPr>
              <p:sp>
                <p:nvSpPr>
                  <p:cNvPr id="90" name="Freeform 24">
                    <a:extLst>
                      <a:ext uri="{FF2B5EF4-FFF2-40B4-BE49-F238E27FC236}">
                        <a16:creationId xmlns:a16="http://schemas.microsoft.com/office/drawing/2014/main" xmlns="" id="{E18F75F7-BABD-4883-AC96-435E671F18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8188134" y="1734565"/>
                    <a:ext cx="591451" cy="279733"/>
                  </a:xfrm>
                  <a:custGeom>
                    <a:avLst/>
                    <a:gdLst>
                      <a:gd name="T0" fmla="*/ 356 w 356"/>
                      <a:gd name="T1" fmla="*/ 102 h 178"/>
                      <a:gd name="T2" fmla="*/ 344 w 356"/>
                      <a:gd name="T3" fmla="*/ 119 h 178"/>
                      <a:gd name="T4" fmla="*/ 326 w 356"/>
                      <a:gd name="T5" fmla="*/ 133 h 178"/>
                      <a:gd name="T6" fmla="*/ 298 w 356"/>
                      <a:gd name="T7" fmla="*/ 151 h 178"/>
                      <a:gd name="T8" fmla="*/ 266 w 356"/>
                      <a:gd name="T9" fmla="*/ 164 h 178"/>
                      <a:gd name="T10" fmla="*/ 203 w 356"/>
                      <a:gd name="T11" fmla="*/ 173 h 178"/>
                      <a:gd name="T12" fmla="*/ 170 w 356"/>
                      <a:gd name="T13" fmla="*/ 177 h 178"/>
                      <a:gd name="T14" fmla="*/ 145 w 356"/>
                      <a:gd name="T15" fmla="*/ 173 h 178"/>
                      <a:gd name="T16" fmla="*/ 58 w 356"/>
                      <a:gd name="T17" fmla="*/ 132 h 178"/>
                      <a:gd name="T18" fmla="*/ 41 w 356"/>
                      <a:gd name="T19" fmla="*/ 124 h 178"/>
                      <a:gd name="T20" fmla="*/ 10 w 356"/>
                      <a:gd name="T21" fmla="*/ 116 h 178"/>
                      <a:gd name="T22" fmla="*/ 0 w 356"/>
                      <a:gd name="T23" fmla="*/ 104 h 178"/>
                      <a:gd name="T24" fmla="*/ 0 w 356"/>
                      <a:gd name="T25" fmla="*/ 24 h 178"/>
                      <a:gd name="T26" fmla="*/ 7 w 356"/>
                      <a:gd name="T27" fmla="*/ 14 h 178"/>
                      <a:gd name="T28" fmla="*/ 97 w 356"/>
                      <a:gd name="T29" fmla="*/ 2 h 178"/>
                      <a:gd name="T30" fmla="*/ 156 w 356"/>
                      <a:gd name="T31" fmla="*/ 20 h 178"/>
                      <a:gd name="T32" fmla="*/ 203 w 356"/>
                      <a:gd name="T33" fmla="*/ 32 h 178"/>
                      <a:gd name="T34" fmla="*/ 263 w 356"/>
                      <a:gd name="T35" fmla="*/ 42 h 178"/>
                      <a:gd name="T36" fmla="*/ 281 w 356"/>
                      <a:gd name="T37" fmla="*/ 55 h 178"/>
                      <a:gd name="T38" fmla="*/ 283 w 356"/>
                      <a:gd name="T39" fmla="*/ 69 h 178"/>
                      <a:gd name="T40" fmla="*/ 262 w 356"/>
                      <a:gd name="T41" fmla="*/ 90 h 178"/>
                      <a:gd name="T42" fmla="*/ 251 w 356"/>
                      <a:gd name="T43" fmla="*/ 89 h 178"/>
                      <a:gd name="T44" fmla="*/ 196 w 356"/>
                      <a:gd name="T45" fmla="*/ 86 h 178"/>
                      <a:gd name="T46" fmla="*/ 160 w 356"/>
                      <a:gd name="T47" fmla="*/ 86 h 178"/>
                      <a:gd name="T48" fmla="*/ 161 w 356"/>
                      <a:gd name="T49" fmla="*/ 87 h 178"/>
                      <a:gd name="T50" fmla="*/ 241 w 356"/>
                      <a:gd name="T51" fmla="*/ 102 h 178"/>
                      <a:gd name="T52" fmla="*/ 267 w 356"/>
                      <a:gd name="T53" fmla="*/ 98 h 178"/>
                      <a:gd name="T54" fmla="*/ 298 w 356"/>
                      <a:gd name="T55" fmla="*/ 82 h 178"/>
                      <a:gd name="T56" fmla="*/ 332 w 356"/>
                      <a:gd name="T57" fmla="*/ 65 h 178"/>
                      <a:gd name="T58" fmla="*/ 356 w 356"/>
                      <a:gd name="T59" fmla="*/ 77 h 178"/>
                      <a:gd name="T60" fmla="*/ 356 w 356"/>
                      <a:gd name="T61" fmla="*/ 83 h 178"/>
                      <a:gd name="T62" fmla="*/ 349 w 356"/>
                      <a:gd name="T63" fmla="*/ 92 h 178"/>
                      <a:gd name="T64" fmla="*/ 356 w 356"/>
                      <a:gd name="T65" fmla="*/ 97 h 178"/>
                      <a:gd name="T66" fmla="*/ 356 w 356"/>
                      <a:gd name="T67" fmla="*/ 102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56" h="178">
                        <a:moveTo>
                          <a:pt x="356" y="102"/>
                        </a:moveTo>
                        <a:cubicBezTo>
                          <a:pt x="354" y="110"/>
                          <a:pt x="350" y="115"/>
                          <a:pt x="344" y="119"/>
                        </a:cubicBezTo>
                        <a:cubicBezTo>
                          <a:pt x="338" y="124"/>
                          <a:pt x="332" y="129"/>
                          <a:pt x="326" y="133"/>
                        </a:cubicBezTo>
                        <a:cubicBezTo>
                          <a:pt x="316" y="139"/>
                          <a:pt x="307" y="145"/>
                          <a:pt x="298" y="151"/>
                        </a:cubicBezTo>
                        <a:cubicBezTo>
                          <a:pt x="288" y="158"/>
                          <a:pt x="278" y="162"/>
                          <a:pt x="266" y="164"/>
                        </a:cubicBezTo>
                        <a:cubicBezTo>
                          <a:pt x="245" y="166"/>
                          <a:pt x="224" y="170"/>
                          <a:pt x="203" y="173"/>
                        </a:cubicBezTo>
                        <a:cubicBezTo>
                          <a:pt x="192" y="175"/>
                          <a:pt x="181" y="176"/>
                          <a:pt x="170" y="177"/>
                        </a:cubicBezTo>
                        <a:cubicBezTo>
                          <a:pt x="161" y="178"/>
                          <a:pt x="153" y="176"/>
                          <a:pt x="145" y="173"/>
                        </a:cubicBezTo>
                        <a:cubicBezTo>
                          <a:pt x="116" y="159"/>
                          <a:pt x="87" y="145"/>
                          <a:pt x="58" y="132"/>
                        </a:cubicBezTo>
                        <a:cubicBezTo>
                          <a:pt x="52" y="129"/>
                          <a:pt x="46" y="127"/>
                          <a:pt x="41" y="124"/>
                        </a:cubicBezTo>
                        <a:cubicBezTo>
                          <a:pt x="31" y="119"/>
                          <a:pt x="21" y="117"/>
                          <a:pt x="10" y="116"/>
                        </a:cubicBezTo>
                        <a:cubicBezTo>
                          <a:pt x="3" y="115"/>
                          <a:pt x="0" y="112"/>
                          <a:pt x="0" y="104"/>
                        </a:cubicBezTo>
                        <a:cubicBezTo>
                          <a:pt x="0" y="77"/>
                          <a:pt x="0" y="51"/>
                          <a:pt x="0" y="24"/>
                        </a:cubicBezTo>
                        <a:cubicBezTo>
                          <a:pt x="0" y="19"/>
                          <a:pt x="1" y="16"/>
                          <a:pt x="7" y="14"/>
                        </a:cubicBezTo>
                        <a:cubicBezTo>
                          <a:pt x="36" y="6"/>
                          <a:pt x="66" y="0"/>
                          <a:pt x="97" y="2"/>
                        </a:cubicBezTo>
                        <a:cubicBezTo>
                          <a:pt x="118" y="4"/>
                          <a:pt x="138" y="10"/>
                          <a:pt x="156" y="20"/>
                        </a:cubicBezTo>
                        <a:cubicBezTo>
                          <a:pt x="171" y="28"/>
                          <a:pt x="186" y="31"/>
                          <a:pt x="203" y="32"/>
                        </a:cubicBezTo>
                        <a:cubicBezTo>
                          <a:pt x="223" y="33"/>
                          <a:pt x="243" y="36"/>
                          <a:pt x="263" y="42"/>
                        </a:cubicBezTo>
                        <a:cubicBezTo>
                          <a:pt x="270" y="44"/>
                          <a:pt x="277" y="48"/>
                          <a:pt x="281" y="55"/>
                        </a:cubicBezTo>
                        <a:cubicBezTo>
                          <a:pt x="284" y="60"/>
                          <a:pt x="284" y="64"/>
                          <a:pt x="283" y="69"/>
                        </a:cubicBezTo>
                        <a:cubicBezTo>
                          <a:pt x="279" y="79"/>
                          <a:pt x="273" y="88"/>
                          <a:pt x="262" y="90"/>
                        </a:cubicBezTo>
                        <a:cubicBezTo>
                          <a:pt x="258" y="90"/>
                          <a:pt x="254" y="89"/>
                          <a:pt x="251" y="89"/>
                        </a:cubicBezTo>
                        <a:cubicBezTo>
                          <a:pt x="232" y="88"/>
                          <a:pt x="214" y="87"/>
                          <a:pt x="196" y="86"/>
                        </a:cubicBezTo>
                        <a:cubicBezTo>
                          <a:pt x="184" y="85"/>
                          <a:pt x="172" y="84"/>
                          <a:pt x="160" y="86"/>
                        </a:cubicBezTo>
                        <a:cubicBezTo>
                          <a:pt x="160" y="86"/>
                          <a:pt x="160" y="87"/>
                          <a:pt x="161" y="87"/>
                        </a:cubicBezTo>
                        <a:cubicBezTo>
                          <a:pt x="186" y="100"/>
                          <a:pt x="212" y="106"/>
                          <a:pt x="241" y="102"/>
                        </a:cubicBezTo>
                        <a:cubicBezTo>
                          <a:pt x="250" y="100"/>
                          <a:pt x="258" y="100"/>
                          <a:pt x="267" y="98"/>
                        </a:cubicBezTo>
                        <a:cubicBezTo>
                          <a:pt x="279" y="96"/>
                          <a:pt x="289" y="90"/>
                          <a:pt x="298" y="82"/>
                        </a:cubicBezTo>
                        <a:cubicBezTo>
                          <a:pt x="308" y="73"/>
                          <a:pt x="319" y="66"/>
                          <a:pt x="332" y="65"/>
                        </a:cubicBezTo>
                        <a:cubicBezTo>
                          <a:pt x="342" y="64"/>
                          <a:pt x="351" y="67"/>
                          <a:pt x="356" y="77"/>
                        </a:cubicBezTo>
                        <a:cubicBezTo>
                          <a:pt x="356" y="79"/>
                          <a:pt x="356" y="81"/>
                          <a:pt x="356" y="83"/>
                        </a:cubicBezTo>
                        <a:cubicBezTo>
                          <a:pt x="354" y="86"/>
                          <a:pt x="351" y="89"/>
                          <a:pt x="349" y="92"/>
                        </a:cubicBezTo>
                        <a:cubicBezTo>
                          <a:pt x="351" y="94"/>
                          <a:pt x="354" y="96"/>
                          <a:pt x="356" y="97"/>
                        </a:cubicBezTo>
                        <a:cubicBezTo>
                          <a:pt x="356" y="99"/>
                          <a:pt x="356" y="101"/>
                          <a:pt x="356" y="1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buClr>
                        <a:schemeClr val="lt1"/>
                      </a:buClr>
                    </a:pPr>
                    <a:endParaRPr lang="en-US" b="1">
                      <a:solidFill>
                        <a:schemeClr val="lt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1" name="Freeform 25">
                    <a:extLst>
                      <a:ext uri="{FF2B5EF4-FFF2-40B4-BE49-F238E27FC236}">
                        <a16:creationId xmlns:a16="http://schemas.microsoft.com/office/drawing/2014/main" xmlns="" id="{2909C1BB-76D5-4D28-932C-2234DBA8E0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8088270" y="1725241"/>
                    <a:ext cx="80173" cy="221788"/>
                  </a:xfrm>
                  <a:custGeom>
                    <a:avLst/>
                    <a:gdLst>
                      <a:gd name="T0" fmla="*/ 0 w 48"/>
                      <a:gd name="T1" fmla="*/ 6 h 141"/>
                      <a:gd name="T2" fmla="*/ 12 w 48"/>
                      <a:gd name="T3" fmla="*/ 0 h 141"/>
                      <a:gd name="T4" fmla="*/ 38 w 48"/>
                      <a:gd name="T5" fmla="*/ 0 h 141"/>
                      <a:gd name="T6" fmla="*/ 48 w 48"/>
                      <a:gd name="T7" fmla="*/ 10 h 141"/>
                      <a:gd name="T8" fmla="*/ 48 w 48"/>
                      <a:gd name="T9" fmla="*/ 131 h 141"/>
                      <a:gd name="T10" fmla="*/ 38 w 48"/>
                      <a:gd name="T11" fmla="*/ 141 h 141"/>
                      <a:gd name="T12" fmla="*/ 11 w 48"/>
                      <a:gd name="T13" fmla="*/ 141 h 141"/>
                      <a:gd name="T14" fmla="*/ 0 w 48"/>
                      <a:gd name="T15" fmla="*/ 135 h 141"/>
                      <a:gd name="T16" fmla="*/ 0 w 48"/>
                      <a:gd name="T17" fmla="*/ 6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8" h="141">
                        <a:moveTo>
                          <a:pt x="0" y="6"/>
                        </a:moveTo>
                        <a:cubicBezTo>
                          <a:pt x="3" y="1"/>
                          <a:pt x="7" y="0"/>
                          <a:pt x="12" y="0"/>
                        </a:cubicBezTo>
                        <a:cubicBezTo>
                          <a:pt x="21" y="0"/>
                          <a:pt x="29" y="0"/>
                          <a:pt x="38" y="0"/>
                        </a:cubicBezTo>
                        <a:cubicBezTo>
                          <a:pt x="44" y="0"/>
                          <a:pt x="48" y="3"/>
                          <a:pt x="48" y="10"/>
                        </a:cubicBezTo>
                        <a:cubicBezTo>
                          <a:pt x="48" y="50"/>
                          <a:pt x="48" y="91"/>
                          <a:pt x="48" y="131"/>
                        </a:cubicBezTo>
                        <a:cubicBezTo>
                          <a:pt x="48" y="138"/>
                          <a:pt x="45" y="141"/>
                          <a:pt x="38" y="141"/>
                        </a:cubicBezTo>
                        <a:cubicBezTo>
                          <a:pt x="29" y="141"/>
                          <a:pt x="20" y="141"/>
                          <a:pt x="11" y="141"/>
                        </a:cubicBezTo>
                        <a:cubicBezTo>
                          <a:pt x="6" y="141"/>
                          <a:pt x="2" y="140"/>
                          <a:pt x="0" y="135"/>
                        </a:cubicBezTo>
                        <a:cubicBezTo>
                          <a:pt x="0" y="92"/>
                          <a:pt x="0" y="49"/>
                          <a:pt x="0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buClr>
                        <a:schemeClr val="lt1"/>
                      </a:buClr>
                    </a:pPr>
                    <a:endParaRPr lang="en-US" b="1">
                      <a:solidFill>
                        <a:schemeClr val="lt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2" name="Freeform 26">
                    <a:extLst>
                      <a:ext uri="{FF2B5EF4-FFF2-40B4-BE49-F238E27FC236}">
                        <a16:creationId xmlns:a16="http://schemas.microsoft.com/office/drawing/2014/main" xmlns="" id="{A1BA91B4-761C-4B09-B943-0B3711B5A4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8342854" y="1367583"/>
                    <a:ext cx="385392" cy="179828"/>
                  </a:xfrm>
                  <a:custGeom>
                    <a:avLst/>
                    <a:gdLst>
                      <a:gd name="T0" fmla="*/ 117 w 232"/>
                      <a:gd name="T1" fmla="*/ 0 h 114"/>
                      <a:gd name="T2" fmla="*/ 198 w 232"/>
                      <a:gd name="T3" fmla="*/ 17 h 114"/>
                      <a:gd name="T4" fmla="*/ 221 w 232"/>
                      <a:gd name="T5" fmla="*/ 36 h 114"/>
                      <a:gd name="T6" fmla="*/ 220 w 232"/>
                      <a:gd name="T7" fmla="*/ 77 h 114"/>
                      <a:gd name="T8" fmla="*/ 188 w 232"/>
                      <a:gd name="T9" fmla="*/ 99 h 114"/>
                      <a:gd name="T10" fmla="*/ 102 w 232"/>
                      <a:gd name="T11" fmla="*/ 112 h 114"/>
                      <a:gd name="T12" fmla="*/ 46 w 232"/>
                      <a:gd name="T13" fmla="*/ 100 h 114"/>
                      <a:gd name="T14" fmla="*/ 16 w 232"/>
                      <a:gd name="T15" fmla="*/ 81 h 114"/>
                      <a:gd name="T16" fmla="*/ 16 w 232"/>
                      <a:gd name="T17" fmla="*/ 31 h 114"/>
                      <a:gd name="T18" fmla="*/ 58 w 232"/>
                      <a:gd name="T19" fmla="*/ 8 h 114"/>
                      <a:gd name="T20" fmla="*/ 117 w 232"/>
                      <a:gd name="T2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32" h="114">
                        <a:moveTo>
                          <a:pt x="117" y="0"/>
                        </a:moveTo>
                        <a:cubicBezTo>
                          <a:pt x="145" y="0"/>
                          <a:pt x="172" y="5"/>
                          <a:pt x="198" y="17"/>
                        </a:cubicBezTo>
                        <a:cubicBezTo>
                          <a:pt x="207" y="22"/>
                          <a:pt x="215" y="28"/>
                          <a:pt x="221" y="36"/>
                        </a:cubicBezTo>
                        <a:cubicBezTo>
                          <a:pt x="232" y="49"/>
                          <a:pt x="231" y="64"/>
                          <a:pt x="220" y="77"/>
                        </a:cubicBezTo>
                        <a:cubicBezTo>
                          <a:pt x="212" y="88"/>
                          <a:pt x="200" y="94"/>
                          <a:pt x="188" y="99"/>
                        </a:cubicBezTo>
                        <a:cubicBezTo>
                          <a:pt x="161" y="111"/>
                          <a:pt x="132" y="114"/>
                          <a:pt x="102" y="112"/>
                        </a:cubicBezTo>
                        <a:cubicBezTo>
                          <a:pt x="83" y="111"/>
                          <a:pt x="64" y="107"/>
                          <a:pt x="46" y="100"/>
                        </a:cubicBezTo>
                        <a:cubicBezTo>
                          <a:pt x="35" y="96"/>
                          <a:pt x="24" y="90"/>
                          <a:pt x="16" y="81"/>
                        </a:cubicBezTo>
                        <a:cubicBezTo>
                          <a:pt x="0" y="65"/>
                          <a:pt x="0" y="47"/>
                          <a:pt x="16" y="31"/>
                        </a:cubicBezTo>
                        <a:cubicBezTo>
                          <a:pt x="28" y="20"/>
                          <a:pt x="42" y="13"/>
                          <a:pt x="58" y="8"/>
                        </a:cubicBezTo>
                        <a:cubicBezTo>
                          <a:pt x="77" y="3"/>
                          <a:pt x="97" y="0"/>
                          <a:pt x="11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buClr>
                        <a:schemeClr val="lt1"/>
                      </a:buClr>
                    </a:pPr>
                    <a:endParaRPr lang="en-US" b="1">
                      <a:solidFill>
                        <a:schemeClr val="lt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3" name="Freeform 27">
                    <a:extLst>
                      <a:ext uri="{FF2B5EF4-FFF2-40B4-BE49-F238E27FC236}">
                        <a16:creationId xmlns:a16="http://schemas.microsoft.com/office/drawing/2014/main" xmlns="" id="{F541D2DC-2ADC-40AC-A895-1168E0D8BB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8349184" y="1506117"/>
                    <a:ext cx="375546" cy="105233"/>
                  </a:xfrm>
                  <a:custGeom>
                    <a:avLst/>
                    <a:gdLst>
                      <a:gd name="T0" fmla="*/ 223 w 226"/>
                      <a:gd name="T1" fmla="*/ 0 h 67"/>
                      <a:gd name="T2" fmla="*/ 220 w 226"/>
                      <a:gd name="T3" fmla="*/ 26 h 67"/>
                      <a:gd name="T4" fmla="*/ 202 w 226"/>
                      <a:gd name="T5" fmla="*/ 44 h 67"/>
                      <a:gd name="T6" fmla="*/ 149 w 226"/>
                      <a:gd name="T7" fmla="*/ 63 h 67"/>
                      <a:gd name="T8" fmla="*/ 88 w 226"/>
                      <a:gd name="T9" fmla="*/ 65 h 67"/>
                      <a:gd name="T10" fmla="*/ 23 w 226"/>
                      <a:gd name="T11" fmla="*/ 44 h 67"/>
                      <a:gd name="T12" fmla="*/ 1 w 226"/>
                      <a:gd name="T13" fmla="*/ 17 h 67"/>
                      <a:gd name="T14" fmla="*/ 2 w 226"/>
                      <a:gd name="T15" fmla="*/ 0 h 67"/>
                      <a:gd name="T16" fmla="*/ 3 w 226"/>
                      <a:gd name="T17" fmla="*/ 1 h 67"/>
                      <a:gd name="T18" fmla="*/ 60 w 226"/>
                      <a:gd name="T19" fmla="*/ 30 h 67"/>
                      <a:gd name="T20" fmla="*/ 173 w 226"/>
                      <a:gd name="T21" fmla="*/ 28 h 67"/>
                      <a:gd name="T22" fmla="*/ 223 w 226"/>
                      <a:gd name="T23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6" h="67">
                        <a:moveTo>
                          <a:pt x="223" y="0"/>
                        </a:moveTo>
                        <a:cubicBezTo>
                          <a:pt x="226" y="9"/>
                          <a:pt x="225" y="18"/>
                          <a:pt x="220" y="26"/>
                        </a:cubicBezTo>
                        <a:cubicBezTo>
                          <a:pt x="216" y="34"/>
                          <a:pt x="209" y="39"/>
                          <a:pt x="202" y="44"/>
                        </a:cubicBezTo>
                        <a:cubicBezTo>
                          <a:pt x="185" y="55"/>
                          <a:pt x="168" y="60"/>
                          <a:pt x="149" y="63"/>
                        </a:cubicBezTo>
                        <a:cubicBezTo>
                          <a:pt x="128" y="67"/>
                          <a:pt x="108" y="67"/>
                          <a:pt x="88" y="65"/>
                        </a:cubicBezTo>
                        <a:cubicBezTo>
                          <a:pt x="65" y="63"/>
                          <a:pt x="43" y="57"/>
                          <a:pt x="23" y="44"/>
                        </a:cubicBezTo>
                        <a:cubicBezTo>
                          <a:pt x="13" y="37"/>
                          <a:pt x="4" y="29"/>
                          <a:pt x="1" y="17"/>
                        </a:cubicBezTo>
                        <a:cubicBezTo>
                          <a:pt x="0" y="11"/>
                          <a:pt x="0" y="5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19" y="17"/>
                          <a:pt x="39" y="25"/>
                          <a:pt x="60" y="30"/>
                        </a:cubicBezTo>
                        <a:cubicBezTo>
                          <a:pt x="98" y="38"/>
                          <a:pt x="135" y="39"/>
                          <a:pt x="173" y="28"/>
                        </a:cubicBezTo>
                        <a:cubicBezTo>
                          <a:pt x="191" y="22"/>
                          <a:pt x="208" y="14"/>
                          <a:pt x="22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buClr>
                        <a:schemeClr val="lt1"/>
                      </a:buClr>
                    </a:pPr>
                    <a:endParaRPr lang="en-US" b="1">
                      <a:solidFill>
                        <a:schemeClr val="lt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4" name="Freeform 28">
                    <a:extLst>
                      <a:ext uri="{FF2B5EF4-FFF2-40B4-BE49-F238E27FC236}">
                        <a16:creationId xmlns:a16="http://schemas.microsoft.com/office/drawing/2014/main" xmlns="" id="{E8FF8B3C-354C-4677-B90C-06CA7398EF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8346370" y="1572054"/>
                    <a:ext cx="378360" cy="107231"/>
                  </a:xfrm>
                  <a:custGeom>
                    <a:avLst/>
                    <a:gdLst>
                      <a:gd name="T0" fmla="*/ 4 w 228"/>
                      <a:gd name="T1" fmla="*/ 1 h 68"/>
                      <a:gd name="T2" fmla="*/ 110 w 228"/>
                      <a:gd name="T3" fmla="*/ 36 h 68"/>
                      <a:gd name="T4" fmla="*/ 187 w 228"/>
                      <a:gd name="T5" fmla="*/ 23 h 68"/>
                      <a:gd name="T6" fmla="*/ 223 w 228"/>
                      <a:gd name="T7" fmla="*/ 1 h 68"/>
                      <a:gd name="T8" fmla="*/ 225 w 228"/>
                      <a:gd name="T9" fmla="*/ 0 h 68"/>
                      <a:gd name="T10" fmla="*/ 223 w 228"/>
                      <a:gd name="T11" fmla="*/ 25 h 68"/>
                      <a:gd name="T12" fmla="*/ 200 w 228"/>
                      <a:gd name="T13" fmla="*/ 47 h 68"/>
                      <a:gd name="T14" fmla="*/ 149 w 228"/>
                      <a:gd name="T15" fmla="*/ 63 h 68"/>
                      <a:gd name="T16" fmla="*/ 52 w 228"/>
                      <a:gd name="T17" fmla="*/ 56 h 68"/>
                      <a:gd name="T18" fmla="*/ 12 w 228"/>
                      <a:gd name="T19" fmla="*/ 33 h 68"/>
                      <a:gd name="T20" fmla="*/ 4 w 228"/>
                      <a:gd name="T21" fmla="*/ 1 h 68"/>
                      <a:gd name="T22" fmla="*/ 4 w 228"/>
                      <a:gd name="T23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8" h="68">
                        <a:moveTo>
                          <a:pt x="4" y="1"/>
                        </a:moveTo>
                        <a:cubicBezTo>
                          <a:pt x="35" y="26"/>
                          <a:pt x="71" y="35"/>
                          <a:pt x="110" y="36"/>
                        </a:cubicBezTo>
                        <a:cubicBezTo>
                          <a:pt x="137" y="36"/>
                          <a:pt x="163" y="33"/>
                          <a:pt x="187" y="23"/>
                        </a:cubicBezTo>
                        <a:cubicBezTo>
                          <a:pt x="201" y="18"/>
                          <a:pt x="213" y="11"/>
                          <a:pt x="223" y="1"/>
                        </a:cubicBezTo>
                        <a:cubicBezTo>
                          <a:pt x="223" y="1"/>
                          <a:pt x="224" y="0"/>
                          <a:pt x="225" y="0"/>
                        </a:cubicBezTo>
                        <a:cubicBezTo>
                          <a:pt x="228" y="9"/>
                          <a:pt x="227" y="17"/>
                          <a:pt x="223" y="25"/>
                        </a:cubicBezTo>
                        <a:cubicBezTo>
                          <a:pt x="217" y="35"/>
                          <a:pt x="209" y="41"/>
                          <a:pt x="200" y="47"/>
                        </a:cubicBezTo>
                        <a:cubicBezTo>
                          <a:pt x="184" y="56"/>
                          <a:pt x="167" y="61"/>
                          <a:pt x="149" y="63"/>
                        </a:cubicBezTo>
                        <a:cubicBezTo>
                          <a:pt x="116" y="68"/>
                          <a:pt x="83" y="67"/>
                          <a:pt x="52" y="56"/>
                        </a:cubicBezTo>
                        <a:cubicBezTo>
                          <a:pt x="37" y="52"/>
                          <a:pt x="23" y="45"/>
                          <a:pt x="12" y="33"/>
                        </a:cubicBezTo>
                        <a:cubicBezTo>
                          <a:pt x="4" y="24"/>
                          <a:pt x="0" y="14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buClr>
                        <a:schemeClr val="lt1"/>
                      </a:buClr>
                    </a:pPr>
                    <a:endParaRPr lang="en-US" b="1">
                      <a:solidFill>
                        <a:schemeClr val="lt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5" name="Freeform 29">
                    <a:extLst>
                      <a:ext uri="{FF2B5EF4-FFF2-40B4-BE49-F238E27FC236}">
                        <a16:creationId xmlns:a16="http://schemas.microsoft.com/office/drawing/2014/main" xmlns="" id="{36B4DD4B-B2C8-4B97-A869-4F9065EBB6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8347777" y="1638657"/>
                    <a:ext cx="375546" cy="108563"/>
                  </a:xfrm>
                  <a:custGeom>
                    <a:avLst/>
                    <a:gdLst>
                      <a:gd name="T0" fmla="*/ 3 w 226"/>
                      <a:gd name="T1" fmla="*/ 0 h 69"/>
                      <a:gd name="T2" fmla="*/ 83 w 226"/>
                      <a:gd name="T3" fmla="*/ 34 h 69"/>
                      <a:gd name="T4" fmla="*/ 173 w 226"/>
                      <a:gd name="T5" fmla="*/ 27 h 69"/>
                      <a:gd name="T6" fmla="*/ 224 w 226"/>
                      <a:gd name="T7" fmla="*/ 0 h 69"/>
                      <a:gd name="T8" fmla="*/ 225 w 226"/>
                      <a:gd name="T9" fmla="*/ 18 h 69"/>
                      <a:gd name="T10" fmla="*/ 210 w 226"/>
                      <a:gd name="T11" fmla="*/ 38 h 69"/>
                      <a:gd name="T12" fmla="*/ 163 w 226"/>
                      <a:gd name="T13" fmla="*/ 60 h 69"/>
                      <a:gd name="T14" fmla="*/ 43 w 226"/>
                      <a:gd name="T15" fmla="*/ 53 h 69"/>
                      <a:gd name="T16" fmla="*/ 13 w 226"/>
                      <a:gd name="T17" fmla="*/ 35 h 69"/>
                      <a:gd name="T18" fmla="*/ 2 w 226"/>
                      <a:gd name="T19" fmla="*/ 5 h 69"/>
                      <a:gd name="T20" fmla="*/ 2 w 226"/>
                      <a:gd name="T21" fmla="*/ 3 h 69"/>
                      <a:gd name="T22" fmla="*/ 3 w 226"/>
                      <a:gd name="T23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6" h="69">
                        <a:moveTo>
                          <a:pt x="3" y="0"/>
                        </a:moveTo>
                        <a:cubicBezTo>
                          <a:pt x="26" y="20"/>
                          <a:pt x="53" y="30"/>
                          <a:pt x="83" y="34"/>
                        </a:cubicBezTo>
                        <a:cubicBezTo>
                          <a:pt x="113" y="38"/>
                          <a:pt x="144" y="36"/>
                          <a:pt x="173" y="27"/>
                        </a:cubicBezTo>
                        <a:cubicBezTo>
                          <a:pt x="192" y="22"/>
                          <a:pt x="209" y="14"/>
                          <a:pt x="224" y="0"/>
                        </a:cubicBezTo>
                        <a:cubicBezTo>
                          <a:pt x="226" y="6"/>
                          <a:pt x="226" y="12"/>
                          <a:pt x="225" y="18"/>
                        </a:cubicBezTo>
                        <a:cubicBezTo>
                          <a:pt x="222" y="26"/>
                          <a:pt x="217" y="33"/>
                          <a:pt x="210" y="38"/>
                        </a:cubicBezTo>
                        <a:cubicBezTo>
                          <a:pt x="196" y="50"/>
                          <a:pt x="180" y="56"/>
                          <a:pt x="163" y="60"/>
                        </a:cubicBezTo>
                        <a:cubicBezTo>
                          <a:pt x="122" y="69"/>
                          <a:pt x="82" y="68"/>
                          <a:pt x="43" y="53"/>
                        </a:cubicBezTo>
                        <a:cubicBezTo>
                          <a:pt x="32" y="49"/>
                          <a:pt x="21" y="43"/>
                          <a:pt x="13" y="35"/>
                        </a:cubicBezTo>
                        <a:cubicBezTo>
                          <a:pt x="5" y="27"/>
                          <a:pt x="0" y="17"/>
                          <a:pt x="2" y="5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2"/>
                          <a:pt x="3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buClr>
                        <a:schemeClr val="lt1"/>
                      </a:buClr>
                    </a:pPr>
                    <a:endParaRPr lang="en-US" b="1">
                      <a:solidFill>
                        <a:schemeClr val="lt1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4603347" y="1524939"/>
                <a:ext cx="7047303" cy="492443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lvl="1"/>
                <a:r>
                  <a:rPr lang="en-US" dirty="0" smtClean="0"/>
                  <a:t>Prepared fundamental decision on investment into new business model, incl. market modelling and value chain analysis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66087" y="3092530"/>
              <a:ext cx="8784563" cy="1290474"/>
              <a:chOff x="2866087" y="3114169"/>
              <a:chExt cx="8784563" cy="129047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2978F15F-DCFE-4369-9138-D647B3D06349}"/>
                  </a:ext>
                </a:extLst>
              </p:cNvPr>
              <p:cNvGrpSpPr/>
              <p:nvPr/>
            </p:nvGrpSpPr>
            <p:grpSpPr bwMode="gray">
              <a:xfrm>
                <a:off x="2866087" y="3114169"/>
                <a:ext cx="1311252" cy="1290474"/>
                <a:chOff x="2889737" y="3147828"/>
                <a:chExt cx="1123590" cy="110578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xmlns="" id="{684C3784-1DD2-43F3-99C5-ED5B5944FC4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889737" y="3147828"/>
                  <a:ext cx="1123590" cy="1105786"/>
                </a:xfrm>
                <a:prstGeom prst="ellipse">
                  <a:avLst/>
                </a:prstGeom>
                <a:noFill/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</a:rPr>
                    <a:t>Develop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xmlns="" id="{B38FAFF3-5318-418E-9EFC-C8428DF8262D}"/>
                    </a:ext>
                  </a:extLst>
                </p:cNvPr>
                <p:cNvGrpSpPr/>
                <p:nvPr/>
              </p:nvGrpSpPr>
              <p:grpSpPr bwMode="gray">
                <a:xfrm>
                  <a:off x="3202641" y="3314223"/>
                  <a:ext cx="558802" cy="557390"/>
                  <a:chOff x="6808789" y="3602038"/>
                  <a:chExt cx="628650" cy="627063"/>
                </a:xfrm>
                <a:solidFill>
                  <a:schemeClr val="tx2"/>
                </a:solidFill>
              </p:grpSpPr>
              <p:sp>
                <p:nvSpPr>
                  <p:cNvPr id="53" name="Freeform 67">
                    <a:extLst>
                      <a:ext uri="{FF2B5EF4-FFF2-40B4-BE49-F238E27FC236}">
                        <a16:creationId xmlns:a16="http://schemas.microsoft.com/office/drawing/2014/main" xmlns="" id="{85132595-3545-44D1-8BBF-CFB8F9F0FE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6808789" y="3673476"/>
                    <a:ext cx="554038" cy="555625"/>
                  </a:xfrm>
                  <a:custGeom>
                    <a:avLst/>
                    <a:gdLst>
                      <a:gd name="T0" fmla="*/ 472 w 485"/>
                      <a:gd name="T1" fmla="*/ 199 h 485"/>
                      <a:gd name="T2" fmla="*/ 456 w 485"/>
                      <a:gd name="T3" fmla="*/ 195 h 485"/>
                      <a:gd name="T4" fmla="*/ 417 w 485"/>
                      <a:gd name="T5" fmla="*/ 193 h 485"/>
                      <a:gd name="T6" fmla="*/ 363 w 485"/>
                      <a:gd name="T7" fmla="*/ 247 h 485"/>
                      <a:gd name="T8" fmla="*/ 349 w 485"/>
                      <a:gd name="T9" fmla="*/ 259 h 485"/>
                      <a:gd name="T10" fmla="*/ 242 w 485"/>
                      <a:gd name="T11" fmla="*/ 350 h 485"/>
                      <a:gd name="T12" fmla="*/ 134 w 485"/>
                      <a:gd name="T13" fmla="*/ 242 h 485"/>
                      <a:gd name="T14" fmla="*/ 224 w 485"/>
                      <a:gd name="T15" fmla="*/ 136 h 485"/>
                      <a:gd name="T16" fmla="*/ 238 w 485"/>
                      <a:gd name="T17" fmla="*/ 120 h 485"/>
                      <a:gd name="T18" fmla="*/ 292 w 485"/>
                      <a:gd name="T19" fmla="*/ 66 h 485"/>
                      <a:gd name="T20" fmla="*/ 288 w 485"/>
                      <a:gd name="T21" fmla="*/ 20 h 485"/>
                      <a:gd name="T22" fmla="*/ 268 w 485"/>
                      <a:gd name="T23" fmla="*/ 0 h 485"/>
                      <a:gd name="T24" fmla="*/ 217 w 485"/>
                      <a:gd name="T25" fmla="*/ 0 h 485"/>
                      <a:gd name="T26" fmla="*/ 197 w 485"/>
                      <a:gd name="T27" fmla="*/ 19 h 485"/>
                      <a:gd name="T28" fmla="*/ 196 w 485"/>
                      <a:gd name="T29" fmla="*/ 32 h 485"/>
                      <a:gd name="T30" fmla="*/ 193 w 485"/>
                      <a:gd name="T31" fmla="*/ 68 h 485"/>
                      <a:gd name="T32" fmla="*/ 159 w 485"/>
                      <a:gd name="T33" fmla="*/ 83 h 485"/>
                      <a:gd name="T34" fmla="*/ 150 w 485"/>
                      <a:gd name="T35" fmla="*/ 82 h 485"/>
                      <a:gd name="T36" fmla="*/ 121 w 485"/>
                      <a:gd name="T37" fmla="*/ 55 h 485"/>
                      <a:gd name="T38" fmla="*/ 87 w 485"/>
                      <a:gd name="T39" fmla="*/ 56 h 485"/>
                      <a:gd name="T40" fmla="*/ 56 w 485"/>
                      <a:gd name="T41" fmla="*/ 87 h 485"/>
                      <a:gd name="T42" fmla="*/ 55 w 485"/>
                      <a:gd name="T43" fmla="*/ 121 h 485"/>
                      <a:gd name="T44" fmla="*/ 82 w 485"/>
                      <a:gd name="T45" fmla="*/ 150 h 485"/>
                      <a:gd name="T46" fmla="*/ 84 w 485"/>
                      <a:gd name="T47" fmla="*/ 156 h 485"/>
                      <a:gd name="T48" fmla="*/ 68 w 485"/>
                      <a:gd name="T49" fmla="*/ 193 h 485"/>
                      <a:gd name="T50" fmla="*/ 21 w 485"/>
                      <a:gd name="T51" fmla="*/ 196 h 485"/>
                      <a:gd name="T52" fmla="*/ 1 w 485"/>
                      <a:gd name="T53" fmla="*/ 219 h 485"/>
                      <a:gd name="T54" fmla="*/ 1 w 485"/>
                      <a:gd name="T55" fmla="*/ 265 h 485"/>
                      <a:gd name="T56" fmla="*/ 22 w 485"/>
                      <a:gd name="T57" fmla="*/ 289 h 485"/>
                      <a:gd name="T58" fmla="*/ 68 w 485"/>
                      <a:gd name="T59" fmla="*/ 292 h 485"/>
                      <a:gd name="T60" fmla="*/ 83 w 485"/>
                      <a:gd name="T61" fmla="*/ 327 h 485"/>
                      <a:gd name="T62" fmla="*/ 82 w 485"/>
                      <a:gd name="T63" fmla="*/ 335 h 485"/>
                      <a:gd name="T64" fmla="*/ 55 w 485"/>
                      <a:gd name="T65" fmla="*/ 364 h 485"/>
                      <a:gd name="T66" fmla="*/ 56 w 485"/>
                      <a:gd name="T67" fmla="*/ 398 h 485"/>
                      <a:gd name="T68" fmla="*/ 87 w 485"/>
                      <a:gd name="T69" fmla="*/ 429 h 485"/>
                      <a:gd name="T70" fmla="*/ 121 w 485"/>
                      <a:gd name="T71" fmla="*/ 430 h 485"/>
                      <a:gd name="T72" fmla="*/ 144 w 485"/>
                      <a:gd name="T73" fmla="*/ 408 h 485"/>
                      <a:gd name="T74" fmla="*/ 165 w 485"/>
                      <a:gd name="T75" fmla="*/ 405 h 485"/>
                      <a:gd name="T76" fmla="*/ 193 w 485"/>
                      <a:gd name="T77" fmla="*/ 417 h 485"/>
                      <a:gd name="T78" fmla="*/ 196 w 485"/>
                      <a:gd name="T79" fmla="*/ 463 h 485"/>
                      <a:gd name="T80" fmla="*/ 220 w 485"/>
                      <a:gd name="T81" fmla="*/ 484 h 485"/>
                      <a:gd name="T82" fmla="*/ 266 w 485"/>
                      <a:gd name="T83" fmla="*/ 484 h 485"/>
                      <a:gd name="T84" fmla="*/ 278 w 485"/>
                      <a:gd name="T85" fmla="*/ 481 h 485"/>
                      <a:gd name="T86" fmla="*/ 289 w 485"/>
                      <a:gd name="T87" fmla="*/ 464 h 485"/>
                      <a:gd name="T88" fmla="*/ 292 w 485"/>
                      <a:gd name="T89" fmla="*/ 417 h 485"/>
                      <a:gd name="T90" fmla="*/ 329 w 485"/>
                      <a:gd name="T91" fmla="*/ 401 h 485"/>
                      <a:gd name="T92" fmla="*/ 334 w 485"/>
                      <a:gd name="T93" fmla="*/ 403 h 485"/>
                      <a:gd name="T94" fmla="*/ 364 w 485"/>
                      <a:gd name="T95" fmla="*/ 430 h 485"/>
                      <a:gd name="T96" fmla="*/ 398 w 485"/>
                      <a:gd name="T97" fmla="*/ 429 h 485"/>
                      <a:gd name="T98" fmla="*/ 430 w 485"/>
                      <a:gd name="T99" fmla="*/ 398 h 485"/>
                      <a:gd name="T100" fmla="*/ 430 w 485"/>
                      <a:gd name="T101" fmla="*/ 364 h 485"/>
                      <a:gd name="T102" fmla="*/ 403 w 485"/>
                      <a:gd name="T103" fmla="*/ 335 h 485"/>
                      <a:gd name="T104" fmla="*/ 402 w 485"/>
                      <a:gd name="T105" fmla="*/ 326 h 485"/>
                      <a:gd name="T106" fmla="*/ 415 w 485"/>
                      <a:gd name="T107" fmla="*/ 296 h 485"/>
                      <a:gd name="T108" fmla="*/ 420 w 485"/>
                      <a:gd name="T109" fmla="*/ 291 h 485"/>
                      <a:gd name="T110" fmla="*/ 465 w 485"/>
                      <a:gd name="T111" fmla="*/ 288 h 485"/>
                      <a:gd name="T112" fmla="*/ 484 w 485"/>
                      <a:gd name="T113" fmla="*/ 267 h 485"/>
                      <a:gd name="T114" fmla="*/ 484 w 485"/>
                      <a:gd name="T115" fmla="*/ 217 h 485"/>
                      <a:gd name="T116" fmla="*/ 472 w 485"/>
                      <a:gd name="T117" fmla="*/ 199 h 4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485" h="485">
                        <a:moveTo>
                          <a:pt x="472" y="199"/>
                        </a:moveTo>
                        <a:cubicBezTo>
                          <a:pt x="467" y="197"/>
                          <a:pt x="461" y="196"/>
                          <a:pt x="456" y="195"/>
                        </a:cubicBezTo>
                        <a:cubicBezTo>
                          <a:pt x="443" y="194"/>
                          <a:pt x="430" y="194"/>
                          <a:pt x="417" y="193"/>
                        </a:cubicBezTo>
                        <a:cubicBezTo>
                          <a:pt x="399" y="211"/>
                          <a:pt x="381" y="229"/>
                          <a:pt x="363" y="247"/>
                        </a:cubicBezTo>
                        <a:cubicBezTo>
                          <a:pt x="359" y="252"/>
                          <a:pt x="354" y="256"/>
                          <a:pt x="349" y="259"/>
                        </a:cubicBezTo>
                        <a:cubicBezTo>
                          <a:pt x="341" y="311"/>
                          <a:pt x="296" y="350"/>
                          <a:pt x="242" y="350"/>
                        </a:cubicBezTo>
                        <a:cubicBezTo>
                          <a:pt x="183" y="350"/>
                          <a:pt x="134" y="302"/>
                          <a:pt x="134" y="242"/>
                        </a:cubicBezTo>
                        <a:cubicBezTo>
                          <a:pt x="135" y="189"/>
                          <a:pt x="173" y="144"/>
                          <a:pt x="224" y="136"/>
                        </a:cubicBezTo>
                        <a:cubicBezTo>
                          <a:pt x="228" y="130"/>
                          <a:pt x="233" y="125"/>
                          <a:pt x="238" y="120"/>
                        </a:cubicBezTo>
                        <a:cubicBezTo>
                          <a:pt x="256" y="102"/>
                          <a:pt x="274" y="84"/>
                          <a:pt x="292" y="66"/>
                        </a:cubicBezTo>
                        <a:cubicBezTo>
                          <a:pt x="291" y="51"/>
                          <a:pt x="290" y="35"/>
                          <a:pt x="288" y="20"/>
                        </a:cubicBezTo>
                        <a:cubicBezTo>
                          <a:pt x="287" y="9"/>
                          <a:pt x="278" y="1"/>
                          <a:pt x="268" y="0"/>
                        </a:cubicBezTo>
                        <a:cubicBezTo>
                          <a:pt x="251" y="0"/>
                          <a:pt x="234" y="0"/>
                          <a:pt x="217" y="0"/>
                        </a:cubicBezTo>
                        <a:cubicBezTo>
                          <a:pt x="207" y="1"/>
                          <a:pt x="198" y="9"/>
                          <a:pt x="197" y="19"/>
                        </a:cubicBezTo>
                        <a:cubicBezTo>
                          <a:pt x="196" y="23"/>
                          <a:pt x="196" y="28"/>
                          <a:pt x="196" y="32"/>
                        </a:cubicBezTo>
                        <a:cubicBezTo>
                          <a:pt x="195" y="44"/>
                          <a:pt x="194" y="57"/>
                          <a:pt x="193" y="68"/>
                        </a:cubicBezTo>
                        <a:cubicBezTo>
                          <a:pt x="181" y="73"/>
                          <a:pt x="170" y="78"/>
                          <a:pt x="159" y="83"/>
                        </a:cubicBezTo>
                        <a:cubicBezTo>
                          <a:pt x="155" y="85"/>
                          <a:pt x="153" y="85"/>
                          <a:pt x="150" y="82"/>
                        </a:cubicBezTo>
                        <a:cubicBezTo>
                          <a:pt x="141" y="73"/>
                          <a:pt x="131" y="64"/>
                          <a:pt x="121" y="55"/>
                        </a:cubicBezTo>
                        <a:cubicBezTo>
                          <a:pt x="110" y="45"/>
                          <a:pt x="97" y="45"/>
                          <a:pt x="87" y="56"/>
                        </a:cubicBezTo>
                        <a:cubicBezTo>
                          <a:pt x="76" y="66"/>
                          <a:pt x="66" y="76"/>
                          <a:pt x="56" y="87"/>
                        </a:cubicBezTo>
                        <a:cubicBezTo>
                          <a:pt x="45" y="97"/>
                          <a:pt x="45" y="110"/>
                          <a:pt x="55" y="121"/>
                        </a:cubicBezTo>
                        <a:cubicBezTo>
                          <a:pt x="64" y="131"/>
                          <a:pt x="73" y="140"/>
                          <a:pt x="82" y="150"/>
                        </a:cubicBezTo>
                        <a:cubicBezTo>
                          <a:pt x="83" y="152"/>
                          <a:pt x="85" y="154"/>
                          <a:pt x="84" y="156"/>
                        </a:cubicBezTo>
                        <a:cubicBezTo>
                          <a:pt x="79" y="168"/>
                          <a:pt x="73" y="180"/>
                          <a:pt x="68" y="193"/>
                        </a:cubicBezTo>
                        <a:cubicBezTo>
                          <a:pt x="53" y="194"/>
                          <a:pt x="37" y="195"/>
                          <a:pt x="21" y="196"/>
                        </a:cubicBezTo>
                        <a:cubicBezTo>
                          <a:pt x="8" y="197"/>
                          <a:pt x="1" y="206"/>
                          <a:pt x="1" y="219"/>
                        </a:cubicBezTo>
                        <a:cubicBezTo>
                          <a:pt x="0" y="235"/>
                          <a:pt x="0" y="250"/>
                          <a:pt x="1" y="265"/>
                        </a:cubicBezTo>
                        <a:cubicBezTo>
                          <a:pt x="1" y="279"/>
                          <a:pt x="8" y="287"/>
                          <a:pt x="22" y="289"/>
                        </a:cubicBezTo>
                        <a:cubicBezTo>
                          <a:pt x="37" y="290"/>
                          <a:pt x="53" y="291"/>
                          <a:pt x="68" y="292"/>
                        </a:cubicBezTo>
                        <a:cubicBezTo>
                          <a:pt x="73" y="304"/>
                          <a:pt x="78" y="315"/>
                          <a:pt x="83" y="327"/>
                        </a:cubicBezTo>
                        <a:cubicBezTo>
                          <a:pt x="85" y="330"/>
                          <a:pt x="85" y="332"/>
                          <a:pt x="82" y="335"/>
                        </a:cubicBezTo>
                        <a:cubicBezTo>
                          <a:pt x="73" y="344"/>
                          <a:pt x="64" y="354"/>
                          <a:pt x="55" y="364"/>
                        </a:cubicBezTo>
                        <a:cubicBezTo>
                          <a:pt x="45" y="375"/>
                          <a:pt x="45" y="387"/>
                          <a:pt x="56" y="398"/>
                        </a:cubicBezTo>
                        <a:cubicBezTo>
                          <a:pt x="66" y="408"/>
                          <a:pt x="76" y="419"/>
                          <a:pt x="87" y="429"/>
                        </a:cubicBezTo>
                        <a:cubicBezTo>
                          <a:pt x="97" y="439"/>
                          <a:pt x="110" y="440"/>
                          <a:pt x="121" y="430"/>
                        </a:cubicBezTo>
                        <a:cubicBezTo>
                          <a:pt x="129" y="423"/>
                          <a:pt x="136" y="415"/>
                          <a:pt x="144" y="408"/>
                        </a:cubicBezTo>
                        <a:cubicBezTo>
                          <a:pt x="154" y="400"/>
                          <a:pt x="154" y="400"/>
                          <a:pt x="165" y="405"/>
                        </a:cubicBezTo>
                        <a:cubicBezTo>
                          <a:pt x="174" y="409"/>
                          <a:pt x="184" y="413"/>
                          <a:pt x="193" y="417"/>
                        </a:cubicBezTo>
                        <a:cubicBezTo>
                          <a:pt x="194" y="432"/>
                          <a:pt x="195" y="447"/>
                          <a:pt x="196" y="463"/>
                        </a:cubicBezTo>
                        <a:cubicBezTo>
                          <a:pt x="197" y="476"/>
                          <a:pt x="206" y="484"/>
                          <a:pt x="220" y="484"/>
                        </a:cubicBezTo>
                        <a:cubicBezTo>
                          <a:pt x="235" y="484"/>
                          <a:pt x="250" y="485"/>
                          <a:pt x="266" y="484"/>
                        </a:cubicBezTo>
                        <a:cubicBezTo>
                          <a:pt x="270" y="484"/>
                          <a:pt x="274" y="483"/>
                          <a:pt x="278" y="481"/>
                        </a:cubicBezTo>
                        <a:cubicBezTo>
                          <a:pt x="285" y="477"/>
                          <a:pt x="288" y="472"/>
                          <a:pt x="289" y="464"/>
                        </a:cubicBezTo>
                        <a:cubicBezTo>
                          <a:pt x="290" y="448"/>
                          <a:pt x="291" y="432"/>
                          <a:pt x="292" y="417"/>
                        </a:cubicBezTo>
                        <a:cubicBezTo>
                          <a:pt x="305" y="411"/>
                          <a:pt x="317" y="406"/>
                          <a:pt x="329" y="401"/>
                        </a:cubicBezTo>
                        <a:cubicBezTo>
                          <a:pt x="330" y="400"/>
                          <a:pt x="333" y="401"/>
                          <a:pt x="334" y="403"/>
                        </a:cubicBezTo>
                        <a:cubicBezTo>
                          <a:pt x="345" y="412"/>
                          <a:pt x="354" y="421"/>
                          <a:pt x="364" y="430"/>
                        </a:cubicBezTo>
                        <a:cubicBezTo>
                          <a:pt x="375" y="440"/>
                          <a:pt x="388" y="439"/>
                          <a:pt x="398" y="429"/>
                        </a:cubicBezTo>
                        <a:cubicBezTo>
                          <a:pt x="408" y="419"/>
                          <a:pt x="419" y="408"/>
                          <a:pt x="430" y="398"/>
                        </a:cubicBezTo>
                        <a:cubicBezTo>
                          <a:pt x="440" y="387"/>
                          <a:pt x="440" y="375"/>
                          <a:pt x="430" y="364"/>
                        </a:cubicBezTo>
                        <a:cubicBezTo>
                          <a:pt x="421" y="354"/>
                          <a:pt x="412" y="344"/>
                          <a:pt x="403" y="335"/>
                        </a:cubicBezTo>
                        <a:cubicBezTo>
                          <a:pt x="400" y="332"/>
                          <a:pt x="400" y="330"/>
                          <a:pt x="402" y="326"/>
                        </a:cubicBezTo>
                        <a:cubicBezTo>
                          <a:pt x="407" y="316"/>
                          <a:pt x="411" y="306"/>
                          <a:pt x="415" y="296"/>
                        </a:cubicBezTo>
                        <a:cubicBezTo>
                          <a:pt x="416" y="293"/>
                          <a:pt x="417" y="292"/>
                          <a:pt x="420" y="291"/>
                        </a:cubicBezTo>
                        <a:cubicBezTo>
                          <a:pt x="435" y="291"/>
                          <a:pt x="450" y="290"/>
                          <a:pt x="465" y="288"/>
                        </a:cubicBezTo>
                        <a:cubicBezTo>
                          <a:pt x="476" y="287"/>
                          <a:pt x="484" y="278"/>
                          <a:pt x="484" y="267"/>
                        </a:cubicBezTo>
                        <a:cubicBezTo>
                          <a:pt x="485" y="250"/>
                          <a:pt x="485" y="234"/>
                          <a:pt x="484" y="217"/>
                        </a:cubicBezTo>
                        <a:cubicBezTo>
                          <a:pt x="484" y="209"/>
                          <a:pt x="480" y="202"/>
                          <a:pt x="472" y="19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>
                      <a:latin typeface="+mn-lt"/>
                    </a:endParaRPr>
                  </a:p>
                </p:txBody>
              </p:sp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xmlns="" id="{7663EACF-7B62-4018-908D-E478A89CAED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gray">
                  <a:xfrm>
                    <a:off x="7024689" y="3675063"/>
                    <a:ext cx="338138" cy="339725"/>
                  </a:xfrm>
                  <a:custGeom>
                    <a:avLst/>
                    <a:gdLst>
                      <a:gd name="T0" fmla="*/ 36 w 295"/>
                      <a:gd name="T1" fmla="*/ 171 h 297"/>
                      <a:gd name="T2" fmla="*/ 4 w 295"/>
                      <a:gd name="T3" fmla="*/ 266 h 297"/>
                      <a:gd name="T4" fmla="*/ 8 w 295"/>
                      <a:gd name="T5" fmla="*/ 289 h 297"/>
                      <a:gd name="T6" fmla="*/ 31 w 295"/>
                      <a:gd name="T7" fmla="*/ 294 h 297"/>
                      <a:gd name="T8" fmla="*/ 121 w 295"/>
                      <a:gd name="T9" fmla="*/ 262 h 297"/>
                      <a:gd name="T10" fmla="*/ 164 w 295"/>
                      <a:gd name="T11" fmla="*/ 235 h 297"/>
                      <a:gd name="T12" fmla="*/ 293 w 295"/>
                      <a:gd name="T13" fmla="*/ 107 h 297"/>
                      <a:gd name="T14" fmla="*/ 295 w 295"/>
                      <a:gd name="T15" fmla="*/ 104 h 297"/>
                      <a:gd name="T16" fmla="*/ 192 w 295"/>
                      <a:gd name="T17" fmla="*/ 0 h 297"/>
                      <a:gd name="T18" fmla="*/ 190 w 295"/>
                      <a:gd name="T19" fmla="*/ 3 h 297"/>
                      <a:gd name="T20" fmla="*/ 62 w 295"/>
                      <a:gd name="T21" fmla="*/ 130 h 297"/>
                      <a:gd name="T22" fmla="*/ 36 w 295"/>
                      <a:gd name="T23" fmla="*/ 171 h 297"/>
                      <a:gd name="T24" fmla="*/ 221 w 295"/>
                      <a:gd name="T25" fmla="*/ 101 h 297"/>
                      <a:gd name="T26" fmla="*/ 232 w 295"/>
                      <a:gd name="T27" fmla="*/ 90 h 297"/>
                      <a:gd name="T28" fmla="*/ 247 w 295"/>
                      <a:gd name="T29" fmla="*/ 90 h 297"/>
                      <a:gd name="T30" fmla="*/ 247 w 295"/>
                      <a:gd name="T31" fmla="*/ 104 h 297"/>
                      <a:gd name="T32" fmla="*/ 235 w 295"/>
                      <a:gd name="T33" fmla="*/ 115 h 297"/>
                      <a:gd name="T34" fmla="*/ 235 w 295"/>
                      <a:gd name="T35" fmla="*/ 116 h 297"/>
                      <a:gd name="T36" fmla="*/ 155 w 295"/>
                      <a:gd name="T37" fmla="*/ 195 h 297"/>
                      <a:gd name="T38" fmla="*/ 140 w 295"/>
                      <a:gd name="T39" fmla="*/ 196 h 297"/>
                      <a:gd name="T40" fmla="*/ 139 w 295"/>
                      <a:gd name="T41" fmla="*/ 184 h 297"/>
                      <a:gd name="T42" fmla="*/ 142 w 295"/>
                      <a:gd name="T43" fmla="*/ 181 h 297"/>
                      <a:gd name="T44" fmla="*/ 219 w 295"/>
                      <a:gd name="T45" fmla="*/ 103 h 297"/>
                      <a:gd name="T46" fmla="*/ 221 w 295"/>
                      <a:gd name="T47" fmla="*/ 101 h 297"/>
                      <a:gd name="T48" fmla="*/ 98 w 295"/>
                      <a:gd name="T49" fmla="*/ 143 h 297"/>
                      <a:gd name="T50" fmla="*/ 101 w 295"/>
                      <a:gd name="T51" fmla="*/ 140 h 297"/>
                      <a:gd name="T52" fmla="*/ 179 w 295"/>
                      <a:gd name="T53" fmla="*/ 63 h 297"/>
                      <a:gd name="T54" fmla="*/ 180 w 295"/>
                      <a:gd name="T55" fmla="*/ 60 h 297"/>
                      <a:gd name="T56" fmla="*/ 192 w 295"/>
                      <a:gd name="T57" fmla="*/ 49 h 297"/>
                      <a:gd name="T58" fmla="*/ 206 w 295"/>
                      <a:gd name="T59" fmla="*/ 49 h 297"/>
                      <a:gd name="T60" fmla="*/ 206 w 295"/>
                      <a:gd name="T61" fmla="*/ 63 h 297"/>
                      <a:gd name="T62" fmla="*/ 195 w 295"/>
                      <a:gd name="T63" fmla="*/ 74 h 297"/>
                      <a:gd name="T64" fmla="*/ 195 w 295"/>
                      <a:gd name="T65" fmla="*/ 74 h 297"/>
                      <a:gd name="T66" fmla="*/ 115 w 295"/>
                      <a:gd name="T67" fmla="*/ 154 h 297"/>
                      <a:gd name="T68" fmla="*/ 106 w 295"/>
                      <a:gd name="T69" fmla="*/ 158 h 297"/>
                      <a:gd name="T70" fmla="*/ 98 w 295"/>
                      <a:gd name="T71" fmla="*/ 153 h 297"/>
                      <a:gd name="T72" fmla="*/ 98 w 295"/>
                      <a:gd name="T73" fmla="*/ 143 h 297"/>
                      <a:gd name="T74" fmla="*/ 64 w 295"/>
                      <a:gd name="T75" fmla="*/ 174 h 297"/>
                      <a:gd name="T76" fmla="*/ 102 w 295"/>
                      <a:gd name="T77" fmla="*/ 193 h 297"/>
                      <a:gd name="T78" fmla="*/ 123 w 295"/>
                      <a:gd name="T79" fmla="*/ 233 h 297"/>
                      <a:gd name="T80" fmla="*/ 118 w 295"/>
                      <a:gd name="T81" fmla="*/ 235 h 297"/>
                      <a:gd name="T82" fmla="*/ 64 w 295"/>
                      <a:gd name="T83" fmla="*/ 254 h 297"/>
                      <a:gd name="T84" fmla="*/ 58 w 295"/>
                      <a:gd name="T85" fmla="*/ 253 h 297"/>
                      <a:gd name="T86" fmla="*/ 44 w 295"/>
                      <a:gd name="T87" fmla="*/ 238 h 297"/>
                      <a:gd name="T88" fmla="*/ 42 w 295"/>
                      <a:gd name="T89" fmla="*/ 234 h 297"/>
                      <a:gd name="T90" fmla="*/ 63 w 295"/>
                      <a:gd name="T91" fmla="*/ 176 h 297"/>
                      <a:gd name="T92" fmla="*/ 64 w 295"/>
                      <a:gd name="T93" fmla="*/ 174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95" h="297">
                        <a:moveTo>
                          <a:pt x="36" y="171"/>
                        </a:moveTo>
                        <a:cubicBezTo>
                          <a:pt x="25" y="203"/>
                          <a:pt x="15" y="234"/>
                          <a:pt x="4" y="266"/>
                        </a:cubicBezTo>
                        <a:cubicBezTo>
                          <a:pt x="0" y="275"/>
                          <a:pt x="1" y="283"/>
                          <a:pt x="8" y="289"/>
                        </a:cubicBezTo>
                        <a:cubicBezTo>
                          <a:pt x="15" y="296"/>
                          <a:pt x="22" y="297"/>
                          <a:pt x="31" y="294"/>
                        </a:cubicBezTo>
                        <a:cubicBezTo>
                          <a:pt x="61" y="283"/>
                          <a:pt x="91" y="272"/>
                          <a:pt x="121" y="262"/>
                        </a:cubicBezTo>
                        <a:cubicBezTo>
                          <a:pt x="137" y="256"/>
                          <a:pt x="152" y="248"/>
                          <a:pt x="164" y="235"/>
                        </a:cubicBezTo>
                        <a:cubicBezTo>
                          <a:pt x="207" y="192"/>
                          <a:pt x="250" y="150"/>
                          <a:pt x="293" y="107"/>
                        </a:cubicBezTo>
                        <a:cubicBezTo>
                          <a:pt x="294" y="106"/>
                          <a:pt x="295" y="105"/>
                          <a:pt x="295" y="104"/>
                        </a:cubicBezTo>
                        <a:cubicBezTo>
                          <a:pt x="261" y="69"/>
                          <a:pt x="226" y="35"/>
                          <a:pt x="192" y="0"/>
                        </a:cubicBezTo>
                        <a:cubicBezTo>
                          <a:pt x="191" y="1"/>
                          <a:pt x="190" y="2"/>
                          <a:pt x="190" y="3"/>
                        </a:cubicBezTo>
                        <a:cubicBezTo>
                          <a:pt x="147" y="45"/>
                          <a:pt x="104" y="88"/>
                          <a:pt x="62" y="130"/>
                        </a:cubicBezTo>
                        <a:cubicBezTo>
                          <a:pt x="50" y="142"/>
                          <a:pt x="42" y="156"/>
                          <a:pt x="36" y="171"/>
                        </a:cubicBezTo>
                        <a:close/>
                        <a:moveTo>
                          <a:pt x="221" y="101"/>
                        </a:moveTo>
                        <a:cubicBezTo>
                          <a:pt x="232" y="90"/>
                          <a:pt x="232" y="90"/>
                          <a:pt x="232" y="90"/>
                        </a:cubicBezTo>
                        <a:cubicBezTo>
                          <a:pt x="236" y="86"/>
                          <a:pt x="243" y="86"/>
                          <a:pt x="247" y="90"/>
                        </a:cubicBezTo>
                        <a:cubicBezTo>
                          <a:pt x="250" y="94"/>
                          <a:pt x="250" y="100"/>
                          <a:pt x="247" y="104"/>
                        </a:cubicBezTo>
                        <a:cubicBezTo>
                          <a:pt x="235" y="115"/>
                          <a:pt x="235" y="115"/>
                          <a:pt x="235" y="115"/>
                        </a:cubicBezTo>
                        <a:cubicBezTo>
                          <a:pt x="235" y="115"/>
                          <a:pt x="235" y="115"/>
                          <a:pt x="235" y="116"/>
                        </a:cubicBezTo>
                        <a:cubicBezTo>
                          <a:pt x="208" y="142"/>
                          <a:pt x="182" y="169"/>
                          <a:pt x="155" y="195"/>
                        </a:cubicBezTo>
                        <a:cubicBezTo>
                          <a:pt x="150" y="200"/>
                          <a:pt x="144" y="201"/>
                          <a:pt x="140" y="196"/>
                        </a:cubicBezTo>
                        <a:cubicBezTo>
                          <a:pt x="137" y="192"/>
                          <a:pt x="136" y="187"/>
                          <a:pt x="139" y="184"/>
                        </a:cubicBezTo>
                        <a:cubicBezTo>
                          <a:pt x="140" y="183"/>
                          <a:pt x="141" y="182"/>
                          <a:pt x="142" y="181"/>
                        </a:cubicBezTo>
                        <a:cubicBezTo>
                          <a:pt x="168" y="155"/>
                          <a:pt x="193" y="129"/>
                          <a:pt x="219" y="103"/>
                        </a:cubicBezTo>
                        <a:cubicBezTo>
                          <a:pt x="220" y="102"/>
                          <a:pt x="220" y="102"/>
                          <a:pt x="221" y="101"/>
                        </a:cubicBezTo>
                        <a:close/>
                        <a:moveTo>
                          <a:pt x="98" y="143"/>
                        </a:moveTo>
                        <a:cubicBezTo>
                          <a:pt x="99" y="142"/>
                          <a:pt x="100" y="141"/>
                          <a:pt x="101" y="140"/>
                        </a:cubicBezTo>
                        <a:cubicBezTo>
                          <a:pt x="127" y="114"/>
                          <a:pt x="153" y="89"/>
                          <a:pt x="179" y="63"/>
                        </a:cubicBezTo>
                        <a:cubicBezTo>
                          <a:pt x="179" y="62"/>
                          <a:pt x="180" y="61"/>
                          <a:pt x="180" y="60"/>
                        </a:cubicBezTo>
                        <a:cubicBezTo>
                          <a:pt x="192" y="49"/>
                          <a:pt x="192" y="49"/>
                          <a:pt x="192" y="49"/>
                        </a:cubicBezTo>
                        <a:cubicBezTo>
                          <a:pt x="196" y="45"/>
                          <a:pt x="202" y="45"/>
                          <a:pt x="206" y="49"/>
                        </a:cubicBezTo>
                        <a:cubicBezTo>
                          <a:pt x="210" y="53"/>
                          <a:pt x="210" y="59"/>
                          <a:pt x="206" y="63"/>
                        </a:cubicBezTo>
                        <a:cubicBezTo>
                          <a:pt x="195" y="74"/>
                          <a:pt x="195" y="74"/>
                          <a:pt x="195" y="74"/>
                        </a:cubicBezTo>
                        <a:cubicBezTo>
                          <a:pt x="195" y="74"/>
                          <a:pt x="195" y="74"/>
                          <a:pt x="195" y="74"/>
                        </a:cubicBezTo>
                        <a:cubicBezTo>
                          <a:pt x="168" y="101"/>
                          <a:pt x="142" y="128"/>
                          <a:pt x="115" y="154"/>
                        </a:cubicBezTo>
                        <a:cubicBezTo>
                          <a:pt x="113" y="156"/>
                          <a:pt x="109" y="158"/>
                          <a:pt x="106" y="158"/>
                        </a:cubicBezTo>
                        <a:cubicBezTo>
                          <a:pt x="103" y="159"/>
                          <a:pt x="99" y="157"/>
                          <a:pt x="98" y="153"/>
                        </a:cubicBezTo>
                        <a:cubicBezTo>
                          <a:pt x="96" y="150"/>
                          <a:pt x="96" y="146"/>
                          <a:pt x="98" y="143"/>
                        </a:cubicBezTo>
                        <a:close/>
                        <a:moveTo>
                          <a:pt x="64" y="174"/>
                        </a:moveTo>
                        <a:cubicBezTo>
                          <a:pt x="73" y="188"/>
                          <a:pt x="86" y="195"/>
                          <a:pt x="102" y="193"/>
                        </a:cubicBezTo>
                        <a:cubicBezTo>
                          <a:pt x="101" y="211"/>
                          <a:pt x="108" y="224"/>
                          <a:pt x="123" y="233"/>
                        </a:cubicBezTo>
                        <a:cubicBezTo>
                          <a:pt x="121" y="234"/>
                          <a:pt x="120" y="234"/>
                          <a:pt x="118" y="235"/>
                        </a:cubicBezTo>
                        <a:cubicBezTo>
                          <a:pt x="100" y="241"/>
                          <a:pt x="82" y="248"/>
                          <a:pt x="64" y="254"/>
                        </a:cubicBezTo>
                        <a:cubicBezTo>
                          <a:pt x="62" y="255"/>
                          <a:pt x="60" y="255"/>
                          <a:pt x="58" y="253"/>
                        </a:cubicBezTo>
                        <a:cubicBezTo>
                          <a:pt x="54" y="248"/>
                          <a:pt x="49" y="243"/>
                          <a:pt x="44" y="238"/>
                        </a:cubicBezTo>
                        <a:cubicBezTo>
                          <a:pt x="43" y="237"/>
                          <a:pt x="42" y="235"/>
                          <a:pt x="42" y="234"/>
                        </a:cubicBezTo>
                        <a:cubicBezTo>
                          <a:pt x="49" y="214"/>
                          <a:pt x="56" y="195"/>
                          <a:pt x="63" y="176"/>
                        </a:cubicBezTo>
                        <a:cubicBezTo>
                          <a:pt x="63" y="176"/>
                          <a:pt x="63" y="175"/>
                          <a:pt x="64" y="1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>
                      <a:latin typeface="+mn-lt"/>
                    </a:endParaRPr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xmlns="" id="{FA271A46-B9E2-4C9D-A3A2-5B165E93BF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7262814" y="3630613"/>
                    <a:ext cx="146050" cy="146050"/>
                  </a:xfrm>
                  <a:custGeom>
                    <a:avLst/>
                    <a:gdLst>
                      <a:gd name="T0" fmla="*/ 1 w 127"/>
                      <a:gd name="T1" fmla="*/ 23 h 127"/>
                      <a:gd name="T2" fmla="*/ 0 w 127"/>
                      <a:gd name="T3" fmla="*/ 24 h 127"/>
                      <a:gd name="T4" fmla="*/ 104 w 127"/>
                      <a:gd name="T5" fmla="*/ 127 h 127"/>
                      <a:gd name="T6" fmla="*/ 127 w 127"/>
                      <a:gd name="T7" fmla="*/ 103 h 127"/>
                      <a:gd name="T8" fmla="*/ 24 w 127"/>
                      <a:gd name="T9" fmla="*/ 0 h 127"/>
                      <a:gd name="T10" fmla="*/ 1 w 127"/>
                      <a:gd name="T11" fmla="*/ 23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7" h="127">
                        <a:moveTo>
                          <a:pt x="1" y="23"/>
                        </a:moveTo>
                        <a:cubicBezTo>
                          <a:pt x="0" y="23"/>
                          <a:pt x="0" y="23"/>
                          <a:pt x="0" y="24"/>
                        </a:cubicBezTo>
                        <a:cubicBezTo>
                          <a:pt x="34" y="58"/>
                          <a:pt x="69" y="92"/>
                          <a:pt x="104" y="127"/>
                        </a:cubicBezTo>
                        <a:cubicBezTo>
                          <a:pt x="111" y="119"/>
                          <a:pt x="119" y="111"/>
                          <a:pt x="127" y="103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6" y="7"/>
                          <a:pt x="8" y="15"/>
                          <a:pt x="1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>
                      <a:latin typeface="+mn-lt"/>
                    </a:endParaRPr>
                  </a:p>
                </p:txBody>
              </p:sp>
              <p:sp>
                <p:nvSpPr>
                  <p:cNvPr id="56" name="Freeform 70">
                    <a:extLst>
                      <a:ext uri="{FF2B5EF4-FFF2-40B4-BE49-F238E27FC236}">
                        <a16:creationId xmlns:a16="http://schemas.microsoft.com/office/drawing/2014/main" xmlns="" id="{B5117A3B-8C8E-480F-88E5-84EE70FE36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7305676" y="3602038"/>
                    <a:ext cx="131763" cy="130175"/>
                  </a:xfrm>
                  <a:custGeom>
                    <a:avLst/>
                    <a:gdLst>
                      <a:gd name="T0" fmla="*/ 102 w 114"/>
                      <a:gd name="T1" fmla="*/ 67 h 114"/>
                      <a:gd name="T2" fmla="*/ 47 w 114"/>
                      <a:gd name="T3" fmla="*/ 11 h 114"/>
                      <a:gd name="T4" fmla="*/ 14 w 114"/>
                      <a:gd name="T5" fmla="*/ 5 h 114"/>
                      <a:gd name="T6" fmla="*/ 0 w 114"/>
                      <a:gd name="T7" fmla="*/ 12 h 114"/>
                      <a:gd name="T8" fmla="*/ 102 w 114"/>
                      <a:gd name="T9" fmla="*/ 114 h 114"/>
                      <a:gd name="T10" fmla="*/ 108 w 114"/>
                      <a:gd name="T11" fmla="*/ 103 h 114"/>
                      <a:gd name="T12" fmla="*/ 102 w 114"/>
                      <a:gd name="T13" fmla="*/ 67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4" h="114">
                        <a:moveTo>
                          <a:pt x="102" y="67"/>
                        </a:moveTo>
                        <a:cubicBezTo>
                          <a:pt x="84" y="48"/>
                          <a:pt x="66" y="30"/>
                          <a:pt x="47" y="11"/>
                        </a:cubicBezTo>
                        <a:cubicBezTo>
                          <a:pt x="38" y="2"/>
                          <a:pt x="26" y="0"/>
                          <a:pt x="14" y="5"/>
                        </a:cubicBezTo>
                        <a:cubicBezTo>
                          <a:pt x="9" y="6"/>
                          <a:pt x="4" y="9"/>
                          <a:pt x="0" y="12"/>
                        </a:cubicBezTo>
                        <a:cubicBezTo>
                          <a:pt x="102" y="114"/>
                          <a:pt x="102" y="114"/>
                          <a:pt x="102" y="114"/>
                        </a:cubicBezTo>
                        <a:cubicBezTo>
                          <a:pt x="104" y="111"/>
                          <a:pt x="106" y="107"/>
                          <a:pt x="108" y="103"/>
                        </a:cubicBezTo>
                        <a:cubicBezTo>
                          <a:pt x="114" y="90"/>
                          <a:pt x="112" y="77"/>
                          <a:pt x="102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>
                      <a:latin typeface="+mn-lt"/>
                    </a:endParaRPr>
                  </a:p>
                </p:txBody>
              </p:sp>
            </p:grpSp>
          </p:grpSp>
          <p:sp>
            <p:nvSpPr>
              <p:cNvPr id="6" name="TextBox 5"/>
              <p:cNvSpPr txBox="1">
                <a:spLocks/>
              </p:cNvSpPr>
              <p:nvPr/>
            </p:nvSpPr>
            <p:spPr>
              <a:xfrm>
                <a:off x="4603347" y="3114169"/>
                <a:ext cx="7047303" cy="984885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lvl="1"/>
                <a:r>
                  <a:rPr lang="en-US" dirty="0" smtClean="0">
                    <a:ea typeface="Arial Unicode MS" panose="020B0604020202020204" pitchFamily="34" charset="-128"/>
                    <a:cs typeface="Arial" panose="020B0604020202020204" pitchFamily="34" charset="0"/>
                  </a:rPr>
                  <a:t>Developed comprehensive customer map with clear priority targets</a:t>
                </a:r>
              </a:p>
              <a:p>
                <a:pPr lvl="1"/>
                <a:r>
                  <a:rPr lang="en-US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Identified key milestones and "trigger points" to reach competitive product for market readiness</a:t>
                </a:r>
              </a:p>
              <a:p>
                <a:pPr lvl="1"/>
                <a:r>
                  <a:rPr lang="en-US" dirty="0" smtClean="0">
                    <a:ea typeface="Arial Unicode MS" panose="020B0604020202020204" pitchFamily="34" charset="-128"/>
                    <a:cs typeface="Arial" panose="020B0604020202020204" pitchFamily="34" charset="0"/>
                  </a:rPr>
                  <a:t>Prepared roadmap to build up a scalable operating model</a:t>
                </a:r>
                <a:endParaRPr lang="en-US" dirty="0"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866087" y="4751563"/>
              <a:ext cx="8784563" cy="1290474"/>
              <a:chOff x="2866087" y="4843006"/>
              <a:chExt cx="8784563" cy="1290474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866087" y="4843006"/>
                <a:ext cx="1311252" cy="1290474"/>
                <a:chOff x="3030383" y="4935350"/>
                <a:chExt cx="1123590" cy="1105786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xmlns="" id="{022B0BAD-D30F-451C-9811-7A2946461A3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030383" y="4935350"/>
                  <a:ext cx="1123590" cy="1105786"/>
                </a:xfrm>
                <a:prstGeom prst="ellipse">
                  <a:avLst/>
                </a:prstGeom>
                <a:noFill/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</a:rPr>
                    <a:t>Scale up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xmlns="" id="{1EBA522B-5114-44A4-920F-BCAEB8A36DF6}"/>
                    </a:ext>
                  </a:extLst>
                </p:cNvPr>
                <p:cNvGrpSpPr/>
                <p:nvPr/>
              </p:nvGrpSpPr>
              <p:grpSpPr bwMode="gray">
                <a:xfrm>
                  <a:off x="3338194" y="5090401"/>
                  <a:ext cx="507968" cy="505300"/>
                  <a:chOff x="6965973" y="1257420"/>
                  <a:chExt cx="465392" cy="462948"/>
                </a:xfrm>
                <a:solidFill>
                  <a:schemeClr val="accent4"/>
                </a:solidFill>
              </p:grpSpPr>
              <p:sp>
                <p:nvSpPr>
                  <p:cNvPr id="71" name="Oval 103">
                    <a:extLst>
                      <a:ext uri="{FF2B5EF4-FFF2-40B4-BE49-F238E27FC236}">
                        <a16:creationId xmlns:a16="http://schemas.microsoft.com/office/drawing/2014/main" xmlns="" id="{35B49276-B94D-4273-832C-CB720509D2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6965973" y="1489505"/>
                    <a:ext cx="28095" cy="2809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>
                      <a:latin typeface="+mn-lt"/>
                    </a:endParaRPr>
                  </a:p>
                </p:txBody>
              </p:sp>
              <p:sp>
                <p:nvSpPr>
                  <p:cNvPr id="78" name="Oval 104">
                    <a:extLst>
                      <a:ext uri="{FF2B5EF4-FFF2-40B4-BE49-F238E27FC236}">
                        <a16:creationId xmlns:a16="http://schemas.microsoft.com/office/drawing/2014/main" xmlns="" id="{4B8E441E-24A0-4BB0-81B7-3F5B1C8A54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6965973" y="1413772"/>
                    <a:ext cx="28095" cy="29316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>
                      <a:latin typeface="+mn-lt"/>
                    </a:endParaRPr>
                  </a:p>
                </p:txBody>
              </p:sp>
              <p:sp>
                <p:nvSpPr>
                  <p:cNvPr id="80" name="Oval 105">
                    <a:extLst>
                      <a:ext uri="{FF2B5EF4-FFF2-40B4-BE49-F238E27FC236}">
                        <a16:creationId xmlns:a16="http://schemas.microsoft.com/office/drawing/2014/main" xmlns="" id="{912DDCB9-5234-4B3D-B1B0-E137044A85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6965973" y="1341703"/>
                    <a:ext cx="28095" cy="2565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>
                      <a:latin typeface="+mn-lt"/>
                    </a:endParaRPr>
                  </a:p>
                </p:txBody>
              </p:sp>
              <p:sp>
                <p:nvSpPr>
                  <p:cNvPr id="96" name="Freeform 106">
                    <a:extLst>
                      <a:ext uri="{FF2B5EF4-FFF2-40B4-BE49-F238E27FC236}">
                        <a16:creationId xmlns:a16="http://schemas.microsoft.com/office/drawing/2014/main" xmlns="" id="{D6752117-A3A5-4175-BC06-F06639285F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6983074" y="1257420"/>
                    <a:ext cx="448291" cy="306596"/>
                  </a:xfrm>
                  <a:custGeom>
                    <a:avLst/>
                    <a:gdLst>
                      <a:gd name="T0" fmla="*/ 38 w 367"/>
                      <a:gd name="T1" fmla="*/ 232 h 251"/>
                      <a:gd name="T2" fmla="*/ 73 w 367"/>
                      <a:gd name="T3" fmla="*/ 176 h 251"/>
                      <a:gd name="T4" fmla="*/ 182 w 367"/>
                      <a:gd name="T5" fmla="*/ 197 h 251"/>
                      <a:gd name="T6" fmla="*/ 291 w 367"/>
                      <a:gd name="T7" fmla="*/ 135 h 251"/>
                      <a:gd name="T8" fmla="*/ 346 w 367"/>
                      <a:gd name="T9" fmla="*/ 50 h 251"/>
                      <a:gd name="T10" fmla="*/ 367 w 367"/>
                      <a:gd name="T11" fmla="*/ 64 h 251"/>
                      <a:gd name="T12" fmla="*/ 365 w 367"/>
                      <a:gd name="T13" fmla="*/ 0 h 251"/>
                      <a:gd name="T14" fmla="*/ 305 w 367"/>
                      <a:gd name="T15" fmla="*/ 26 h 251"/>
                      <a:gd name="T16" fmla="*/ 327 w 367"/>
                      <a:gd name="T17" fmla="*/ 38 h 251"/>
                      <a:gd name="T18" fmla="*/ 275 w 367"/>
                      <a:gd name="T19" fmla="*/ 119 h 251"/>
                      <a:gd name="T20" fmla="*/ 177 w 367"/>
                      <a:gd name="T21" fmla="*/ 173 h 251"/>
                      <a:gd name="T22" fmla="*/ 62 w 367"/>
                      <a:gd name="T23" fmla="*/ 150 h 251"/>
                      <a:gd name="T24" fmla="*/ 0 w 367"/>
                      <a:gd name="T25" fmla="*/ 251 h 251"/>
                      <a:gd name="T26" fmla="*/ 38 w 367"/>
                      <a:gd name="T27" fmla="*/ 232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67" h="251">
                        <a:moveTo>
                          <a:pt x="38" y="232"/>
                        </a:moveTo>
                        <a:lnTo>
                          <a:pt x="73" y="176"/>
                        </a:lnTo>
                        <a:lnTo>
                          <a:pt x="182" y="197"/>
                        </a:lnTo>
                        <a:lnTo>
                          <a:pt x="291" y="135"/>
                        </a:lnTo>
                        <a:lnTo>
                          <a:pt x="346" y="50"/>
                        </a:lnTo>
                        <a:lnTo>
                          <a:pt x="367" y="64"/>
                        </a:lnTo>
                        <a:lnTo>
                          <a:pt x="365" y="0"/>
                        </a:lnTo>
                        <a:lnTo>
                          <a:pt x="305" y="26"/>
                        </a:lnTo>
                        <a:lnTo>
                          <a:pt x="327" y="38"/>
                        </a:lnTo>
                        <a:lnTo>
                          <a:pt x="275" y="119"/>
                        </a:lnTo>
                        <a:lnTo>
                          <a:pt x="177" y="173"/>
                        </a:lnTo>
                        <a:lnTo>
                          <a:pt x="62" y="150"/>
                        </a:lnTo>
                        <a:lnTo>
                          <a:pt x="0" y="251"/>
                        </a:lnTo>
                        <a:lnTo>
                          <a:pt x="38" y="2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>
                      <a:latin typeface="+mn-lt"/>
                    </a:endParaRPr>
                  </a:p>
                </p:txBody>
              </p:sp>
              <p:sp>
                <p:nvSpPr>
                  <p:cNvPr id="97" name="Freeform 107">
                    <a:extLst>
                      <a:ext uri="{FF2B5EF4-FFF2-40B4-BE49-F238E27FC236}">
                        <a16:creationId xmlns:a16="http://schemas.microsoft.com/office/drawing/2014/main" xmlns="" id="{7FBBB7D7-0764-43EB-B563-2D8AE4DADC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gray">
                  <a:xfrm>
                    <a:off x="6965973" y="1515156"/>
                    <a:ext cx="453177" cy="205212"/>
                  </a:xfrm>
                  <a:custGeom>
                    <a:avLst/>
                    <a:gdLst>
                      <a:gd name="T0" fmla="*/ 267 w 371"/>
                      <a:gd name="T1" fmla="*/ 0 h 168"/>
                      <a:gd name="T2" fmla="*/ 194 w 371"/>
                      <a:gd name="T3" fmla="*/ 50 h 168"/>
                      <a:gd name="T4" fmla="*/ 78 w 371"/>
                      <a:gd name="T5" fmla="*/ 33 h 168"/>
                      <a:gd name="T6" fmla="*/ 0 w 371"/>
                      <a:gd name="T7" fmla="*/ 71 h 168"/>
                      <a:gd name="T8" fmla="*/ 0 w 371"/>
                      <a:gd name="T9" fmla="*/ 168 h 168"/>
                      <a:gd name="T10" fmla="*/ 371 w 371"/>
                      <a:gd name="T11" fmla="*/ 168 h 168"/>
                      <a:gd name="T12" fmla="*/ 371 w 371"/>
                      <a:gd name="T13" fmla="*/ 71 h 168"/>
                      <a:gd name="T14" fmla="*/ 267 w 371"/>
                      <a:gd name="T15" fmla="*/ 0 h 168"/>
                      <a:gd name="T16" fmla="*/ 350 w 371"/>
                      <a:gd name="T17" fmla="*/ 145 h 168"/>
                      <a:gd name="T18" fmla="*/ 33 w 371"/>
                      <a:gd name="T19" fmla="*/ 145 h 168"/>
                      <a:gd name="T20" fmla="*/ 73 w 371"/>
                      <a:gd name="T21" fmla="*/ 76 h 168"/>
                      <a:gd name="T22" fmla="*/ 161 w 371"/>
                      <a:gd name="T23" fmla="*/ 114 h 168"/>
                      <a:gd name="T24" fmla="*/ 281 w 371"/>
                      <a:gd name="T25" fmla="*/ 59 h 168"/>
                      <a:gd name="T26" fmla="*/ 350 w 371"/>
                      <a:gd name="T27" fmla="*/ 119 h 168"/>
                      <a:gd name="T28" fmla="*/ 350 w 371"/>
                      <a:gd name="T29" fmla="*/ 145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71" h="168">
                        <a:moveTo>
                          <a:pt x="267" y="0"/>
                        </a:moveTo>
                        <a:lnTo>
                          <a:pt x="194" y="50"/>
                        </a:lnTo>
                        <a:lnTo>
                          <a:pt x="78" y="33"/>
                        </a:lnTo>
                        <a:lnTo>
                          <a:pt x="0" y="71"/>
                        </a:lnTo>
                        <a:lnTo>
                          <a:pt x="0" y="168"/>
                        </a:lnTo>
                        <a:lnTo>
                          <a:pt x="371" y="168"/>
                        </a:lnTo>
                        <a:lnTo>
                          <a:pt x="371" y="71"/>
                        </a:lnTo>
                        <a:lnTo>
                          <a:pt x="267" y="0"/>
                        </a:lnTo>
                        <a:close/>
                        <a:moveTo>
                          <a:pt x="350" y="145"/>
                        </a:moveTo>
                        <a:lnTo>
                          <a:pt x="33" y="145"/>
                        </a:lnTo>
                        <a:lnTo>
                          <a:pt x="73" y="76"/>
                        </a:lnTo>
                        <a:lnTo>
                          <a:pt x="161" y="114"/>
                        </a:lnTo>
                        <a:lnTo>
                          <a:pt x="281" y="59"/>
                        </a:lnTo>
                        <a:lnTo>
                          <a:pt x="350" y="119"/>
                        </a:lnTo>
                        <a:lnTo>
                          <a:pt x="350" y="1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>
                      <a:latin typeface="+mn-lt"/>
                    </a:endParaRPr>
                  </a:p>
                </p:txBody>
              </p:sp>
            </p:grpSp>
          </p:grpSp>
          <p:sp>
            <p:nvSpPr>
              <p:cNvPr id="8" name="TextBox 7"/>
              <p:cNvSpPr txBox="1">
                <a:spLocks/>
              </p:cNvSpPr>
              <p:nvPr/>
            </p:nvSpPr>
            <p:spPr>
              <a:xfrm>
                <a:off x="4603347" y="4843006"/>
                <a:ext cx="7047303" cy="984885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lvl="1"/>
                <a:r>
                  <a:rPr lang="en-US" dirty="0" smtClean="0">
                    <a:ea typeface="Arial Unicode MS" panose="020B0604020202020204" pitchFamily="34" charset="-128"/>
                    <a:cs typeface="Arial" panose="020B0604020202020204" pitchFamily="34" charset="0"/>
                  </a:rPr>
                  <a:t>Modelled 3 market evolution scenarios to identify potential growth opportunities in the mid- and long-term</a:t>
                </a:r>
              </a:p>
              <a:p>
                <a:pPr lvl="1"/>
                <a:r>
                  <a:rPr lang="en-US" dirty="0" smtClean="0">
                    <a:ea typeface="Arial Unicode MS" panose="020B0604020202020204" pitchFamily="34" charset="-128"/>
                    <a:cs typeface="Arial" panose="020B0604020202020204" pitchFamily="34" charset="0"/>
                  </a:rPr>
                  <a:t>Prepared "decision map" along core elements (customer, product, operating model) to effectively scale new business within potential market scenarios</a:t>
                </a:r>
                <a:endParaRPr lang="en-US" dirty="0"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lc="http://schemas.openxmlformats.org/drawingml/2006/lockedCanvas" xmlns="" xmlns:a16="http://schemas.microsoft.com/office/drawing/2014/main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28431" y="-15388"/>
            <a:ext cx="667170" cy="24622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CHA001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lc="http://schemas.openxmlformats.org/drawingml/2006/lockedCanvas" xmlns="" xmlns:a16="http://schemas.microsoft.com/office/drawing/2014/main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7492" y="-15388"/>
            <a:ext cx="3740126" cy="24622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/>
                </a:solidFill>
              </a:rPr>
              <a:t>CHEMICALS &amp; AGRICULTURE (GEM) </a:t>
            </a:r>
            <a:r>
              <a:rPr lang="pl-PL" sz="1000" dirty="0" smtClean="0">
                <a:solidFill>
                  <a:schemeClr val="bg1"/>
                </a:solidFill>
              </a:rPr>
              <a:t>| WESTERN EUROPE</a:t>
            </a:r>
            <a:endParaRPr lang="pl-PL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BC3483-4E3E-460C-B72D-13B178CA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0524591" cy="615553"/>
          </a:xfrm>
        </p:spPr>
        <p:txBody>
          <a:bodyPr/>
          <a:lstStyle/>
          <a:p>
            <a:r>
              <a:rPr lang="pl-PL" dirty="0"/>
              <a:t>Case </a:t>
            </a:r>
            <a:r>
              <a:rPr lang="pl-PL" dirty="0" err="1"/>
              <a:t>study</a:t>
            </a:r>
            <a:r>
              <a:rPr lang="en-US" dirty="0"/>
              <a:t>: Commercialization strategy for a new technology in a highly dynamic and uncertain market environment 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8758" y="1169633"/>
            <a:ext cx="11493491" cy="5119753"/>
            <a:chOff x="158758" y="942974"/>
            <a:chExt cx="11493491" cy="511975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74947D3F-259D-42C0-84D1-844A439351E5}"/>
                </a:ext>
              </a:extLst>
            </p:cNvPr>
            <p:cNvSpPr/>
            <p:nvPr/>
          </p:nvSpPr>
          <p:spPr>
            <a:xfrm>
              <a:off x="158758" y="942974"/>
              <a:ext cx="11493491" cy="386439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en-US" sz="13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9" name="AutoShape 250">
              <a:extLst>
                <a:ext uri="{FF2B5EF4-FFF2-40B4-BE49-F238E27FC236}">
                  <a16:creationId xmlns:a16="http://schemas.microsoft.com/office/drawing/2014/main" xmlns="" id="{8D1ADB82-E005-49B0-B643-DB87B66CA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8430" y="1026933"/>
              <a:ext cx="3407000" cy="218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noAutofit/>
            </a:bodyPr>
            <a:lstStyle/>
            <a:p>
              <a:r>
                <a:rPr lang="en-GB" sz="1300" b="1" dirty="0">
                  <a:solidFill>
                    <a:schemeClr val="bg1"/>
                  </a:solidFill>
                  <a:latin typeface="+mn-lt"/>
                </a:rPr>
                <a:t>Impact </a:t>
              </a:r>
              <a:endParaRPr lang="en-GB" sz="1300" b="1" noProof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1" name="AutoShape 250">
              <a:extLst>
                <a:ext uri="{FF2B5EF4-FFF2-40B4-BE49-F238E27FC236}">
                  <a16:creationId xmlns:a16="http://schemas.microsoft.com/office/drawing/2014/main" xmlns="" id="{6BA7510F-FED1-4BB1-8538-03916250F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10" y="1026933"/>
              <a:ext cx="3407000" cy="218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pl-PL" sz="1300" b="1" dirty="0">
                  <a:solidFill>
                    <a:schemeClr val="bg1"/>
                  </a:solidFill>
                  <a:latin typeface="+mn-lt"/>
                </a:rPr>
                <a:t>Client </a:t>
              </a:r>
              <a:r>
                <a:rPr lang="pl-PL" sz="1300" b="1" dirty="0" err="1">
                  <a:solidFill>
                    <a:schemeClr val="bg1"/>
                  </a:solidFill>
                  <a:latin typeface="+mn-lt"/>
                </a:rPr>
                <a:t>context</a:t>
              </a:r>
              <a:endParaRPr lang="en-GB" sz="13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2" name="AutoShape 250">
              <a:extLst>
                <a:ext uri="{FF2B5EF4-FFF2-40B4-BE49-F238E27FC236}">
                  <a16:creationId xmlns:a16="http://schemas.microsoft.com/office/drawing/2014/main" xmlns="" id="{2B4B2D88-34FB-45DB-9748-10AF928C2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057" y="1026933"/>
              <a:ext cx="3407000" cy="218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8" anchor="b">
              <a:noAutofit/>
            </a:bodyPr>
            <a:lstStyle/>
            <a:p>
              <a:r>
                <a:rPr lang="en-GB" sz="1300" b="1" dirty="0">
                  <a:solidFill>
                    <a:schemeClr val="bg1"/>
                  </a:solidFill>
                  <a:latin typeface="+mn-lt"/>
                </a:rPr>
                <a:t>Approach</a:t>
              </a:r>
            </a:p>
          </p:txBody>
        </p:sp>
        <p:sp>
          <p:nvSpPr>
            <p:cNvPr id="63" name="Chevron 29">
              <a:extLst>
                <a:ext uri="{FF2B5EF4-FFF2-40B4-BE49-F238E27FC236}">
                  <a16:creationId xmlns:a16="http://schemas.microsoft.com/office/drawing/2014/main" xmlns="" id="{760B9098-0A71-4339-80DE-92FC49808609}"/>
                </a:ext>
              </a:extLst>
            </p:cNvPr>
            <p:cNvSpPr/>
            <p:nvPr/>
          </p:nvSpPr>
          <p:spPr>
            <a:xfrm>
              <a:off x="3805675" y="999111"/>
              <a:ext cx="182516" cy="27416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dirty="0">
                <a:solidFill>
                  <a:schemeClr val="bg1"/>
                </a:solidFill>
              </a:endParaRPr>
            </a:p>
          </p:txBody>
        </p:sp>
        <p:sp>
          <p:nvSpPr>
            <p:cNvPr id="64" name="Chevron 31">
              <a:extLst>
                <a:ext uri="{FF2B5EF4-FFF2-40B4-BE49-F238E27FC236}">
                  <a16:creationId xmlns:a16="http://schemas.microsoft.com/office/drawing/2014/main" xmlns="" id="{9C85239B-BE4A-4380-BA4F-409B662C565B}"/>
                </a:ext>
              </a:extLst>
            </p:cNvPr>
            <p:cNvSpPr/>
            <p:nvPr/>
          </p:nvSpPr>
          <p:spPr>
            <a:xfrm>
              <a:off x="7756921" y="999111"/>
              <a:ext cx="182516" cy="27416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10446AF0-4F47-4A20-AA96-6BC2881BB331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73" y="1385801"/>
              <a:ext cx="0" cy="4571208"/>
            </a:xfrm>
            <a:prstGeom prst="line">
              <a:avLst/>
            </a:prstGeom>
            <a:ln w="635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53270D9D-7EAB-4C89-AEBC-8D80F2980B30}"/>
                </a:ext>
              </a:extLst>
            </p:cNvPr>
            <p:cNvCxnSpPr>
              <a:cxnSpLocks/>
            </p:cNvCxnSpPr>
            <p:nvPr/>
          </p:nvCxnSpPr>
          <p:spPr>
            <a:xfrm>
              <a:off x="7793781" y="1385801"/>
              <a:ext cx="0" cy="4571208"/>
            </a:xfrm>
            <a:prstGeom prst="line">
              <a:avLst/>
            </a:prstGeom>
            <a:ln w="635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EE8274F-3066-4F6B-AED0-39C56F789B25}"/>
                </a:ext>
              </a:extLst>
            </p:cNvPr>
            <p:cNvSpPr>
              <a:spLocks/>
            </p:cNvSpPr>
            <p:nvPr/>
          </p:nvSpPr>
          <p:spPr>
            <a:xfrm>
              <a:off x="217810" y="4770066"/>
              <a:ext cx="3407000" cy="109260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pl-PL" sz="1300" b="1" dirty="0">
                  <a:solidFill>
                    <a:schemeClr val="tx2"/>
                  </a:solidFill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Client name: </a:t>
              </a:r>
              <a:r>
                <a:rPr lang="pl-PL" sz="1300" dirty="0" smtClean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r>
                <a:rPr lang="en-US" sz="1300" b="1" dirty="0" smtClean="0">
                  <a:solidFill>
                    <a:schemeClr val="tx2"/>
                  </a:solidFill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l-PL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(Needed just for admin tracking purpose and will be kept confidential)</a:t>
              </a:r>
            </a:p>
            <a:p>
              <a:r>
                <a:rPr lang="pl-PL" sz="1300" b="1" dirty="0">
                  <a:solidFill>
                    <a:schemeClr val="tx2"/>
                  </a:solidFill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Team set-</a:t>
              </a:r>
              <a:r>
                <a:rPr lang="pl-PL" sz="1300" b="1" dirty="0" err="1">
                  <a:solidFill>
                    <a:schemeClr val="tx2"/>
                  </a:solidFill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r>
                <a:rPr lang="pl-PL" sz="1300" b="1" dirty="0">
                  <a:solidFill>
                    <a:schemeClr val="tx2"/>
                  </a:solidFill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pl-PL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EM+2</a:t>
              </a:r>
              <a:r>
                <a:rPr lang="en-US" sz="1300" b="1" dirty="0">
                  <a:solidFill>
                    <a:schemeClr val="tx2"/>
                  </a:solidFill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r>
                <a:rPr lang="pl-PL" sz="1300" b="1" dirty="0">
                  <a:solidFill>
                    <a:schemeClr val="tx2"/>
                  </a:solidFill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Fees Structure: 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Fixed</a:t>
              </a:r>
              <a:endParaRPr lang="en-US" sz="13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>
              <p:custDataLst>
                <p:tags r:id="rId3"/>
              </p:custDataLst>
            </p:nvPr>
          </p:nvSpPr>
          <p:spPr>
            <a:xfrm>
              <a:off x="217810" y="1385802"/>
              <a:ext cx="3407000" cy="332787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300" b="1" dirty="0" smtClean="0">
                  <a:solidFill>
                    <a:schemeClr val="tx2"/>
                  </a:solidFill>
                </a:rPr>
                <a:t>Client acquired and further developed new technology </a:t>
              </a:r>
              <a:r>
                <a:rPr lang="en-US" sz="1300" dirty="0" smtClean="0"/>
                <a:t>in the field of electric vehicles, a market in which the organization only has limited knowledge and experience</a:t>
              </a:r>
            </a:p>
            <a:p>
              <a:pPr lvl="1">
                <a:spcBef>
                  <a:spcPct val="50000"/>
                </a:spcBef>
              </a:pPr>
              <a:r>
                <a:rPr lang="en-US" sz="1300" dirty="0" smtClean="0"/>
                <a:t>Needed support in </a:t>
              </a:r>
              <a:r>
                <a:rPr lang="en-US" sz="1300" b="1" dirty="0" smtClean="0">
                  <a:solidFill>
                    <a:schemeClr val="tx2"/>
                  </a:solidFill>
                </a:rPr>
                <a:t>bringing in external knowledge and expertise </a:t>
              </a:r>
              <a:r>
                <a:rPr lang="en-US" sz="1300" dirty="0" smtClean="0"/>
                <a:t>both in the </a:t>
              </a:r>
              <a:r>
                <a:rPr lang="en-US" sz="1300" b="1" dirty="0" smtClean="0">
                  <a:solidFill>
                    <a:schemeClr val="tx2"/>
                  </a:solidFill>
                </a:rPr>
                <a:t>specific market context </a:t>
              </a:r>
              <a:r>
                <a:rPr lang="en-US" sz="1300" dirty="0" smtClean="0"/>
                <a:t>as well as in the creation of </a:t>
              </a:r>
              <a:r>
                <a:rPr lang="en-US" sz="1300" b="1" dirty="0" smtClean="0">
                  <a:solidFill>
                    <a:schemeClr val="tx2"/>
                  </a:solidFill>
                </a:rPr>
                <a:t>successful commercialization</a:t>
              </a:r>
              <a:r>
                <a:rPr lang="en-US" sz="1300" dirty="0" smtClean="0"/>
                <a:t> </a:t>
              </a:r>
              <a:r>
                <a:rPr lang="en-US" sz="1300" b="1" dirty="0" smtClean="0">
                  <a:solidFill>
                    <a:schemeClr val="tx2"/>
                  </a:solidFill>
                </a:rPr>
                <a:t>strategies under uncertainty</a:t>
              </a:r>
            </a:p>
            <a:p>
              <a:pPr lvl="1">
                <a:spcBef>
                  <a:spcPct val="50000"/>
                </a:spcBef>
              </a:pPr>
              <a:r>
                <a:rPr lang="en-US" sz="1300" dirty="0" smtClean="0"/>
                <a:t>Goal was to evaluate the market opportunity for this technology as well as concrete steps for the go-to-market approach as a basis for the </a:t>
              </a:r>
              <a:r>
                <a:rPr lang="en-US" sz="1300" b="1" dirty="0" smtClean="0">
                  <a:solidFill>
                    <a:schemeClr val="tx2"/>
                  </a:solidFill>
                </a:rPr>
                <a:t>largest investment decision taken in the 150-year tradition of the company</a:t>
              </a:r>
              <a:endParaRPr lang="en-US" sz="1300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FC66F86-C32E-472F-956F-216485749F32}"/>
                </a:ext>
              </a:extLst>
            </p:cNvPr>
            <p:cNvSpPr>
              <a:spLocks/>
            </p:cNvSpPr>
            <p:nvPr/>
          </p:nvSpPr>
          <p:spPr>
            <a:xfrm>
              <a:off x="4169057" y="4770065"/>
              <a:ext cx="3407000" cy="129266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pl-PL" sz="1300" b="1" dirty="0">
                  <a:solidFill>
                    <a:schemeClr val="tx2"/>
                  </a:solidFill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What was unique: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combined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best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firm's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knowledge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resources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3 different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practices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: Marketing &amp;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Sales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, Automotive,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Strategy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– an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unmatched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proposition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de-DE" sz="1300" dirty="0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300" dirty="0" err="1"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endParaRPr lang="pl-PL" sz="13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3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>
              <p:custDataLst>
                <p:tags r:id="rId4"/>
              </p:custDataLst>
            </p:nvPr>
          </p:nvSpPr>
          <p:spPr>
            <a:xfrm>
              <a:off x="4169057" y="1385801"/>
              <a:ext cx="3407000" cy="332787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300" dirty="0" smtClean="0"/>
                <a:t>3-week </a:t>
              </a:r>
              <a:r>
                <a:rPr lang="en-US" sz="1300" b="1" dirty="0" smtClean="0">
                  <a:solidFill>
                    <a:schemeClr val="tx2"/>
                  </a:solidFill>
                </a:rPr>
                <a:t>"DD-like" development of quantitative market model and evolution scenarios </a:t>
              </a:r>
              <a:r>
                <a:rPr lang="en-US" sz="1300" dirty="0" smtClean="0"/>
                <a:t>– using both client and firm knowledge and data – as well as qualitative assessment of current value chain and value chain dynamics</a:t>
              </a:r>
            </a:p>
            <a:p>
              <a:pPr lvl="1">
                <a:spcBef>
                  <a:spcPct val="50000"/>
                </a:spcBef>
              </a:pPr>
              <a:r>
                <a:rPr lang="en-US" sz="1300" dirty="0" smtClean="0"/>
                <a:t>3-week phase on assessing relevant implications and </a:t>
              </a:r>
              <a:r>
                <a:rPr lang="en-US" sz="1300" b="1" dirty="0" smtClean="0">
                  <a:solidFill>
                    <a:schemeClr val="tx2"/>
                  </a:solidFill>
                </a:rPr>
                <a:t>developing potential market entry strategies under uncertainty </a:t>
              </a:r>
              <a:r>
                <a:rPr lang="en-US" sz="1300" dirty="0" smtClean="0"/>
                <a:t>and along the</a:t>
              </a:r>
              <a:br>
                <a:rPr lang="en-US" sz="1300" dirty="0" smtClean="0"/>
              </a:br>
              <a:r>
                <a:rPr lang="en-US" sz="1300" dirty="0" smtClean="0"/>
                <a:t>3 core dimensions: customer, product, and operating model</a:t>
              </a:r>
            </a:p>
            <a:p>
              <a:pPr lvl="1">
                <a:spcBef>
                  <a:spcPct val="50000"/>
                </a:spcBef>
              </a:pPr>
              <a:r>
                <a:rPr lang="en-US" sz="1300" dirty="0" smtClean="0"/>
                <a:t>1-week phase on </a:t>
              </a:r>
              <a:r>
                <a:rPr lang="en-US" sz="1300" b="1" dirty="0" smtClean="0">
                  <a:solidFill>
                    <a:schemeClr val="tx2"/>
                  </a:solidFill>
                </a:rPr>
                <a:t>synthesizing findings into concrete sets of actions and next steps </a:t>
              </a:r>
              <a:r>
                <a:rPr lang="en-US" sz="1300" dirty="0" smtClean="0"/>
                <a:t>to the company's Board of Directors</a:t>
              </a:r>
              <a:endParaRPr lang="en-US" sz="1300" dirty="0"/>
            </a:p>
          </p:txBody>
        </p:sp>
        <p:sp>
          <p:nvSpPr>
            <p:cNvPr id="11" name="TextBox 10"/>
            <p:cNvSpPr txBox="1"/>
            <p:nvPr>
              <p:custDataLst>
                <p:tags r:id="rId5"/>
              </p:custDataLst>
            </p:nvPr>
          </p:nvSpPr>
          <p:spPr>
            <a:xfrm>
              <a:off x="8068430" y="1385802"/>
              <a:ext cx="3407000" cy="407603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300" smtClean="0"/>
                <a:t>Enabled the client to develop a business case for a new technology that can potentially become </a:t>
              </a:r>
              <a:r>
                <a:rPr lang="en-US" sz="1300" b="1" smtClean="0">
                  <a:solidFill>
                    <a:schemeClr val="tx2"/>
                  </a:solidFill>
                </a:rPr>
                <a:t>one of their largest profit contributors in the future</a:t>
              </a:r>
            </a:p>
            <a:p>
              <a:pPr lvl="1">
                <a:spcBef>
                  <a:spcPct val="50000"/>
                </a:spcBef>
              </a:pPr>
              <a:r>
                <a:rPr lang="en-US" sz="1300" b="1" smtClean="0">
                  <a:solidFill>
                    <a:schemeClr val="tx2"/>
                  </a:solidFill>
                </a:rPr>
                <a:t>Where is the impact opportunity …</a:t>
              </a:r>
            </a:p>
            <a:p>
              <a:pPr lvl="3">
                <a:spcBef>
                  <a:spcPct val="12000"/>
                </a:spcBef>
              </a:pPr>
              <a:r>
                <a:rPr lang="en-US" sz="1300" smtClean="0"/>
                <a:t>Highly dynamic and uncertain markets provide </a:t>
              </a:r>
              <a:r>
                <a:rPr lang="en-US" sz="1300" b="1" smtClean="0">
                  <a:solidFill>
                    <a:schemeClr val="tx2"/>
                  </a:solidFill>
                </a:rPr>
                <a:t>investment opportunities for a large set of existing and new players</a:t>
              </a:r>
            </a:p>
            <a:p>
              <a:pPr lvl="3">
                <a:spcBef>
                  <a:spcPct val="12000"/>
                </a:spcBef>
              </a:pPr>
              <a:r>
                <a:rPr lang="en-US" sz="1300" smtClean="0"/>
                <a:t>Our approach provides potential clients with the </a:t>
              </a:r>
              <a:r>
                <a:rPr lang="en-US" sz="1300" b="1" smtClean="0">
                  <a:solidFill>
                    <a:schemeClr val="tx2"/>
                  </a:solidFill>
                </a:rPr>
                <a:t>relevant expertise, knowledge and data</a:t>
              </a:r>
              <a:r>
                <a:rPr lang="en-US" sz="1300" smtClean="0"/>
                <a:t> needed to develop a successful commercialization strategy for new technologies – particularly for, but not limited to, the automotive industry</a:t>
              </a:r>
            </a:p>
            <a:p>
              <a:pPr lvl="3">
                <a:spcBef>
                  <a:spcPct val="12000"/>
                </a:spcBef>
              </a:pPr>
              <a:r>
                <a:rPr lang="en-US" sz="1300" smtClean="0"/>
                <a:t>Through that, clients can gain </a:t>
              </a:r>
              <a:r>
                <a:rPr lang="en-US" sz="1300" b="1" smtClean="0">
                  <a:solidFill>
                    <a:schemeClr val="tx2"/>
                  </a:solidFill>
                </a:rPr>
                <a:t>access to large value pools outside their traditional business model</a:t>
              </a:r>
              <a:endParaRPr lang="en-US" sz="1300" b="1">
                <a:solidFill>
                  <a:schemeClr val="tx2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lc="http://schemas.openxmlformats.org/drawingml/2006/lockedCanvas" xmlns="" xmlns:a16="http://schemas.microsoft.com/office/drawing/2014/main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7616" y="-15388"/>
            <a:ext cx="667170" cy="24622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CHA001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lc="http://schemas.openxmlformats.org/drawingml/2006/lockedCanvas" xmlns="" xmlns:a16="http://schemas.microsoft.com/office/drawing/2014/main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7492" y="-15388"/>
            <a:ext cx="3740126" cy="24622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/>
                </a:solidFill>
              </a:rPr>
              <a:t>CHEMICALS &amp; AGRICULTURE (GEM) </a:t>
            </a:r>
            <a:r>
              <a:rPr lang="pl-PL" sz="1000" dirty="0" smtClean="0">
                <a:solidFill>
                  <a:schemeClr val="bg1"/>
                </a:solidFill>
              </a:rPr>
              <a:t>| WESTERN EUROPE</a:t>
            </a:r>
            <a:endParaRPr lang="pl-PL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68520" y="2746086"/>
            <a:ext cx="1187480" cy="2070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27523" y="2746086"/>
            <a:ext cx="1146740" cy="2070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4319" y="2746086"/>
            <a:ext cx="1146740" cy="2070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31827" y="2746086"/>
            <a:ext cx="1146740" cy="2070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8520" y="5411466"/>
            <a:ext cx="1187480" cy="2070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40893" y="5408320"/>
            <a:ext cx="1413338" cy="21018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54319" y="5408320"/>
            <a:ext cx="1170631" cy="21018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83557" y="5408320"/>
            <a:ext cx="1170631" cy="21018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40032" y="5408320"/>
            <a:ext cx="1282464" cy="20203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xmlns="" id="{53DB971B-4497-470D-9FF4-C6616C19842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6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xmlns="" id="{53DB971B-4497-470D-9FF4-C6616C1984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6CA21-B0F3-4111-B8ED-FFFF3707257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Our team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9F963CF-5CC8-4D2F-8E36-143C0C914E2E}"/>
              </a:ext>
            </a:extLst>
          </p:cNvPr>
          <p:cNvSpPr txBox="1">
            <a:spLocks/>
          </p:cNvSpPr>
          <p:nvPr/>
        </p:nvSpPr>
        <p:spPr bwMode="gray">
          <a:xfrm>
            <a:off x="5278212" y="2782994"/>
            <a:ext cx="136112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Jonas Augustin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Project lead, industry expert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457095-07F6-4B8C-A147-3BB6BD86123D}"/>
              </a:ext>
            </a:extLst>
          </p:cNvPr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" r="794"/>
          <a:stretch/>
        </p:blipFill>
        <p:spPr bwMode="gray">
          <a:xfrm>
            <a:off x="5254319" y="1211969"/>
            <a:ext cx="1146740" cy="1539121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92603B-9FED-46F0-AE09-BA255D232705}"/>
              </a:ext>
            </a:extLst>
          </p:cNvPr>
          <p:cNvSpPr txBox="1">
            <a:spLocks/>
          </p:cNvSpPr>
          <p:nvPr/>
        </p:nvSpPr>
        <p:spPr bwMode="gray">
          <a:xfrm>
            <a:off x="368519" y="2782994"/>
            <a:ext cx="158658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Michael </a:t>
            </a:r>
            <a:r>
              <a:rPr lang="de-DE" sz="1200" b="1" dirty="0">
                <a:solidFill>
                  <a:schemeClr val="bg1"/>
                </a:solidFill>
              </a:rPr>
              <a:t>Birshan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accent4"/>
                </a:solidFill>
              </a:rPr>
              <a:t/>
            </a:r>
            <a:br>
              <a:rPr lang="en-US" sz="1200" b="1" dirty="0">
                <a:solidFill>
                  <a:schemeClr val="accent4"/>
                </a:solidFill>
              </a:rPr>
            </a:br>
            <a:r>
              <a:rPr lang="en-US" sz="1200" dirty="0"/>
              <a:t>Senior Partner</a:t>
            </a:r>
          </a:p>
          <a:p>
            <a:r>
              <a:rPr lang="en-US" sz="1200" dirty="0"/>
              <a:t>Strategy 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F090EC1-F956-44BE-A5E2-12E00E1BF620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b="507"/>
          <a:stretch/>
        </p:blipFill>
        <p:spPr bwMode="gray">
          <a:xfrm>
            <a:off x="400725" y="1211969"/>
            <a:ext cx="1146740" cy="1539121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6624954-D0A7-4227-A5AB-B2BFA27A5198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l="2698" r="2467"/>
          <a:stretch/>
        </p:blipFill>
        <p:spPr bwMode="gray">
          <a:xfrm>
            <a:off x="8631827" y="1211969"/>
            <a:ext cx="1146740" cy="1539121"/>
          </a:xfrm>
          <a:prstGeom prst="rect">
            <a:avLst/>
          </a:prstGeom>
          <a:effectLst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F479B80-AA3C-49AD-A530-94BEF255EA57}"/>
              </a:ext>
            </a:extLst>
          </p:cNvPr>
          <p:cNvSpPr txBox="1">
            <a:spLocks/>
          </p:cNvSpPr>
          <p:nvPr/>
        </p:nvSpPr>
        <p:spPr bwMode="gray">
          <a:xfrm>
            <a:off x="8631827" y="2782994"/>
            <a:ext cx="202642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Martin Linder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Partner with extensive OEM, supplier and battery expertise</a:t>
            </a:r>
            <a:endParaRPr lang="en-US" sz="1200" dirty="0"/>
          </a:p>
        </p:txBody>
      </p:sp>
      <p:pic>
        <p:nvPicPr>
          <p:cNvPr id="187484" name="Picture 92" descr="http://webassets.intranet.mckinsey.com/person/10063080870/images/medium.jpg?1528280591">
            <a:extLst>
              <a:ext uri="{FF2B5EF4-FFF2-40B4-BE49-F238E27FC236}">
                <a16:creationId xmlns:a16="http://schemas.microsoft.com/office/drawing/2014/main" xmlns="" id="{45FCA0D7-8A29-4D9C-99E7-CB9C36912BF0}"/>
              </a:ext>
            </a:extLst>
          </p:cNvPr>
          <p:cNvPicPr>
            <a:picLocks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r="-1"/>
          <a:stretch/>
        </p:blipFill>
        <p:spPr bwMode="gray">
          <a:xfrm>
            <a:off x="7597509" y="3869199"/>
            <a:ext cx="1146740" cy="15391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78A8C90-B6C4-4BCC-B2DD-EFE239DF5BA0}"/>
              </a:ext>
            </a:extLst>
          </p:cNvPr>
          <p:cNvSpPr txBox="1">
            <a:spLocks/>
          </p:cNvSpPr>
          <p:nvPr/>
        </p:nvSpPr>
        <p:spPr bwMode="gray">
          <a:xfrm>
            <a:off x="7585882" y="5409646"/>
            <a:ext cx="177076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Thomas Schuldt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/>
              <a:t>Consultant with expertise in batteries and go-to-market strategies</a:t>
            </a:r>
          </a:p>
        </p:txBody>
      </p:sp>
      <p:pic>
        <p:nvPicPr>
          <p:cNvPr id="3" name="Picture 38" descr="medium">
            <a:extLst>
              <a:ext uri="{FF2B5EF4-FFF2-40B4-BE49-F238E27FC236}">
                <a16:creationId xmlns:a16="http://schemas.microsoft.com/office/drawing/2014/main" xmlns="" id="{D52A282E-B261-4B21-95DB-773B6E49F1F9}"/>
              </a:ext>
            </a:extLst>
          </p:cNvPr>
          <p:cNvPicPr>
            <a:picLocks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r="9325" b="16245"/>
          <a:stretch/>
        </p:blipFill>
        <p:spPr bwMode="gray">
          <a:xfrm>
            <a:off x="3161263" y="3869199"/>
            <a:ext cx="1146740" cy="1539121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6F694FA-56F4-4DD0-802D-85D345771A38}"/>
              </a:ext>
            </a:extLst>
          </p:cNvPr>
          <p:cNvSpPr txBox="1">
            <a:spLocks/>
          </p:cNvSpPr>
          <p:nvPr/>
        </p:nvSpPr>
        <p:spPr bwMode="gray">
          <a:xfrm>
            <a:off x="3147071" y="5409646"/>
            <a:ext cx="17950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Markus Wilthaner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/>
              <a:t>Strategic </a:t>
            </a:r>
            <a:r>
              <a:rPr lang="de-DE" sz="1200" dirty="0" err="1"/>
              <a:t>project</a:t>
            </a:r>
            <a:r>
              <a:rPr lang="de-DE" sz="1200" dirty="0"/>
              <a:t> </a:t>
            </a:r>
            <a:r>
              <a:rPr lang="de-DE" sz="1200" dirty="0" err="1"/>
              <a:t>lead</a:t>
            </a:r>
            <a:r>
              <a:rPr lang="de-DE" sz="1200" dirty="0"/>
              <a:t>, </a:t>
            </a:r>
            <a:r>
              <a:rPr lang="de-DE" sz="1200" dirty="0" err="1"/>
              <a:t>specialised</a:t>
            </a:r>
            <a:r>
              <a:rPr lang="de-DE" sz="1200" dirty="0"/>
              <a:t> in </a:t>
            </a:r>
            <a:r>
              <a:rPr lang="de-DE" sz="1200" dirty="0" err="1"/>
              <a:t>batteries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FD4EBF2-6251-43D4-9AAE-5EA2D206BA5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8556" t="1459" r="8554" b="9820"/>
          <a:stretch/>
        </p:blipFill>
        <p:spPr bwMode="gray">
          <a:xfrm>
            <a:off x="2827522" y="1211969"/>
            <a:ext cx="1146740" cy="1539121"/>
          </a:xfrm>
          <a:prstGeom prst="rect">
            <a:avLst/>
          </a:prstGeom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8EA4EDC-28D5-42F7-BF01-574A0FE1682F}"/>
              </a:ext>
            </a:extLst>
          </p:cNvPr>
          <p:cNvSpPr txBox="1">
            <a:spLocks/>
          </p:cNvSpPr>
          <p:nvPr/>
        </p:nvSpPr>
        <p:spPr bwMode="gray">
          <a:xfrm>
            <a:off x="2819209" y="2782994"/>
            <a:ext cx="159489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Dieter Kiewell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Senior Partner </a:t>
            </a:r>
            <a:br>
              <a:rPr lang="de-DE" sz="1200" dirty="0"/>
            </a:br>
            <a:r>
              <a:rPr lang="de-DE" sz="1200" dirty="0"/>
              <a:t>Marketing &amp; Sales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3D0F068-9653-4A4E-990C-FA8DB102E329}"/>
              </a:ext>
            </a:extLst>
          </p:cNvPr>
          <p:cNvPicPr>
            <a:picLocks/>
          </p:cNvPicPr>
          <p:nvPr/>
        </p:nvPicPr>
        <p:blipFill rotWithShape="1">
          <a:blip r:embed="rId12"/>
          <a:srcRect l="2466" r="2466"/>
          <a:stretch/>
        </p:blipFill>
        <p:spPr bwMode="gray">
          <a:xfrm>
            <a:off x="9779931" y="3869199"/>
            <a:ext cx="1146740" cy="1539121"/>
          </a:xfrm>
          <a:prstGeom prst="rect">
            <a:avLst/>
          </a:prstGeom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F9B80D7-DC3E-442D-A3B4-BDC8721CB693}"/>
              </a:ext>
            </a:extLst>
          </p:cNvPr>
          <p:cNvSpPr txBox="1">
            <a:spLocks/>
          </p:cNvSpPr>
          <p:nvPr/>
        </p:nvSpPr>
        <p:spPr bwMode="gray">
          <a:xfrm>
            <a:off x="9747210" y="5409646"/>
            <a:ext cx="19034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Kyungyeol Song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/>
              <a:t>Lead of McKinsey Energy Center and expert for battery materials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976F84-A87B-46C9-B255-4EAD330924A5}"/>
              </a:ext>
            </a:extLst>
          </p:cNvPr>
          <p:cNvSpPr txBox="1">
            <a:spLocks/>
          </p:cNvSpPr>
          <p:nvPr/>
        </p:nvSpPr>
        <p:spPr bwMode="gray">
          <a:xfrm>
            <a:off x="399097" y="5409646"/>
            <a:ext cx="171995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Eric Hannon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Lead Partner specialised in </a:t>
            </a:r>
            <a:r>
              <a:rPr lang="de-DE" sz="1200" spc="-20" dirty="0"/>
              <a:t>electrification of mobility</a:t>
            </a:r>
            <a:endParaRPr lang="en-US" sz="1200" spc="-2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8335240-5574-4187-AC20-31BD9EF0BF01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 bwMode="gray">
          <a:xfrm>
            <a:off x="409259" y="3869199"/>
            <a:ext cx="1146740" cy="1539121"/>
          </a:xfrm>
          <a:prstGeom prst="rect">
            <a:avLst/>
          </a:prstGeom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8457848-47D8-41AF-8623-396EA9AE7305}"/>
              </a:ext>
            </a:extLst>
          </p:cNvPr>
          <p:cNvSpPr txBox="1">
            <a:spLocks/>
          </p:cNvSpPr>
          <p:nvPr/>
        </p:nvSpPr>
        <p:spPr bwMode="gray">
          <a:xfrm>
            <a:off x="5278212" y="5409646"/>
            <a:ext cx="202642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Leonie Vogt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Consultant with deep </a:t>
            </a:r>
            <a:r>
              <a:rPr lang="en-US" sz="1200" spc="-20" dirty="0"/>
              <a:t>technical battery expertise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DFD6A5-8887-49F8-8DF4-2E583031E363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/>
          <a:stretch/>
        </p:blipFill>
        <p:spPr bwMode="gray">
          <a:xfrm>
            <a:off x="5278210" y="3869199"/>
            <a:ext cx="1146740" cy="1539121"/>
          </a:xfrm>
          <a:prstGeom prst="rect">
            <a:avLst/>
          </a:prstGeom>
          <a:effectLst/>
        </p:spPr>
      </p:pic>
      <p:grpSp>
        <p:nvGrpSpPr>
          <p:cNvPr id="34" name="Group 33"/>
          <p:cNvGrpSpPr/>
          <p:nvPr/>
        </p:nvGrpSpPr>
        <p:grpSpPr>
          <a:xfrm>
            <a:off x="148600" y="776025"/>
            <a:ext cx="4461534" cy="233910"/>
            <a:chOff x="148600" y="741864"/>
            <a:chExt cx="4461534" cy="2339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8725293-A7F4-4ED8-B1D8-BA6C2DA7D26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48600" y="741864"/>
              <a:ext cx="4461534" cy="233910"/>
            </a:xfrm>
            <a:prstGeom prst="rect">
              <a:avLst/>
            </a:prstGeom>
          </p:spPr>
          <p:txBody>
            <a:bodyPr vert="horz" wrap="square" lIns="0" tIns="0" rIns="0" bIns="18288" rtlCol="0" anchor="b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r>
                <a:rPr lang="en-US" b="1" dirty="0">
                  <a:solidFill>
                    <a:schemeClr val="tx2"/>
                  </a:solidFill>
                </a:rPr>
                <a:t>Leadership team</a:t>
              </a:r>
            </a:p>
          </p:txBody>
        </p:sp>
        <p:cxnSp>
          <p:nvCxnSpPr>
            <p:cNvPr id="29" name="Straight Connector 28"/>
            <p:cNvCxnSpPr>
              <a:cxnSpLocks/>
            </p:cNvCxnSpPr>
            <p:nvPr/>
          </p:nvCxnSpPr>
          <p:spPr>
            <a:xfrm>
              <a:off x="148600" y="975774"/>
              <a:ext cx="446153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14474" y="679762"/>
            <a:ext cx="2769083" cy="330173"/>
            <a:chOff x="4814472" y="741864"/>
            <a:chExt cx="4461539" cy="2339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4E99175-B684-473B-AA97-CB0F335375C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814472" y="741864"/>
              <a:ext cx="4461539" cy="233910"/>
            </a:xfrm>
            <a:prstGeom prst="rect">
              <a:avLst/>
            </a:prstGeom>
          </p:spPr>
          <p:txBody>
            <a:bodyPr vert="horz" wrap="square" lIns="0" tIns="0" rIns="0" bIns="18288" rtlCol="0" anchor="b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r>
                <a:rPr lang="en-US" b="1" dirty="0">
                  <a:solidFill>
                    <a:schemeClr val="tx2"/>
                  </a:solidFill>
                </a:rPr>
                <a:t>Full-time working team</a:t>
              </a: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4814477" y="975774"/>
              <a:ext cx="446153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529658" y="776025"/>
            <a:ext cx="2230765" cy="233910"/>
            <a:chOff x="9480353" y="741864"/>
            <a:chExt cx="2230765" cy="2339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D8054A1-B9B7-43AD-81F3-8EDA4ADC061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480353" y="741864"/>
              <a:ext cx="2230765" cy="233910"/>
            </a:xfrm>
            <a:prstGeom prst="rect">
              <a:avLst/>
            </a:prstGeom>
          </p:spPr>
          <p:txBody>
            <a:bodyPr vert="horz" wrap="square" lIns="0" tIns="0" rIns="0" bIns="18288" rtlCol="0" anchor="b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r>
                <a:rPr lang="en-US" b="1" dirty="0">
                  <a:solidFill>
                    <a:schemeClr val="tx2"/>
                  </a:solidFill>
                </a:rPr>
                <a:t>Dedicated expert support</a:t>
              </a:r>
            </a:p>
          </p:txBody>
        </p:sp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9480353" y="975774"/>
              <a:ext cx="223076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4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MTBTACCENT" val="Text2"/>
  <p:tag name="THINKCELLUNDODONOTDELETE" val="0"/>
  <p:tag name="PREVIOUSNAME" val="C:\Users\Thangavelu Subramani\Desktop\New folder\CHA001_Commercialization strategy for a new technology in a highly dynamic market environment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668</Words>
  <Application>Microsoft Macintosh PowerPoint</Application>
  <PresentationFormat>Custom</PresentationFormat>
  <Paragraphs>61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Unicode MS</vt:lpstr>
      <vt:lpstr>Calibri</vt:lpstr>
      <vt:lpstr>Times New Roman</vt:lpstr>
      <vt:lpstr>Arial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Commercialization strategy for a new technology in a highly dynamic market environment</vt:lpstr>
      <vt:lpstr>Commercialization strategy: Creating a new business in a highly dynamic market environment</vt:lpstr>
      <vt:lpstr>Case study: Commercialization strategy for a new technology in a highly dynamic and uncertain market environment </vt:lpstr>
      <vt:lpstr>Our team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2018-03-27T08:45:03Z</dcterms:created>
  <dcterms:modified xsi:type="dcterms:W3CDTF">2019-05-01T19:51:56Z</dcterms:modified>
  <cp:category/>
  <cp:contentStatus/>
  <dc:language/>
  <cp:version/>
</cp:coreProperties>
</file>