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4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002960"/>
    <a:srgbClr val="808080"/>
    <a:srgbClr val="91AFFF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462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2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5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2:39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2:39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2:39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6411689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2:39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2:39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2:39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oleObject" Target="../embeddings/oleObject6.bin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8.emf"/><Relationship Id="rId2" Type="http://schemas.openxmlformats.org/officeDocument/2006/relationships/tags" Target="../tags/tag24.xml"/><Relationship Id="rId16" Type="http://schemas.openxmlformats.org/officeDocument/2006/relationships/oleObject" Target="../embeddings/oleObject5.bin"/><Relationship Id="rId20" Type="http://schemas.openxmlformats.org/officeDocument/2006/relationships/image" Target="../media/image10.jpeg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32.xml"/><Relationship Id="rId19" Type="http://schemas.openxmlformats.org/officeDocument/2006/relationships/image" Target="../media/image9.emf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767982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ja-JP" altLang="en-US" sz="1400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492443"/>
          </a:xfrm>
        </p:spPr>
        <p:txBody>
          <a:bodyPr/>
          <a:lstStyle/>
          <a:p>
            <a:r>
              <a:rPr lang="en-US" altLang="ja-JP" sz="1600" dirty="0">
                <a:ea typeface="MS PGothic" pitchFamily="34" charset="-128"/>
              </a:rPr>
              <a:t>A leading bio-fermentation industry group in Asia – we helped them set up marketing department and </a:t>
            </a:r>
            <a:r>
              <a:rPr lang="en-US" altLang="zh-CN" sz="1600" dirty="0">
                <a:ea typeface="MS PGothic" pitchFamily="34" charset="-128"/>
              </a:rPr>
              <a:t>formalized their sales activities into a more data-driven mechanism</a:t>
            </a:r>
            <a:endParaRPr lang="en-US" altLang="ja-JP" sz="1600" dirty="0">
              <a:ea typeface="MS PGothic" pitchFamily="34" charset="-128"/>
            </a:endParaRP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6" name="Rectangle 48"/>
          <p:cNvSpPr>
            <a:spLocks noChangeArrowheads="1"/>
          </p:cNvSpPr>
          <p:nvPr/>
        </p:nvSpPr>
        <p:spPr bwMode="gray">
          <a:xfrm>
            <a:off x="5830887" y="1362075"/>
            <a:ext cx="26749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811338" cy="461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rgbClr val="002960"/>
                </a:solidFill>
                <a:ea typeface="MS PGothic" pitchFamily="34" charset="-128"/>
              </a:rPr>
              <a:t>An integrated bio-fermentation industry group</a:t>
            </a:r>
            <a:r>
              <a:rPr lang="zh-CN" altLang="en-US" sz="1400" dirty="0">
                <a:ea typeface="MS PGothic" pitchFamily="34" charset="-128"/>
              </a:rPr>
              <a:t>（</a:t>
            </a:r>
            <a:r>
              <a:rPr lang="en-US" altLang="zh-CN" sz="1400" dirty="0">
                <a:ea typeface="MS PGothic" pitchFamily="34" charset="-128"/>
              </a:rPr>
              <a:t>t</a:t>
            </a:r>
            <a:r>
              <a:rPr lang="en-US" altLang="ja-JP" sz="1400" dirty="0">
                <a:ea typeface="MS PGothic" pitchFamily="34" charset="-128"/>
              </a:rPr>
              <a:t>he 2nd largest ingredient producer in the world) with over 12Billion local currency in sales</a:t>
            </a:r>
          </a:p>
          <a:p>
            <a:pPr lvl="1">
              <a:spcBef>
                <a:spcPct val="20000"/>
              </a:spcBef>
            </a:pPr>
            <a:r>
              <a:rPr lang="en-US" altLang="zh-CN" sz="1400" dirty="0">
                <a:ea typeface="MS PGothic" pitchFamily="34" charset="-128"/>
              </a:rPr>
              <a:t>Low profit margin and</a:t>
            </a:r>
            <a:r>
              <a:rPr lang="en-US" altLang="zh-CN" sz="1400" b="1" dirty="0">
                <a:ea typeface="MS PGothic" pitchFamily="34" charset="-128"/>
              </a:rPr>
              <a:t> </a:t>
            </a:r>
            <a:r>
              <a:rPr lang="en-US" altLang="ja-JP" sz="1400" b="1" dirty="0">
                <a:solidFill>
                  <a:srgbClr val="002960"/>
                </a:solidFill>
                <a:ea typeface="MS PGothic" pitchFamily="34" charset="-128"/>
              </a:rPr>
              <a:t>over-reliance on sales head’s personal experience</a:t>
            </a:r>
            <a:r>
              <a:rPr lang="en-US" altLang="ja-JP" sz="1400" dirty="0">
                <a:solidFill>
                  <a:srgbClr val="002960"/>
                </a:solidFill>
                <a:ea typeface="MS PGothic" pitchFamily="34" charset="-128"/>
              </a:rPr>
              <a:t> </a:t>
            </a:r>
            <a:r>
              <a:rPr lang="en-US" altLang="ja-JP" sz="1400" dirty="0">
                <a:ea typeface="MS PGothic" pitchFamily="34" charset="-128"/>
              </a:rPr>
              <a:t>to make business decision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rgbClr val="002960"/>
                </a:solidFill>
                <a:ea typeface="MS PGothic" pitchFamily="34" charset="-128"/>
              </a:rPr>
              <a:t>Need adopt a more structured, data-based sales mechanism </a:t>
            </a:r>
            <a:r>
              <a:rPr lang="en-US" altLang="ja-JP" sz="1400" dirty="0">
                <a:ea typeface="MS PGothic" pitchFamily="34" charset="-128"/>
              </a:rPr>
              <a:t>to guide future sales activities and  boost profit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198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rgbClr val="002960"/>
                </a:solidFill>
                <a:ea typeface="MS PGothic" pitchFamily="34" charset="-128"/>
              </a:rPr>
              <a:t>Set up client’s first marketing department; </a:t>
            </a:r>
            <a:r>
              <a:rPr lang="en-US" altLang="ja-JP" sz="1400" dirty="0">
                <a:ea typeface="MS PGothic" pitchFamily="34" charset="-128"/>
              </a:rPr>
              <a:t>Guided both marketing team and sales reps to use B2B best practices to perform throughout the whole sales cycle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rgbClr val="002960"/>
                </a:solidFill>
                <a:ea typeface="MS PGothic" pitchFamily="34" charset="-128"/>
              </a:rPr>
              <a:t>Integrated client’s online/offline data and built sales/profit analysis system on 13 major products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by using McKinsey’s Periscope tool</a:t>
            </a:r>
            <a:endParaRPr lang="en-US" altLang="ja-JP" sz="1400" b="1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47" name="Rectangle 96"/>
          <p:cNvSpPr>
            <a:spLocks noChangeArrowheads="1"/>
          </p:cNvSpPr>
          <p:nvPr/>
        </p:nvSpPr>
        <p:spPr bwMode="gray">
          <a:xfrm>
            <a:off x="2147887" y="4139122"/>
            <a:ext cx="3468688" cy="198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rgbClr val="002960"/>
                </a:solidFill>
                <a:ea typeface="MS PGothic" pitchFamily="34" charset="-128"/>
              </a:rPr>
              <a:t>Designed customer segmentation </a:t>
            </a:r>
            <a:r>
              <a:rPr lang="en-US" altLang="ja-JP" sz="1400" dirty="0">
                <a:ea typeface="MS PGothic" pitchFamily="34" charset="-128"/>
              </a:rPr>
              <a:t>according to the value they created and the service they received; Created a series of segment specific strategies , such as pricing , transportation selection, key account management, regional strategy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Will pilot these strategies in the next month</a:t>
            </a:r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gray">
          <a:xfrm>
            <a:off x="5830887" y="3893359"/>
            <a:ext cx="2835276" cy="241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Expect an immediate</a:t>
            </a:r>
            <a:r>
              <a:rPr lang="en-US" altLang="ja-JP" sz="1400" dirty="0">
                <a:ea typeface="MS PGothic" pitchFamily="34" charset="-128"/>
              </a:rPr>
              <a:t>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10Million local currency annualized savings from logistics process improvement</a:t>
            </a:r>
            <a:r>
              <a:rPr lang="en-US" altLang="ja-JP" sz="1400" b="1" baseline="30000" dirty="0">
                <a:solidFill>
                  <a:schemeClr val="tx2"/>
                </a:solidFill>
                <a:ea typeface="MS PGothic" pitchFamily="34" charset="-128"/>
              </a:rPr>
              <a:t>1</a:t>
            </a:r>
            <a:endParaRPr lang="en-US" altLang="ja-JP" sz="1400" baseline="30000" dirty="0">
              <a:solidFill>
                <a:schemeClr val="tx2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Other 40Million local currency </a:t>
            </a:r>
            <a:r>
              <a:rPr lang="en-US" altLang="zh-CN" sz="1400" b="1" dirty="0">
                <a:solidFill>
                  <a:schemeClr val="tx2"/>
                </a:solidFill>
                <a:ea typeface="MS PGothic" pitchFamily="34" charset="-128"/>
              </a:rPr>
              <a:t>impact </a:t>
            </a:r>
            <a:r>
              <a:rPr lang="en-US" altLang="zh-CN" sz="1400" dirty="0">
                <a:solidFill>
                  <a:schemeClr val="tx2"/>
                </a:solidFill>
                <a:ea typeface="MS PGothic" pitchFamily="34" charset="-128"/>
              </a:rPr>
              <a:t>is expected to come from :</a:t>
            </a:r>
            <a:endParaRPr lang="en-US" altLang="ja-JP" sz="1400" dirty="0">
              <a:solidFill>
                <a:schemeClr val="tx2"/>
              </a:solidFill>
              <a:ea typeface="MS PGothic" pitchFamily="34" charset="-128"/>
            </a:endParaRPr>
          </a:p>
          <a:p>
            <a:pPr lvl="2">
              <a:spcBef>
                <a:spcPts val="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Pricing optimization</a:t>
            </a:r>
          </a:p>
          <a:p>
            <a:pPr lvl="2">
              <a:spcBef>
                <a:spcPts val="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Customer management</a:t>
            </a:r>
          </a:p>
          <a:p>
            <a:pPr lvl="2">
              <a:spcBef>
                <a:spcPts val="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Regional market battle</a:t>
            </a:r>
          </a:p>
          <a:p>
            <a:pPr lvl="2">
              <a:spcBef>
                <a:spcPts val="0"/>
              </a:spcBef>
            </a:pPr>
            <a:r>
              <a:rPr lang="en-US" altLang="ja-JP" sz="1400" dirty="0" err="1">
                <a:solidFill>
                  <a:schemeClr val="tx2"/>
                </a:solidFill>
                <a:ea typeface="MS PGothic" pitchFamily="34" charset="-128"/>
              </a:rPr>
              <a:t>etc</a:t>
            </a:r>
            <a:endParaRPr lang="en-US" altLang="ja-JP" sz="14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6343650"/>
            <a:ext cx="657013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dirty="0"/>
              <a:t>1. Logistics department   is a part of sales group in this client</a:t>
            </a:r>
          </a:p>
        </p:txBody>
      </p:sp>
      <p:cxnSp>
        <p:nvCxnSpPr>
          <p:cNvPr id="6" name="Straight Connector 5"/>
          <p:cNvCxnSpPr/>
          <p:nvPr>
            <p:custDataLst>
              <p:tags r:id="rId4"/>
            </p:custDataLst>
          </p:nvPr>
        </p:nvCxnSpPr>
        <p:spPr bwMode="gray">
          <a:xfrm>
            <a:off x="6597650" y="2727325"/>
            <a:ext cx="252413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>
            <p:custDataLst>
              <p:tags r:id="rId5"/>
            </p:custDataLst>
          </p:nvPr>
        </p:nvCxnSpPr>
        <p:spPr bwMode="gray">
          <a:xfrm>
            <a:off x="7467600" y="2087563"/>
            <a:ext cx="250825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97511081"/>
              </p:ext>
            </p:extLst>
          </p:nvPr>
        </p:nvGraphicFramePr>
        <p:xfrm>
          <a:off x="5753099" y="1676400"/>
          <a:ext cx="2804160" cy="130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Chart" r:id="rId18" imgW="2804160" imgH="1303020" progId="MSGraph.Chart.8">
                  <p:embed followColorScheme="full"/>
                </p:oleObj>
              </mc:Choice>
              <mc:Fallback>
                <p:oleObj name="Chart" r:id="rId18" imgW="2804160" imgH="130302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53099" y="1676400"/>
                        <a:ext cx="2804160" cy="1303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Placeholder 4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6850063" y="3049588"/>
            <a:ext cx="7810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2B16B55-103C-490D-AE3F-F29D1795D5B3}" type="datetime'Custom''e''r'''''''' Sp''''''ecif''i''''c'' ''Strateg''y'''">
              <a:rPr lang="en-US" sz="1400"/>
              <a:pPr/>
              <a:t>Customer Specific Strategy</a:t>
            </a:fld>
            <a:endParaRPr lang="en-US" sz="1400" dirty="0">
              <a:sym typeface="+mn-lt"/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5981700" y="3049588"/>
            <a:ext cx="7032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2F626FD7-1B60-4806-BB6A-0D981486224F}" type="datetime'''''''''Logi''s''''tic''s ''''Sa''''''''''''''v''in''''gs'''''">
              <a:rPr lang="en-US" sz="1400"/>
              <a:pPr/>
              <a:t>Logistics Savings</a:t>
            </a:fld>
            <a:endParaRPr lang="en-US" sz="1400" dirty="0">
              <a:sym typeface="+mn-lt"/>
            </a:endParaRPr>
          </a:p>
        </p:txBody>
      </p:sp>
      <p:sp>
        <p:nvSpPr>
          <p:cNvPr id="53" name="Text Placeholder 5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7718425" y="3049588"/>
            <a:ext cx="5445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3ECC2D0D-835F-4710-9D66-399202236239}" type="datetime'''Tot''a''''''''''''l'''' ''''''''I''''mp''''''ac''''''''''t'">
              <a:rPr lang="en-US" sz="1400"/>
              <a:pPr/>
              <a:t>Total Impact</a:t>
            </a:fld>
            <a:endParaRPr lang="en-US" sz="1400" dirty="0"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8295" y="1426285"/>
            <a:ext cx="19202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altLang="zh-CN" sz="1400" b="1" dirty="0">
                <a:latin typeface="+mj-lt"/>
              </a:rPr>
              <a:t>Annualized Impact</a:t>
            </a:r>
          </a:p>
          <a:p>
            <a:r>
              <a:rPr lang="en-US" sz="1200" dirty="0">
                <a:latin typeface="+mj-lt"/>
              </a:rPr>
              <a:t>Million local currency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92078" y="3493253"/>
            <a:ext cx="1554480" cy="457200"/>
          </a:xfrm>
          <a:prstGeom prst="rect">
            <a:avLst/>
          </a:prstGeom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8E256CBD-F2A6-8D40-B941-57E3D192ED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9C22A7D2-1446-C541-AB36-A4F157DA10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CHA022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99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/&gt;&lt;m_precDefaultQuarter/&gt;&lt;m_precDefaultMonth/&gt;&lt;m_precDefaultWeek/&gt;&lt;m_precDefaultDay/&gt;&lt;m_mruColor&gt;&lt;m_vecMRU length=&quot;2&quot;&gt;&lt;elem m_fUsage=&quot;1.00000000000000000000E+000&quot;&gt;&lt;m_msothmcolidx val=&quot;0&quot;/&gt;&lt;m_rgb r=&quot;96&quot; g=&quot;aa&quot; b=&quot;fa&quot;/&gt;&lt;m_ppcolschidx tagver0=&quot;23004&quot; tagname0=&quot;m_ppcolschidxUNRECOGNIZED&quot; val=&quot;0&quot;/&gt;&lt;m_nBrightness val=&quot;0&quot;/&gt;&lt;/elem&gt;&lt;elem m_fUsage=&quot;9.00000000000000020000E-001&quot;&gt;&lt;m_msothmcolidx val=&quot;0&quot;/&gt;&lt;m_rgb r=&quot;2e&quot; g=&quot;23&quot; b=&quot;f3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ISNEWSLIDENUMBER" val="True"/>
  <p:tag name="PREVIOUSNAME" val="C:\Users\Najah Mushatt\Downloads\Single Page\Single Page\CHA022_Helped set up marketing department and formalized their sales activities into a more data-driven mechanism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aLgKz30U.Z52FQfNzsk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9zqbhGPAUKT31dq2VZy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aUp7oLjU6YEggPciT5_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nhWCJKmUKPBL0_MXjKQ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pyIjTj3EGxii6bRMyM1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WcinoqG0WDYnMunbzc5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529</TotalTime>
  <Words>237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AW2014</vt:lpstr>
      <vt:lpstr>Blank</vt:lpstr>
      <vt:lpstr>Firm Format - English (US)</vt:lpstr>
      <vt:lpstr>think-cell Slide</vt:lpstr>
      <vt:lpstr>Chart</vt:lpstr>
      <vt:lpstr>A leading bio-fermentation industry group in Asia – we helped them set up marketing department and formalized their sales activities into a more data-driven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183</cp:revision>
  <cp:lastPrinted>2008-09-19T11:06:26Z</cp:lastPrinted>
  <dcterms:created xsi:type="dcterms:W3CDTF">2014-02-06T06:04:59Z</dcterms:created>
  <dcterms:modified xsi:type="dcterms:W3CDTF">2019-03-18T12:14:35Z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