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5.xml" ContentType="application/vnd.openxmlformats-officedocument.them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3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4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5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9" r:id="rId3"/>
    <p:sldMasterId id="2147483674" r:id="rId4"/>
  </p:sldMasterIdLst>
  <p:notesMasterIdLst>
    <p:notesMasterId r:id="rId16"/>
  </p:notesMasterIdLst>
  <p:sldIdLst>
    <p:sldId id="306" r:id="rId5"/>
    <p:sldId id="315" r:id="rId6"/>
    <p:sldId id="286" r:id="rId7"/>
    <p:sldId id="303" r:id="rId8"/>
    <p:sldId id="363" r:id="rId9"/>
    <p:sldId id="276" r:id="rId10"/>
    <p:sldId id="299" r:id="rId11"/>
    <p:sldId id="294" r:id="rId12"/>
    <p:sldId id="273" r:id="rId13"/>
    <p:sldId id="308" r:id="rId14"/>
    <p:sldId id="362" r:id="rId15"/>
  </p:sldIdLst>
  <p:sldSz cx="11950700" cy="6721475"/>
  <p:notesSz cx="6954838" cy="9236075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031A8F"/>
    <a:srgbClr val="096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8" autoAdjust="0"/>
    <p:restoredTop sz="88212" autoAdjust="0"/>
  </p:normalViewPr>
  <p:slideViewPr>
    <p:cSldViewPr snapToGrid="0">
      <p:cViewPr>
        <p:scale>
          <a:sx n="155" d="100"/>
          <a:sy n="155" d="100"/>
        </p:scale>
        <p:origin x="136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24219841639497"/>
          <c:y val="0.0272393923520168"/>
          <c:w val="0.951560316721006"/>
          <c:h val="0.945521215295966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solidFill>
                <a:schemeClr val="accent3"/>
              </a:solidFill>
              <a:prstDash val="solid"/>
            </a:ln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olid"/>
              </a:ln>
            </c:spPr>
          </c:marker>
          <c:xVal>
            <c:numRef>
              <c:f>Sheet1!$A$1:$D$1</c:f>
              <c:numCache>
                <c:formatCode>General</c:formatCode>
                <c:ptCount val="4"/>
                <c:pt idx="0">
                  <c:v>16071.0</c:v>
                </c:pt>
                <c:pt idx="1">
                  <c:v>16436.0</c:v>
                </c:pt>
                <c:pt idx="2">
                  <c:v>16801.0</c:v>
                </c:pt>
                <c:pt idx="3">
                  <c:v>17167.0</c:v>
                </c:pt>
              </c:numCache>
            </c:numRef>
          </c:xVal>
          <c:yVal>
            <c:numRef>
              <c:f>Sheet1!$A$2:$D$2</c:f>
              <c:numCache>
                <c:formatCode>General</c:formatCode>
                <c:ptCount val="4"/>
                <c:pt idx="0">
                  <c:v>0.01</c:v>
                </c:pt>
                <c:pt idx="1">
                  <c:v>0.0707257072570726</c:v>
                </c:pt>
                <c:pt idx="2">
                  <c:v>0.0470993681792073</c:v>
                </c:pt>
                <c:pt idx="3">
                  <c:v>0.0636313768513439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C3A-4762-9940-329B4B00B746}"/>
            </c:ext>
          </c:extLst>
        </c:ser>
        <c:ser>
          <c:idx val="1"/>
          <c:order val="1"/>
          <c:spPr>
            <a:ln w="28575">
              <a:solidFill>
                <a:schemeClr val="accent6"/>
              </a:solidFill>
              <a:prstDash val="solid"/>
            </a:ln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prstDash val="solid"/>
              </a:ln>
            </c:spPr>
          </c:marker>
          <c:dPt>
            <c:idx val="0"/>
            <c:marker>
              <c:symbol val="circle"/>
              <c:size val="6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FC3A-4762-9940-329B4B00B746}"/>
              </c:ext>
            </c:extLst>
          </c:dPt>
          <c:dPt>
            <c:idx val="1"/>
            <c:marker>
              <c:symbol val="circle"/>
              <c:size val="6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FC3A-4762-9940-329B4B00B746}"/>
              </c:ext>
            </c:extLst>
          </c:dPt>
          <c:dPt>
            <c:idx val="2"/>
            <c:marker>
              <c:symbol val="circle"/>
              <c:size val="6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FC3A-4762-9940-329B4B00B746}"/>
              </c:ext>
            </c:extLst>
          </c:dPt>
          <c:dPt>
            <c:idx val="3"/>
            <c:marker>
              <c:symbol val="circle"/>
              <c:size val="6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FC3A-4762-9940-329B4B00B746}"/>
              </c:ext>
            </c:extLst>
          </c:dPt>
          <c:xVal>
            <c:numRef>
              <c:f>Sheet1!$A$1:$D$1</c:f>
              <c:numCache>
                <c:formatCode>General</c:formatCode>
                <c:ptCount val="4"/>
                <c:pt idx="0">
                  <c:v>16071.0</c:v>
                </c:pt>
                <c:pt idx="1">
                  <c:v>16436.0</c:v>
                </c:pt>
                <c:pt idx="2">
                  <c:v>16801.0</c:v>
                </c:pt>
                <c:pt idx="3">
                  <c:v>17167.0</c:v>
                </c:pt>
              </c:numCache>
            </c:numRef>
          </c:xVal>
          <c:yVal>
            <c:numRef>
              <c:f>Sheet1!$A$3:$D$3</c:f>
              <c:numCache>
                <c:formatCode>General</c:formatCode>
                <c:ptCount val="4"/>
                <c:pt idx="0">
                  <c:v>0.03</c:v>
                </c:pt>
                <c:pt idx="1">
                  <c:v>0.03</c:v>
                </c:pt>
                <c:pt idx="2">
                  <c:v>0.02</c:v>
                </c:pt>
                <c:pt idx="3">
                  <c:v>0.03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C3A-4762-9940-329B4B00B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836864"/>
        <c:axId val="1202147072"/>
      </c:scatterChart>
      <c:valAx>
        <c:axId val="1574836864"/>
        <c:scaling>
          <c:orientation val="minMax"/>
          <c:max val="17167.0"/>
          <c:min val="16071.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crossAx val="1202147072"/>
        <c:crosses val="min"/>
        <c:crossBetween val="midCat"/>
      </c:valAx>
      <c:valAx>
        <c:axId val="1202147072"/>
        <c:scaling>
          <c:orientation val="minMax"/>
          <c:max val="0.08"/>
          <c:min val="0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574836864"/>
        <c:crosses val="min"/>
        <c:crossBetween val="midCat"/>
        <c:majorUnit val="0.01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DF92-8CD2-4129-8DAF-6333E3032F93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4113"/>
            <a:ext cx="55419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44865"/>
            <a:ext cx="5563870" cy="36367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13763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2672"/>
            <a:ext cx="3013763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1B1E-1796-44AD-8097-74CF417F68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2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58800"/>
            <a:ext cx="5783263" cy="3254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4867" y="4787400"/>
            <a:ext cx="5628485" cy="246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24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54113"/>
            <a:ext cx="5541962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AEFB-16CE-4C35-926E-FAEABCC0D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54113"/>
            <a:ext cx="5541962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1B1E-1796-44AD-8097-74CF417F68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2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54113"/>
            <a:ext cx="5541962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AEFB-16CE-4C35-926E-FAEABCC0D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58800"/>
            <a:ext cx="5783263" cy="3254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4867" y="4787400"/>
            <a:ext cx="5628485" cy="2460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8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675" y="225425"/>
            <a:ext cx="8313738" cy="4676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63198" y="4962911"/>
            <a:ext cx="5926675" cy="184666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47908" y="8688661"/>
            <a:ext cx="580325" cy="184666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9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8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2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122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123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7" Type="http://schemas.openxmlformats.org/officeDocument/2006/relationships/oleObject" Target="../embeddings/oleObject5.bin"/><Relationship Id="rId8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tags" Target="../tags/tag6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7.vml"/><Relationship Id="rId2" Type="http://schemas.openxmlformats.org/officeDocument/2006/relationships/tags" Target="../tags/tag6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7" Type="http://schemas.openxmlformats.org/officeDocument/2006/relationships/image" Target="../media/image3.jpg"/><Relationship Id="rId8" Type="http://schemas.openxmlformats.org/officeDocument/2006/relationships/image" Target="../media/image5.png"/><Relationship Id="rId9" Type="http://schemas.microsoft.com/office/2007/relationships/hdphoto" Target="../media/hdphoto1.wdp"/><Relationship Id="rId1" Type="http://schemas.openxmlformats.org/officeDocument/2006/relationships/vmlDrawing" Target="../drawings/vmlDrawing9.vml"/><Relationship Id="rId2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5/16/2019 4:51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800" baseline="0">
                <a:solidFill>
                  <a:srgbClr val="FFFFFF"/>
                </a:solidFill>
                <a:latin typeface="+mn-lt"/>
              </a:rPr>
              <a:t>Printed 17/10/2018 12:04 W. Europe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88894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04" y="350079"/>
            <a:ext cx="10248239" cy="307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09142" y="6257511"/>
            <a:ext cx="10844844" cy="2714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7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1412919" y="0"/>
            <a:ext cx="537782" cy="492908"/>
          </a:xfrm>
          <a:prstGeom prst="rect">
            <a:avLst/>
          </a:prstGeom>
        </p:spPr>
        <p:txBody>
          <a:bodyPr/>
          <a:lstStyle>
            <a:lvl1pPr>
              <a:defRPr sz="809"/>
            </a:lvl1pPr>
          </a:lstStyle>
          <a:p>
            <a:pPr>
              <a:defRPr/>
            </a:pPr>
            <a:fld id="{528D6B90-B26E-4C9F-854B-7A7111C4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698681" y="6524314"/>
            <a:ext cx="1224025" cy="2714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1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16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3A4C10C8-1C86-4631-A642-F3E3792DB2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283381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3A4C10C8-1C86-4631-A642-F3E3792DB2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335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pic>
        <p:nvPicPr>
          <p:cNvPr id="11" name="CustomTitle">
            <a:extLst>
              <a:ext uri="{FF2B5EF4-FFF2-40B4-BE49-F238E27FC236}">
                <a16:creationId xmlns:a16="http://schemas.microsoft.com/office/drawing/2014/main" xmlns="" id="{57044E31-8960-4A6A-A21F-94B536675F2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263"/>
                    </a14:imgEffect>
                    <a14:imgEffect>
                      <a14:saturation sat="156000"/>
                    </a14:imgEffect>
                  </a14:imgLayer>
                </a14:imgProps>
              </a:ext>
            </a:extLst>
          </a:blip>
          <a:srcRect t="15" b="15"/>
          <a:stretch>
            <a:fillRect/>
          </a:stretch>
        </p:blipFill>
        <p:spPr>
          <a:xfrm>
            <a:off x="0" y="1"/>
            <a:ext cx="11950700" cy="6721477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5/16/2019 4:51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800" baseline="0">
                <a:solidFill>
                  <a:srgbClr val="FFFFFF"/>
                </a:solidFill>
                <a:latin typeface="+mn-lt"/>
              </a:rPr>
              <a:t>Printed 17/10/2018 12:04 W. Europe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9957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156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3A4C10C8-1C86-4631-A642-F3E3792DB2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4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xmlns="" id="{3A4C10C8-1C86-4631-A642-F3E3792DB2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641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58" y="1559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04" y="350079"/>
            <a:ext cx="10248239" cy="307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09142" y="6257511"/>
            <a:ext cx="10844844" cy="2714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7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1412919" y="0"/>
            <a:ext cx="537782" cy="492908"/>
          </a:xfrm>
          <a:prstGeom prst="rect">
            <a:avLst/>
          </a:prstGeom>
        </p:spPr>
        <p:txBody>
          <a:bodyPr/>
          <a:lstStyle>
            <a:lvl1pPr>
              <a:defRPr sz="809"/>
            </a:lvl1pPr>
          </a:lstStyle>
          <a:p>
            <a:pPr>
              <a:defRPr/>
            </a:pPr>
            <a:fld id="{528D6B90-B26E-4C9F-854B-7A7111C4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698681" y="6524314"/>
            <a:ext cx="1224025" cy="2714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0917772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pic>
        <p:nvPicPr>
          <p:cNvPr id="15" name="CustomTitle">
            <a:extLst>
              <a:ext uri="{FF2B5EF4-FFF2-40B4-BE49-F238E27FC236}">
                <a16:creationId xmlns:a16="http://schemas.microsoft.com/office/drawing/2014/main" xmlns="" id="{57044E31-8960-4A6A-A21F-94B536675F2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263"/>
                    </a14:imgEffect>
                    <a14:imgEffect>
                      <a14:saturation sat="156000"/>
                    </a14:imgEffect>
                  </a14:imgLayer>
                </a14:imgProps>
              </a:ext>
            </a:extLst>
          </a:blip>
          <a:srcRect t="15" b="15"/>
          <a:stretch>
            <a:fillRect/>
          </a:stretch>
        </p:blipFill>
        <p:spPr>
          <a:xfrm>
            <a:off x="0" y="1"/>
            <a:ext cx="11950700" cy="672147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vmlDrawing" Target="../drawings/vmlDrawing4.v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tags" Target="../tags/tag63.xml"/><Relationship Id="rId36" Type="http://schemas.openxmlformats.org/officeDocument/2006/relationships/oleObject" Target="../embeddings/oleObject4.bin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Relationship Id="rId37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20" Type="http://schemas.openxmlformats.org/officeDocument/2006/relationships/tags" Target="../tags/tag82.xml"/><Relationship Id="rId21" Type="http://schemas.openxmlformats.org/officeDocument/2006/relationships/tags" Target="../tags/tag83.xml"/><Relationship Id="rId22" Type="http://schemas.openxmlformats.org/officeDocument/2006/relationships/tags" Target="../tags/tag84.xml"/><Relationship Id="rId23" Type="http://schemas.openxmlformats.org/officeDocument/2006/relationships/tags" Target="../tags/tag85.xml"/><Relationship Id="rId24" Type="http://schemas.openxmlformats.org/officeDocument/2006/relationships/oleObject" Target="../embeddings/oleObject8.bin"/><Relationship Id="rId25" Type="http://schemas.openxmlformats.org/officeDocument/2006/relationships/image" Target="../media/image1.emf"/><Relationship Id="rId10" Type="http://schemas.openxmlformats.org/officeDocument/2006/relationships/tags" Target="../tags/tag72.xml"/><Relationship Id="rId11" Type="http://schemas.openxmlformats.org/officeDocument/2006/relationships/tags" Target="../tags/tag73.xml"/><Relationship Id="rId12" Type="http://schemas.openxmlformats.org/officeDocument/2006/relationships/tags" Target="../tags/tag74.xml"/><Relationship Id="rId13" Type="http://schemas.openxmlformats.org/officeDocument/2006/relationships/tags" Target="../tags/tag75.xml"/><Relationship Id="rId14" Type="http://schemas.openxmlformats.org/officeDocument/2006/relationships/tags" Target="../tags/tag76.xml"/><Relationship Id="rId15" Type="http://schemas.openxmlformats.org/officeDocument/2006/relationships/tags" Target="../tags/tag77.xml"/><Relationship Id="rId16" Type="http://schemas.openxmlformats.org/officeDocument/2006/relationships/tags" Target="../tags/tag78.xml"/><Relationship Id="rId17" Type="http://schemas.openxmlformats.org/officeDocument/2006/relationships/tags" Target="../tags/tag79.xml"/><Relationship Id="rId18" Type="http://schemas.openxmlformats.org/officeDocument/2006/relationships/tags" Target="../tags/tag80.xml"/><Relationship Id="rId19" Type="http://schemas.openxmlformats.org/officeDocument/2006/relationships/tags" Target="../tags/tag81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vmlDrawing" Target="../drawings/vmlDrawing8.vml"/><Relationship Id="rId7" Type="http://schemas.openxmlformats.org/officeDocument/2006/relationships/tags" Target="../tags/tag69.xml"/><Relationship Id="rId8" Type="http://schemas.openxmlformats.org/officeDocument/2006/relationships/tags" Target="../tags/tag70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03.xml"/><Relationship Id="rId21" Type="http://schemas.openxmlformats.org/officeDocument/2006/relationships/tags" Target="../tags/tag104.xml"/><Relationship Id="rId22" Type="http://schemas.openxmlformats.org/officeDocument/2006/relationships/tags" Target="../tags/tag105.xml"/><Relationship Id="rId23" Type="http://schemas.openxmlformats.org/officeDocument/2006/relationships/tags" Target="../tags/tag106.xml"/><Relationship Id="rId24" Type="http://schemas.openxmlformats.org/officeDocument/2006/relationships/tags" Target="../tags/tag107.xml"/><Relationship Id="rId25" Type="http://schemas.openxmlformats.org/officeDocument/2006/relationships/tags" Target="../tags/tag108.xml"/><Relationship Id="rId26" Type="http://schemas.openxmlformats.org/officeDocument/2006/relationships/tags" Target="../tags/tag109.xml"/><Relationship Id="rId27" Type="http://schemas.openxmlformats.org/officeDocument/2006/relationships/tags" Target="../tags/tag110.xml"/><Relationship Id="rId28" Type="http://schemas.openxmlformats.org/officeDocument/2006/relationships/tags" Target="../tags/tag111.xml"/><Relationship Id="rId29" Type="http://schemas.openxmlformats.org/officeDocument/2006/relationships/tags" Target="../tags/tag11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10.vml"/><Relationship Id="rId30" Type="http://schemas.openxmlformats.org/officeDocument/2006/relationships/tags" Target="../tags/tag113.xml"/><Relationship Id="rId31" Type="http://schemas.openxmlformats.org/officeDocument/2006/relationships/tags" Target="../tags/tag114.xml"/><Relationship Id="rId32" Type="http://schemas.openxmlformats.org/officeDocument/2006/relationships/tags" Target="../tags/tag115.xml"/><Relationship Id="rId9" Type="http://schemas.openxmlformats.org/officeDocument/2006/relationships/tags" Target="../tags/tag92.x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Relationship Id="rId33" Type="http://schemas.openxmlformats.org/officeDocument/2006/relationships/tags" Target="../tags/tag116.xml"/><Relationship Id="rId34" Type="http://schemas.openxmlformats.org/officeDocument/2006/relationships/tags" Target="../tags/tag117.xml"/><Relationship Id="rId35" Type="http://schemas.openxmlformats.org/officeDocument/2006/relationships/tags" Target="../tags/tag118.xml"/><Relationship Id="rId36" Type="http://schemas.openxmlformats.org/officeDocument/2006/relationships/tags" Target="../tags/tag119.xml"/><Relationship Id="rId10" Type="http://schemas.openxmlformats.org/officeDocument/2006/relationships/tags" Target="../tags/tag93.xml"/><Relationship Id="rId11" Type="http://schemas.openxmlformats.org/officeDocument/2006/relationships/tags" Target="../tags/tag94.xml"/><Relationship Id="rId12" Type="http://schemas.openxmlformats.org/officeDocument/2006/relationships/tags" Target="../tags/tag95.xml"/><Relationship Id="rId13" Type="http://schemas.openxmlformats.org/officeDocument/2006/relationships/tags" Target="../tags/tag96.xml"/><Relationship Id="rId14" Type="http://schemas.openxmlformats.org/officeDocument/2006/relationships/tags" Target="../tags/tag97.xml"/><Relationship Id="rId15" Type="http://schemas.openxmlformats.org/officeDocument/2006/relationships/tags" Target="../tags/tag98.xml"/><Relationship Id="rId16" Type="http://schemas.openxmlformats.org/officeDocument/2006/relationships/tags" Target="../tags/tag99.xml"/><Relationship Id="rId17" Type="http://schemas.openxmlformats.org/officeDocument/2006/relationships/tags" Target="../tags/tag100.xml"/><Relationship Id="rId18" Type="http://schemas.openxmlformats.org/officeDocument/2006/relationships/tags" Target="../tags/tag101.xml"/><Relationship Id="rId19" Type="http://schemas.openxmlformats.org/officeDocument/2006/relationships/tags" Target="../tags/tag102.xml"/><Relationship Id="rId37" Type="http://schemas.openxmlformats.org/officeDocument/2006/relationships/tags" Target="../tags/tag120.xml"/><Relationship Id="rId38" Type="http://schemas.openxmlformats.org/officeDocument/2006/relationships/oleObject" Target="../embeddings/oleObject10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240362637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300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5/16/2019 4:51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67083" y="4114417"/>
            <a:ext cx="178093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>
                <a:solidFill>
                  <a:srgbClr val="808080"/>
                </a:solidFill>
                <a:latin typeface="+mn-lt"/>
                <a:ea typeface="+mn-ea"/>
              </a:rPr>
              <a:t>Printed 17/10/2018 12:04 W. Europe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2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3" name="think-cell Slide" r:id="rId36" imgW="270" imgH="270" progId="TCLayout.ActiveDocument.1">
                  <p:embed/>
                </p:oleObj>
              </mc:Choice>
              <mc:Fallback>
                <p:oleObj name="think-cell Slide" r:id="rId3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300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5/16/2019 4:51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0967083" y="4114417"/>
            <a:ext cx="178093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 baseline="0">
                <a:solidFill>
                  <a:srgbClr val="808080"/>
                </a:solidFill>
                <a:latin typeface="+mn-lt"/>
                <a:ea typeface="+mn-ea"/>
              </a:rPr>
              <a:t>Printed 17/10/2018 12:04 W. Europe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9341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07559"/>
            <a:ext cx="9601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88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77367508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5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tags" Target="../tags/tag127.xml"/><Relationship Id="rId6" Type="http://schemas.openxmlformats.org/officeDocument/2006/relationships/tags" Target="../tags/tag128.xml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1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4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" Type="http://schemas.openxmlformats.org/officeDocument/2006/relationships/vmlDrawing" Target="../drawings/vmlDrawing21.vml"/><Relationship Id="rId2" Type="http://schemas.openxmlformats.org/officeDocument/2006/relationships/tags" Target="../tags/tag206.xml"/><Relationship Id="rId3" Type="http://schemas.openxmlformats.org/officeDocument/2006/relationships/tags" Target="../tags/tag207.xml"/><Relationship Id="rId4" Type="http://schemas.openxmlformats.org/officeDocument/2006/relationships/tags" Target="../tags/tag208.xml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5.xml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1.emf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tags" Target="../tags/tag218.xml"/><Relationship Id="rId12" Type="http://schemas.openxmlformats.org/officeDocument/2006/relationships/slideLayout" Target="../slideLayouts/slideLayout9.xml"/><Relationship Id="rId13" Type="http://schemas.openxmlformats.org/officeDocument/2006/relationships/notesSlide" Target="../notesSlides/notesSlide6.xml"/><Relationship Id="rId14" Type="http://schemas.openxmlformats.org/officeDocument/2006/relationships/oleObject" Target="../embeddings/oleObject22.bin"/><Relationship Id="rId15" Type="http://schemas.openxmlformats.org/officeDocument/2006/relationships/image" Target="../media/image29.emf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microsoft.com/office/2007/relationships/hdphoto" Target="../media/hdphoto2.wdp"/><Relationship Id="rId19" Type="http://schemas.openxmlformats.org/officeDocument/2006/relationships/image" Target="../media/image32.png"/><Relationship Id="rId1" Type="http://schemas.openxmlformats.org/officeDocument/2006/relationships/vmlDrawing" Target="../drawings/vmlDrawing22.vml"/><Relationship Id="rId2" Type="http://schemas.openxmlformats.org/officeDocument/2006/relationships/tags" Target="../tags/tag209.xml"/><Relationship Id="rId3" Type="http://schemas.openxmlformats.org/officeDocument/2006/relationships/tags" Target="../tags/tag210.xml"/><Relationship Id="rId4" Type="http://schemas.openxmlformats.org/officeDocument/2006/relationships/tags" Target="../tags/tag211.xml"/><Relationship Id="rId5" Type="http://schemas.openxmlformats.org/officeDocument/2006/relationships/tags" Target="../tags/tag212.xml"/><Relationship Id="rId6" Type="http://schemas.openxmlformats.org/officeDocument/2006/relationships/tags" Target="../tags/tag213.xml"/><Relationship Id="rId7" Type="http://schemas.openxmlformats.org/officeDocument/2006/relationships/tags" Target="../tags/tag214.xml"/><Relationship Id="rId8" Type="http://schemas.openxmlformats.org/officeDocument/2006/relationships/tags" Target="../tags/tag215.xml"/><Relationship Id="rId9" Type="http://schemas.openxmlformats.org/officeDocument/2006/relationships/tags" Target="../tags/tag216.xml"/><Relationship Id="rId10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4" Type="http://schemas.openxmlformats.org/officeDocument/2006/relationships/tags" Target="../tags/tag131.xml"/><Relationship Id="rId5" Type="http://schemas.openxmlformats.org/officeDocument/2006/relationships/tags" Target="../tags/tag132.xml"/><Relationship Id="rId6" Type="http://schemas.openxmlformats.org/officeDocument/2006/relationships/tags" Target="../tags/tag133.xml"/><Relationship Id="rId7" Type="http://schemas.openxmlformats.org/officeDocument/2006/relationships/tags" Target="../tags/tag134.xml"/><Relationship Id="rId8" Type="http://schemas.openxmlformats.org/officeDocument/2006/relationships/slideLayout" Target="../slideLayouts/slideLayout9.xml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4" Type="http://schemas.openxmlformats.org/officeDocument/2006/relationships/tags" Target="../tags/tag137.xml"/><Relationship Id="rId5" Type="http://schemas.openxmlformats.org/officeDocument/2006/relationships/slideLayout" Target="../slideLayouts/slideLayout9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4" Type="http://schemas.openxmlformats.org/officeDocument/2006/relationships/slideLayout" Target="../slideLayouts/slideLayout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tags" Target="../tags/tag158.xml"/><Relationship Id="rId21" Type="http://schemas.openxmlformats.org/officeDocument/2006/relationships/tags" Target="../tags/tag159.xml"/><Relationship Id="rId22" Type="http://schemas.openxmlformats.org/officeDocument/2006/relationships/tags" Target="../tags/tag160.xml"/><Relationship Id="rId23" Type="http://schemas.openxmlformats.org/officeDocument/2006/relationships/tags" Target="../tags/tag161.xml"/><Relationship Id="rId24" Type="http://schemas.openxmlformats.org/officeDocument/2006/relationships/tags" Target="../tags/tag162.xml"/><Relationship Id="rId25" Type="http://schemas.openxmlformats.org/officeDocument/2006/relationships/tags" Target="../tags/tag163.xml"/><Relationship Id="rId26" Type="http://schemas.openxmlformats.org/officeDocument/2006/relationships/tags" Target="../tags/tag164.xml"/><Relationship Id="rId27" Type="http://schemas.openxmlformats.org/officeDocument/2006/relationships/tags" Target="../tags/tag165.xml"/><Relationship Id="rId28" Type="http://schemas.openxmlformats.org/officeDocument/2006/relationships/tags" Target="../tags/tag166.xml"/><Relationship Id="rId29" Type="http://schemas.openxmlformats.org/officeDocument/2006/relationships/tags" Target="../tags/tag167.xml"/><Relationship Id="rId1" Type="http://schemas.openxmlformats.org/officeDocument/2006/relationships/vmlDrawing" Target="../drawings/vmlDrawing16.vml"/><Relationship Id="rId2" Type="http://schemas.openxmlformats.org/officeDocument/2006/relationships/tags" Target="../tags/tag140.xml"/><Relationship Id="rId3" Type="http://schemas.openxmlformats.org/officeDocument/2006/relationships/tags" Target="../tags/tag141.xml"/><Relationship Id="rId4" Type="http://schemas.openxmlformats.org/officeDocument/2006/relationships/tags" Target="../tags/tag142.xml"/><Relationship Id="rId5" Type="http://schemas.openxmlformats.org/officeDocument/2006/relationships/tags" Target="../tags/tag143.xml"/><Relationship Id="rId30" Type="http://schemas.openxmlformats.org/officeDocument/2006/relationships/tags" Target="../tags/tag168.xml"/><Relationship Id="rId31" Type="http://schemas.openxmlformats.org/officeDocument/2006/relationships/tags" Target="../tags/tag169.xml"/><Relationship Id="rId32" Type="http://schemas.openxmlformats.org/officeDocument/2006/relationships/tags" Target="../tags/tag170.xml"/><Relationship Id="rId9" Type="http://schemas.openxmlformats.org/officeDocument/2006/relationships/tags" Target="../tags/tag147.xml"/><Relationship Id="rId6" Type="http://schemas.openxmlformats.org/officeDocument/2006/relationships/tags" Target="../tags/tag144.xml"/><Relationship Id="rId7" Type="http://schemas.openxmlformats.org/officeDocument/2006/relationships/tags" Target="../tags/tag145.xml"/><Relationship Id="rId8" Type="http://schemas.openxmlformats.org/officeDocument/2006/relationships/tags" Target="../tags/tag146.xml"/><Relationship Id="rId33" Type="http://schemas.openxmlformats.org/officeDocument/2006/relationships/tags" Target="../tags/tag171.xml"/><Relationship Id="rId34" Type="http://schemas.openxmlformats.org/officeDocument/2006/relationships/tags" Target="../tags/tag172.xml"/><Relationship Id="rId35" Type="http://schemas.openxmlformats.org/officeDocument/2006/relationships/tags" Target="../tags/tag173.xml"/><Relationship Id="rId36" Type="http://schemas.openxmlformats.org/officeDocument/2006/relationships/slideLayout" Target="../slideLayouts/slideLayout9.xml"/><Relationship Id="rId10" Type="http://schemas.openxmlformats.org/officeDocument/2006/relationships/tags" Target="../tags/tag148.xml"/><Relationship Id="rId11" Type="http://schemas.openxmlformats.org/officeDocument/2006/relationships/tags" Target="../tags/tag149.xml"/><Relationship Id="rId12" Type="http://schemas.openxmlformats.org/officeDocument/2006/relationships/tags" Target="../tags/tag150.xml"/><Relationship Id="rId13" Type="http://schemas.openxmlformats.org/officeDocument/2006/relationships/tags" Target="../tags/tag151.xml"/><Relationship Id="rId14" Type="http://schemas.openxmlformats.org/officeDocument/2006/relationships/tags" Target="../tags/tag152.xml"/><Relationship Id="rId15" Type="http://schemas.openxmlformats.org/officeDocument/2006/relationships/tags" Target="../tags/tag153.xml"/><Relationship Id="rId16" Type="http://schemas.openxmlformats.org/officeDocument/2006/relationships/tags" Target="../tags/tag154.xml"/><Relationship Id="rId17" Type="http://schemas.openxmlformats.org/officeDocument/2006/relationships/tags" Target="../tags/tag155.xml"/><Relationship Id="rId18" Type="http://schemas.openxmlformats.org/officeDocument/2006/relationships/tags" Target="../tags/tag156.xml"/><Relationship Id="rId19" Type="http://schemas.openxmlformats.org/officeDocument/2006/relationships/tags" Target="../tags/tag157.xml"/><Relationship Id="rId37" Type="http://schemas.openxmlformats.org/officeDocument/2006/relationships/oleObject" Target="../embeddings/oleObject16.bin"/><Relationship Id="rId38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20" Type="http://schemas.openxmlformats.org/officeDocument/2006/relationships/notesSlide" Target="../notesSlides/notesSlide2.xml"/><Relationship Id="rId21" Type="http://schemas.openxmlformats.org/officeDocument/2006/relationships/oleObject" Target="../embeddings/oleObject17.bin"/><Relationship Id="rId22" Type="http://schemas.openxmlformats.org/officeDocument/2006/relationships/image" Target="../media/image11.emf"/><Relationship Id="rId23" Type="http://schemas.openxmlformats.org/officeDocument/2006/relationships/chart" Target="../charts/chart1.xml"/><Relationship Id="rId10" Type="http://schemas.openxmlformats.org/officeDocument/2006/relationships/tags" Target="../tags/tag182.xml"/><Relationship Id="rId11" Type="http://schemas.openxmlformats.org/officeDocument/2006/relationships/tags" Target="../tags/tag183.xml"/><Relationship Id="rId12" Type="http://schemas.openxmlformats.org/officeDocument/2006/relationships/tags" Target="../tags/tag184.xml"/><Relationship Id="rId13" Type="http://schemas.openxmlformats.org/officeDocument/2006/relationships/tags" Target="../tags/tag185.xml"/><Relationship Id="rId14" Type="http://schemas.openxmlformats.org/officeDocument/2006/relationships/tags" Target="../tags/tag186.xml"/><Relationship Id="rId15" Type="http://schemas.openxmlformats.org/officeDocument/2006/relationships/tags" Target="../tags/tag187.xml"/><Relationship Id="rId16" Type="http://schemas.openxmlformats.org/officeDocument/2006/relationships/tags" Target="../tags/tag188.xml"/><Relationship Id="rId17" Type="http://schemas.openxmlformats.org/officeDocument/2006/relationships/tags" Target="../tags/tag189.xml"/><Relationship Id="rId18" Type="http://schemas.openxmlformats.org/officeDocument/2006/relationships/tags" Target="../tags/tag190.xml"/><Relationship Id="rId19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2" Type="http://schemas.openxmlformats.org/officeDocument/2006/relationships/tags" Target="../tags/tag174.xml"/><Relationship Id="rId3" Type="http://schemas.openxmlformats.org/officeDocument/2006/relationships/tags" Target="../tags/tag175.xml"/><Relationship Id="rId4" Type="http://schemas.openxmlformats.org/officeDocument/2006/relationships/tags" Target="../tags/tag176.xml"/><Relationship Id="rId5" Type="http://schemas.openxmlformats.org/officeDocument/2006/relationships/tags" Target="../tags/tag177.xml"/><Relationship Id="rId6" Type="http://schemas.openxmlformats.org/officeDocument/2006/relationships/tags" Target="../tags/tag178.xml"/><Relationship Id="rId7" Type="http://schemas.openxmlformats.org/officeDocument/2006/relationships/tags" Target="../tags/tag179.xml"/><Relationship Id="rId8" Type="http://schemas.openxmlformats.org/officeDocument/2006/relationships/tags" Target="../tags/tag18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8.vml"/><Relationship Id="rId2" Type="http://schemas.openxmlformats.org/officeDocument/2006/relationships/tags" Target="../tags/tag191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19.vml"/><Relationship Id="rId2" Type="http://schemas.openxmlformats.org/officeDocument/2006/relationships/tags" Target="../tags/tag192.xml"/><Relationship Id="rId3" Type="http://schemas.openxmlformats.org/officeDocument/2006/relationships/tags" Target="../tags/tag193.xml"/><Relationship Id="rId4" Type="http://schemas.openxmlformats.org/officeDocument/2006/relationships/tags" Target="../tags/tag194.xml"/><Relationship Id="rId5" Type="http://schemas.openxmlformats.org/officeDocument/2006/relationships/tags" Target="../tags/tag195.xml"/><Relationship Id="rId6" Type="http://schemas.openxmlformats.org/officeDocument/2006/relationships/tags" Target="../tags/tag196.xml"/><Relationship Id="rId7" Type="http://schemas.openxmlformats.org/officeDocument/2006/relationships/tags" Target="../tags/tag197.xml"/><Relationship Id="rId8" Type="http://schemas.openxmlformats.org/officeDocument/2006/relationships/tags" Target="../tags/tag198.xml"/><Relationship Id="rId9" Type="http://schemas.openxmlformats.org/officeDocument/2006/relationships/slideLayout" Target="../slideLayouts/slideLayout9.xml"/><Relationship Id="rId10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10" Type="http://schemas.openxmlformats.org/officeDocument/2006/relationships/notesSlide" Target="../notesSlides/notesSlide4.xml"/><Relationship Id="rId11" Type="http://schemas.openxmlformats.org/officeDocument/2006/relationships/oleObject" Target="../embeddings/oleObject20.bin"/><Relationship Id="rId12" Type="http://schemas.openxmlformats.org/officeDocument/2006/relationships/image" Target="../media/image11.emf"/><Relationship Id="rId13" Type="http://schemas.openxmlformats.org/officeDocument/2006/relationships/image" Target="../media/image12.pn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1" Type="http://schemas.openxmlformats.org/officeDocument/2006/relationships/vmlDrawing" Target="../drawings/vmlDrawing20.vml"/><Relationship Id="rId2" Type="http://schemas.openxmlformats.org/officeDocument/2006/relationships/tags" Target="../tags/tag199.xml"/><Relationship Id="rId3" Type="http://schemas.openxmlformats.org/officeDocument/2006/relationships/tags" Target="../tags/tag200.xml"/><Relationship Id="rId4" Type="http://schemas.openxmlformats.org/officeDocument/2006/relationships/tags" Target="../tags/tag201.xml"/><Relationship Id="rId5" Type="http://schemas.openxmlformats.org/officeDocument/2006/relationships/tags" Target="../tags/tag202.xml"/><Relationship Id="rId6" Type="http://schemas.openxmlformats.org/officeDocument/2006/relationships/tags" Target="../tags/tag203.xml"/><Relationship Id="rId7" Type="http://schemas.openxmlformats.org/officeDocument/2006/relationships/tags" Target="../tags/tag204.xml"/><Relationship Id="rId8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5090775"/>
              </p:ext>
            </p:extLst>
          </p:nvPr>
        </p:nvGraphicFramePr>
        <p:xfrm>
          <a:off x="3456063" y="1471384"/>
          <a:ext cx="892" cy="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0" name="think-cell Slide" r:id="rId9" imgW="530" imgH="528" progId="TCLayout.ActiveDocument.1">
                  <p:embed/>
                </p:oleObj>
              </mc:Choice>
              <mc:Fallback>
                <p:oleObj name="think-cell Slide" r:id="rId9" imgW="530" imgH="528" progId="TCLayout.ActiveDocument.1">
                  <p:embed/>
                  <p:pic>
                    <p:nvPicPr>
                      <p:cNvPr id="25" name="Object 24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56063" y="1471384"/>
                        <a:ext cx="892" cy="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45C79166-F794-4871-8F32-D7E97C44AD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782" y="230189"/>
            <a:ext cx="10476268" cy="369332"/>
          </a:xfrm>
        </p:spPr>
        <p:txBody>
          <a:bodyPr/>
          <a:lstStyle/>
          <a:p>
            <a:r>
              <a:rPr lang="en-US" dirty="0"/>
              <a:t>Capability-led Commercial Transformation led to ~7-8% organic growth (vs. ~3-4% market) at a global leading chemical player</a:t>
            </a:r>
          </a:p>
        </p:txBody>
      </p:sp>
      <p:sp>
        <p:nvSpPr>
          <p:cNvPr id="44" name="TextBox 43"/>
          <p:cNvSpPr txBox="1">
            <a:spLocks/>
          </p:cNvSpPr>
          <p:nvPr/>
        </p:nvSpPr>
        <p:spPr bwMode="gray">
          <a:xfrm>
            <a:off x="311799" y="1674674"/>
            <a:ext cx="3197424" cy="2400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1200" dirty="0">
                <a:latin typeface="Arial"/>
              </a:rPr>
              <a:t>The Situation:</a:t>
            </a:r>
            <a:r>
              <a:rPr lang="en-US" sz="1200" b="0" dirty="0">
                <a:latin typeface="Arial"/>
              </a:rPr>
              <a:t> </a:t>
            </a:r>
            <a:r>
              <a:rPr lang="en-US" sz="1200" b="0" dirty="0"/>
              <a:t>Leading global player in the Nutrition space, with </a:t>
            </a:r>
            <a:r>
              <a:rPr lang="en-US" sz="1200" dirty="0"/>
              <a:t>stagnating growth rates and saturated market share. </a:t>
            </a:r>
            <a:r>
              <a:rPr lang="en-US" sz="1200" b="0" dirty="0"/>
              <a:t>Leadership decided to launch a program seeking to boost growth in existing and new market segments, touching upon 3 key levers</a:t>
            </a:r>
            <a:r>
              <a:rPr lang="en-US" sz="1200" dirty="0"/>
              <a:t>: 1) Identifying new growth pockets in </a:t>
            </a:r>
            <a:r>
              <a:rPr lang="en-US" sz="1200" b="0" dirty="0"/>
              <a:t>micro-markets, including identification of white spaces and cross/up- sell potential </a:t>
            </a:r>
            <a:r>
              <a:rPr lang="en-US" sz="1200" dirty="0"/>
              <a:t>2) Sales force effectiveness </a:t>
            </a:r>
            <a:r>
              <a:rPr lang="en-US" sz="1200" b="0" dirty="0"/>
              <a:t>to stimulate segment growth (e.g. focus efforts on biggest opportunities) </a:t>
            </a:r>
            <a:r>
              <a:rPr lang="en-US" sz="1200" dirty="0"/>
              <a:t>3) Sales steering and performance management </a:t>
            </a:r>
            <a:r>
              <a:rPr lang="en-US" sz="1200" b="0" dirty="0"/>
              <a:t>to build a sustainable growth platform</a:t>
            </a: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4506806" y="1140888"/>
            <a:ext cx="566844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1100" b="0" dirty="0">
                <a:solidFill>
                  <a:srgbClr val="00ADEF"/>
                </a:solidFill>
                <a:latin typeface="Georgia"/>
              </a:rPr>
              <a:t>Introduction of capability-led commercial transformation to support organic growth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D12AA0A-E615-4226-9BBA-A7CD5F2E731C}"/>
              </a:ext>
            </a:extLst>
          </p:cNvPr>
          <p:cNvGrpSpPr/>
          <p:nvPr/>
        </p:nvGrpSpPr>
        <p:grpSpPr>
          <a:xfrm>
            <a:off x="3875486" y="1674674"/>
            <a:ext cx="3948988" cy="3602207"/>
            <a:chOff x="3894884" y="1759608"/>
            <a:chExt cx="6815320" cy="38230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1DD74D2-9D84-4122-9F45-8B313ECA682A}"/>
                </a:ext>
              </a:extLst>
            </p:cNvPr>
            <p:cNvSpPr txBox="1">
              <a:spLocks/>
            </p:cNvSpPr>
            <p:nvPr/>
          </p:nvSpPr>
          <p:spPr>
            <a:xfrm>
              <a:off x="3894884" y="2718182"/>
              <a:ext cx="6737647" cy="58796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lvl="2"/>
              <a:r>
                <a:rPr lang="en-US" sz="1200" dirty="0">
                  <a:solidFill>
                    <a:schemeClr val="tx1"/>
                  </a:solidFill>
                </a:rPr>
                <a:t>Comprehensive </a:t>
              </a:r>
              <a:r>
                <a:rPr lang="en-US" sz="1200" b="1" dirty="0">
                  <a:solidFill>
                    <a:schemeClr val="tx1"/>
                  </a:solidFill>
                </a:rPr>
                <a:t>diagnostic of growth engine</a:t>
              </a:r>
              <a:r>
                <a:rPr lang="en-US" sz="1200" dirty="0">
                  <a:solidFill>
                    <a:schemeClr val="tx1"/>
                  </a:solidFill>
                </a:rPr>
                <a:t>, from strategic vision to opportunity identification, in order to assess process gaps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85F6213-FFD9-42E8-8655-FDFEA3DC19D3}"/>
                </a:ext>
              </a:extLst>
            </p:cNvPr>
            <p:cNvSpPr txBox="1">
              <a:spLocks/>
            </p:cNvSpPr>
            <p:nvPr/>
          </p:nvSpPr>
          <p:spPr>
            <a:xfrm>
              <a:off x="3972557" y="3457726"/>
              <a:ext cx="6737647" cy="117593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126206" lvl="2" indent="-126206" defTabSz="895395">
                <a:spcAft>
                  <a:spcPts val="45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Sales force capability assessment to identify key skill gaps</a:t>
              </a:r>
              <a:r>
                <a:rPr lang="en-US" sz="1200" dirty="0">
                  <a:solidFill>
                    <a:schemeClr val="tx1"/>
                  </a:solidFill>
                </a:rPr>
                <a:t>, followed by a ~</a:t>
              </a:r>
              <a:r>
                <a:rPr lang="en-US" sz="1200" b="1" dirty="0">
                  <a:solidFill>
                    <a:schemeClr val="tx1"/>
                  </a:solidFill>
                </a:rPr>
                <a:t>6 month learning journey</a:t>
              </a:r>
              <a:r>
                <a:rPr lang="en-US" sz="1200" dirty="0">
                  <a:solidFill>
                    <a:schemeClr val="tx1"/>
                  </a:solidFill>
                </a:rPr>
                <a:t> for sales managers and frontline leveraging the </a:t>
              </a:r>
              <a:r>
                <a:rPr lang="en-US" sz="1200" b="1" dirty="0">
                  <a:solidFill>
                    <a:schemeClr val="tx1"/>
                  </a:solidFill>
                </a:rPr>
                <a:t>10-70-20- learning approach </a:t>
              </a:r>
              <a:r>
                <a:rPr lang="en-US" sz="1200" dirty="0">
                  <a:solidFill>
                    <a:schemeClr val="tx1"/>
                  </a:solidFill>
                </a:rPr>
                <a:t>(10%formal trainings, 70% on-the-job learning, 20% individual coaching)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C2C673B-3BE3-477F-A3CF-E9700342A790}"/>
                </a:ext>
              </a:extLst>
            </p:cNvPr>
            <p:cNvSpPr txBox="1">
              <a:spLocks/>
            </p:cNvSpPr>
            <p:nvPr/>
          </p:nvSpPr>
          <p:spPr>
            <a:xfrm>
              <a:off x="3965608" y="4602746"/>
              <a:ext cx="6737647" cy="97994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126206" lvl="2" indent="-126206" defTabSz="895395">
                <a:spcAft>
                  <a:spcPts val="45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Arial"/>
                </a:rPr>
                <a:t>Tailored McKinsey best-practice course content jointly with client to fit client learning needs and strategic priorities</a:t>
              </a:r>
              <a:r>
                <a:rPr lang="en-US" sz="1200" dirty="0">
                  <a:solidFill>
                    <a:schemeClr val="tx1"/>
                  </a:solidFill>
                  <a:latin typeface="Arial"/>
                </a:rPr>
                <a:t>; refined approach during the program once tested with light-house projects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4734D89-BD62-42DD-9DE5-606E432C9E84}"/>
                </a:ext>
              </a:extLst>
            </p:cNvPr>
            <p:cNvSpPr txBox="1">
              <a:spLocks/>
            </p:cNvSpPr>
            <p:nvPr/>
          </p:nvSpPr>
          <p:spPr>
            <a:xfrm>
              <a:off x="3965608" y="1759608"/>
              <a:ext cx="6737647" cy="97994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0" lvl="2" indent="0" defTabSz="895395">
                <a:spcAft>
                  <a:spcPts val="450"/>
                </a:spcAft>
                <a:buNone/>
              </a:pPr>
              <a:r>
                <a:rPr lang="en-US" sz="1200" b="1" dirty="0">
                  <a:solidFill>
                    <a:schemeClr val="tx1"/>
                  </a:solidFill>
                </a:rPr>
                <a:t>Engaged McKinsey Growth Academy </a:t>
              </a:r>
              <a:r>
                <a:rPr lang="en-US" sz="1200" dirty="0">
                  <a:solidFill>
                    <a:schemeClr val="tx1"/>
                  </a:solidFill>
                </a:rPr>
                <a:t>to build a </a:t>
              </a:r>
              <a:r>
                <a:rPr lang="en-US" sz="1200" b="1" dirty="0">
                  <a:solidFill>
                    <a:schemeClr val="tx1"/>
                  </a:solidFill>
                </a:rPr>
                <a:t>~6-month, capability-led commercial transformation</a:t>
              </a:r>
              <a:r>
                <a:rPr lang="en-US" sz="1200" dirty="0">
                  <a:solidFill>
                    <a:schemeClr val="tx1"/>
                  </a:solidFill>
                </a:rPr>
                <a:t>,  covering all key commercial functions - marketing, sales and pricing. Approach included:</a:t>
              </a:r>
            </a:p>
          </p:txBody>
        </p:sp>
      </p:grpSp>
      <p:sp>
        <p:nvSpPr>
          <p:cNvPr id="16" name="Rectangle 6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8297406" y="2633606"/>
            <a:ext cx="287811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1200" dirty="0">
                <a:latin typeface="Arial"/>
              </a:rPr>
              <a:t>~2% </a:t>
            </a:r>
            <a:r>
              <a:rPr lang="en-US" sz="1200" b="1" dirty="0">
                <a:latin typeface="Arial"/>
              </a:rPr>
              <a:t/>
            </a:r>
            <a:br>
              <a:rPr lang="en-US" sz="1200" b="1" dirty="0">
                <a:latin typeface="Arial"/>
              </a:rPr>
            </a:br>
            <a:r>
              <a:rPr lang="en-US" sz="1200" dirty="0">
                <a:latin typeface="Arial"/>
              </a:rPr>
              <a:t>attrition of sales force after the program, vs. ~8% before</a:t>
            </a:r>
            <a:endParaRPr lang="en-US" sz="1200" baseline="30000" dirty="0">
              <a:latin typeface="Arial"/>
            </a:endParaRPr>
          </a:p>
        </p:txBody>
      </p:sp>
      <p:sp>
        <p:nvSpPr>
          <p:cNvPr id="18" name="Rectangle 6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8317497" y="1791496"/>
            <a:ext cx="2966679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1200" dirty="0">
                <a:latin typeface="Arial"/>
              </a:rPr>
              <a:t>~130</a:t>
            </a:r>
          </a:p>
          <a:p>
            <a:pPr marL="1587" lvl="1" defTabSz="89539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1200" dirty="0">
                <a:latin typeface="Arial"/>
              </a:rPr>
              <a:t>Clients participated the program, consisting of 3 tailored learning journeys</a:t>
            </a:r>
          </a:p>
        </p:txBody>
      </p:sp>
      <p:sp>
        <p:nvSpPr>
          <p:cNvPr id="19" name="Rectangle 6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8302613" y="3451473"/>
            <a:ext cx="3336119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1200" dirty="0">
                <a:latin typeface="Arial"/>
              </a:rPr>
              <a:t>7-8% </a:t>
            </a:r>
            <a:r>
              <a:rPr lang="en-US" sz="1200" b="1" dirty="0">
                <a:latin typeface="Arial"/>
              </a:rPr>
              <a:t/>
            </a:r>
            <a:br>
              <a:rPr lang="en-US" sz="1200" b="1" dirty="0">
                <a:latin typeface="Arial"/>
              </a:rPr>
            </a:br>
            <a:r>
              <a:rPr lang="en-US" sz="1200" dirty="0">
                <a:latin typeface="Arial"/>
              </a:rPr>
              <a:t>organic growth annually after the program, vs. 3-4% market and ~0% before</a:t>
            </a:r>
          </a:p>
        </p:txBody>
      </p:sp>
      <p:sp>
        <p:nvSpPr>
          <p:cNvPr id="36" name="5. Source">
            <a:extLst>
              <a:ext uri="{FF2B5EF4-FFF2-40B4-BE49-F238E27FC236}">
                <a16:creationId xmlns:a16="http://schemas.microsoft.com/office/drawing/2014/main" xmlns="" id="{47144AE1-ED75-42BE-B5F7-BE0531F640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81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McKinsey Growth Academy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56D1E39-80BA-4ACF-9754-630B32589F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4176" y="3175"/>
            <a:ext cx="666524" cy="158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pl-PL" sz="1000" dirty="0">
                <a:solidFill>
                  <a:schemeClr val="bg1"/>
                </a:solidFill>
              </a:rPr>
              <a:t>CHA025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BDF6876-C903-4C71-9A21-5260180CA8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1"/>
            <a:ext cx="2937164" cy="17425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>
                <a:solidFill>
                  <a:schemeClr val="bg1"/>
                </a:solidFill>
              </a:rPr>
              <a:t>GEM CHEMICALS| EUROPE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116945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200904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200904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200904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2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7308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73082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52652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58801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52955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52955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xmlns="" id="{8B5DA76E-CECE-4E70-84DC-3247AA9308C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9972387"/>
              </p:ext>
            </p:extLst>
          </p:nvPr>
        </p:nvGraphicFramePr>
        <p:xfrm>
          <a:off x="1495823" y="841487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9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xmlns="" id="{8B5DA76E-CECE-4E70-84DC-3247AA930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5823" y="841487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1EE7B8FC-B1CF-4044-89DC-0F849B3D95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xmlns="" id="{6289A441-884C-4027-A69E-78136FE03D54}"/>
              </a:ext>
            </a:extLst>
          </p:cNvPr>
          <p:cNvGrpSpPr/>
          <p:nvPr/>
        </p:nvGrpSpPr>
        <p:grpSpPr>
          <a:xfrm>
            <a:off x="1851232" y="2016314"/>
            <a:ext cx="1171190" cy="2465915"/>
            <a:chOff x="-2985730" y="1842608"/>
            <a:chExt cx="2610152" cy="5495618"/>
          </a:xfrm>
        </p:grpSpPr>
        <p:pic>
          <p:nvPicPr>
            <p:cNvPr id="43" name="59DF036E-7114-4844-A128-D43AF6647A3E" descr="image2.png">
              <a:extLst>
                <a:ext uri="{FF2B5EF4-FFF2-40B4-BE49-F238E27FC236}">
                  <a16:creationId xmlns:a16="http://schemas.microsoft.com/office/drawing/2014/main" xmlns="" id="{8BC3E5A5-C33F-4819-899B-6165913160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28"/>
            <a:stretch/>
          </p:blipFill>
          <p:spPr bwMode="auto">
            <a:xfrm>
              <a:off x="-2713764" y="2531490"/>
              <a:ext cx="2098671" cy="383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941D44F9-3A42-4CD1-AEF2-923E548F8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7" t="356" r="18242" b="11712"/>
            <a:stretch/>
          </p:blipFill>
          <p:spPr>
            <a:xfrm>
              <a:off x="-2985730" y="1842608"/>
              <a:ext cx="2610152" cy="549561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93" name="Rectangle 392">
            <a:extLst>
              <a:ext uri="{FF2B5EF4-FFF2-40B4-BE49-F238E27FC236}">
                <a16:creationId xmlns:a16="http://schemas.microsoft.com/office/drawing/2014/main" xmlns="" id="{382ABD21-F95E-4F0F-B331-4246A8C3EA79}"/>
              </a:ext>
            </a:extLst>
          </p:cNvPr>
          <p:cNvSpPr/>
          <p:nvPr/>
        </p:nvSpPr>
        <p:spPr>
          <a:xfrm>
            <a:off x="3149311" y="2103987"/>
            <a:ext cx="6956505" cy="52263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defTabSz="685800"/>
            <a:endParaRPr lang="en-US" sz="825" dirty="0">
              <a:solidFill>
                <a:srgbClr val="002960"/>
              </a:solidFill>
              <a:latin typeface="Arial"/>
            </a:endParaRPr>
          </a:p>
        </p:txBody>
      </p:sp>
      <p:cxnSp>
        <p:nvCxnSpPr>
          <p:cNvPr id="394" name="Connector: Elbow 192">
            <a:extLst>
              <a:ext uri="{FF2B5EF4-FFF2-40B4-BE49-F238E27FC236}">
                <a16:creationId xmlns:a16="http://schemas.microsoft.com/office/drawing/2014/main" xmlns="" id="{E122AC9A-4F21-4823-B2DE-72BA7D941562}"/>
              </a:ext>
            </a:extLst>
          </p:cNvPr>
          <p:cNvCxnSpPr>
            <a:cxnSpLocks/>
            <a:stCxn id="393" idx="2"/>
            <a:endCxn id="448" idx="0"/>
          </p:cNvCxnSpPr>
          <p:nvPr/>
        </p:nvCxnSpPr>
        <p:spPr>
          <a:xfrm flipH="1">
            <a:off x="6626905" y="2626619"/>
            <a:ext cx="658" cy="113922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xmlns="" id="{C20B5EFF-6434-41A9-BB12-38D5AFD9C259}"/>
              </a:ext>
            </a:extLst>
          </p:cNvPr>
          <p:cNvSpPr txBox="1">
            <a:spLocks/>
          </p:cNvSpPr>
          <p:nvPr/>
        </p:nvSpPr>
        <p:spPr>
          <a:xfrm>
            <a:off x="4561366" y="2120754"/>
            <a:ext cx="1351080" cy="489097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txBody>
          <a:bodyPr vert="horz" wrap="square" lIns="20573" tIns="20573" rIns="20573" bIns="20573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FFFFFF"/>
                </a:solidFill>
                <a:latin typeface="Arial"/>
              </a:rPr>
              <a:t>2 – Problem Solving (6)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xmlns="" id="{78BE864C-7CBC-460B-8B58-C05F99169D17}"/>
              </a:ext>
            </a:extLst>
          </p:cNvPr>
          <p:cNvSpPr txBox="1">
            <a:spLocks/>
          </p:cNvSpPr>
          <p:nvPr/>
        </p:nvSpPr>
        <p:spPr>
          <a:xfrm>
            <a:off x="3171368" y="2120754"/>
            <a:ext cx="1351080" cy="489097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txBody>
          <a:bodyPr vert="horz" wrap="square" lIns="20573" tIns="20573" rIns="20573" bIns="20573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FFFFFF"/>
                </a:solidFill>
                <a:latin typeface="Arial"/>
              </a:rPr>
              <a:t>1 – Welcome to </a:t>
            </a:r>
            <a:r>
              <a:rPr lang="en-US" sz="525" dirty="0" err="1">
                <a:solidFill>
                  <a:srgbClr val="FFFFFF"/>
                </a:solidFill>
                <a:latin typeface="Arial"/>
              </a:rPr>
              <a:t>ClientP</a:t>
            </a:r>
            <a:r>
              <a:rPr lang="en-US" sz="525" dirty="0">
                <a:solidFill>
                  <a:srgbClr val="FFFFFF"/>
                </a:solidFill>
                <a:latin typeface="Arial"/>
              </a:rPr>
              <a:t> (0.1)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xmlns="" id="{51A4FECB-270F-4FFC-B473-A777EC8B662F}"/>
              </a:ext>
            </a:extLst>
          </p:cNvPr>
          <p:cNvSpPr txBox="1">
            <a:spLocks/>
          </p:cNvSpPr>
          <p:nvPr/>
        </p:nvSpPr>
        <p:spPr>
          <a:xfrm>
            <a:off x="5951365" y="2120754"/>
            <a:ext cx="1351080" cy="489097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txBody>
          <a:bodyPr vert="horz" wrap="square" lIns="20573" tIns="20573" rIns="20573" bIns="20573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FFFFFF"/>
                </a:solidFill>
                <a:latin typeface="Arial"/>
              </a:rPr>
              <a:t>3 – Honeywell Business </a:t>
            </a:r>
            <a:br>
              <a:rPr lang="en-US" sz="525" dirty="0">
                <a:solidFill>
                  <a:srgbClr val="FFFFFF"/>
                </a:solidFill>
                <a:latin typeface="Arial"/>
              </a:rPr>
            </a:br>
            <a:r>
              <a:rPr lang="en-US" sz="525" dirty="0">
                <a:solidFill>
                  <a:srgbClr val="FFFFFF"/>
                </a:solidFill>
                <a:latin typeface="Arial"/>
              </a:rPr>
              <a:t>Models (0.5)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xmlns="" id="{C18ADC76-5F0B-47E7-9E34-2AC7D1B056AB}"/>
              </a:ext>
            </a:extLst>
          </p:cNvPr>
          <p:cNvSpPr txBox="1">
            <a:spLocks/>
          </p:cNvSpPr>
          <p:nvPr/>
        </p:nvSpPr>
        <p:spPr>
          <a:xfrm>
            <a:off x="7341363" y="2120754"/>
            <a:ext cx="1351080" cy="489097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txBody>
          <a:bodyPr vert="horz" wrap="square" lIns="20573" tIns="20573" rIns="20573" bIns="20573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FFFFFF"/>
                </a:solidFill>
                <a:latin typeface="Arial"/>
              </a:rPr>
              <a:t>4 – Introduction to Strategy </a:t>
            </a:r>
            <a:br>
              <a:rPr lang="en-US" sz="525" dirty="0">
                <a:solidFill>
                  <a:srgbClr val="FFFFFF"/>
                </a:solidFill>
                <a:latin typeface="Arial"/>
              </a:rPr>
            </a:br>
            <a:r>
              <a:rPr lang="en-US" sz="525" dirty="0">
                <a:solidFill>
                  <a:srgbClr val="FFFFFF"/>
                </a:solidFill>
                <a:latin typeface="Arial"/>
              </a:rPr>
              <a:t>and Marketing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xmlns="" id="{771360E3-86A6-4910-88E3-898A16795EF1}"/>
              </a:ext>
            </a:extLst>
          </p:cNvPr>
          <p:cNvSpPr txBox="1">
            <a:spLocks/>
          </p:cNvSpPr>
          <p:nvPr/>
        </p:nvSpPr>
        <p:spPr>
          <a:xfrm>
            <a:off x="8731361" y="2133593"/>
            <a:ext cx="1351080" cy="203131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txBody>
          <a:bodyPr vert="horz" wrap="square" lIns="20573" tIns="20573" rIns="20573" bIns="20573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FFFFFF"/>
                </a:solidFill>
                <a:latin typeface="Arial"/>
              </a:rPr>
              <a:t>I – Mastering Challenging Conversations (6)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xmlns="" id="{A6D6B617-8079-471A-B00D-1551F547BFD7}"/>
              </a:ext>
            </a:extLst>
          </p:cNvPr>
          <p:cNvSpPr txBox="1">
            <a:spLocks/>
          </p:cNvSpPr>
          <p:nvPr/>
        </p:nvSpPr>
        <p:spPr>
          <a:xfrm>
            <a:off x="8731360" y="2381040"/>
            <a:ext cx="1351080" cy="228810"/>
          </a:xfrm>
          <a:prstGeom prst="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txBody>
          <a:bodyPr vert="horz" wrap="square" lIns="20573" tIns="20573" rIns="20573" bIns="20573" rtlCol="0" anchor="ctr" anchorCtr="0">
            <a:no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FFFFFF"/>
                </a:solidFill>
                <a:latin typeface="Arial"/>
              </a:rPr>
              <a:t>II – Team Management (7)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xmlns="" id="{122DBF64-E2E1-4E48-9620-FF65D68F0F40}"/>
              </a:ext>
            </a:extLst>
          </p:cNvPr>
          <p:cNvSpPr/>
          <p:nvPr/>
        </p:nvSpPr>
        <p:spPr>
          <a:xfrm>
            <a:off x="7341363" y="2740541"/>
            <a:ext cx="1351080" cy="1587182"/>
          </a:xfrm>
          <a:prstGeom prst="rect">
            <a:avLst/>
          </a:prstGeom>
          <a:solidFill>
            <a:srgbClr val="CBD7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defTabSz="685800"/>
            <a:endParaRPr lang="en-US" sz="8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xmlns="" id="{5CEA645C-EB34-4BC3-BEAF-765F2FC2979D}"/>
              </a:ext>
            </a:extLst>
          </p:cNvPr>
          <p:cNvSpPr txBox="1">
            <a:spLocks/>
          </p:cNvSpPr>
          <p:nvPr/>
        </p:nvSpPr>
        <p:spPr>
          <a:xfrm>
            <a:off x="7377371" y="2841708"/>
            <a:ext cx="1279062" cy="161583"/>
          </a:xfrm>
          <a:prstGeom prst="rect">
            <a:avLst/>
          </a:prstGeom>
          <a:noFill/>
          <a:ln>
            <a:noFill/>
          </a:ln>
        </p:spPr>
        <p:txBody>
          <a:bodyPr vert="horz" wrap="square" lIns="342885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  <a:cs typeface="Arial" panose="020B0604020202020204" pitchFamily="34" charset="0"/>
              </a:rPr>
              <a:t>Archetype D: Marketing-enabled Sales (4-6)</a:t>
            </a:r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xmlns="" id="{83406F17-8E52-4B62-A7A5-05CF8AE8B05E}"/>
              </a:ext>
            </a:extLst>
          </p:cNvPr>
          <p:cNvGrpSpPr/>
          <p:nvPr/>
        </p:nvGrpSpPr>
        <p:grpSpPr>
          <a:xfrm>
            <a:off x="7422179" y="2850739"/>
            <a:ext cx="171993" cy="143517"/>
            <a:chOff x="8310842" y="2991459"/>
            <a:chExt cx="372288" cy="289121"/>
          </a:xfrm>
          <a:solidFill>
            <a:schemeClr val="accent4"/>
          </a:solidFill>
        </p:grpSpPr>
        <p:sp>
          <p:nvSpPr>
            <p:cNvPr id="405" name="Oval 4">
              <a:extLst>
                <a:ext uri="{FF2B5EF4-FFF2-40B4-BE49-F238E27FC236}">
                  <a16:creationId xmlns:a16="http://schemas.microsoft.com/office/drawing/2014/main" xmlns="" id="{D0540A65-E6C4-4E5D-96A4-46D4FFD1DCB8}"/>
                </a:ext>
              </a:extLst>
            </p:cNvPr>
            <p:cNvSpPr/>
            <p:nvPr/>
          </p:nvSpPr>
          <p:spPr>
            <a:xfrm rot="1165970" flipH="1">
              <a:off x="8454361" y="2991459"/>
              <a:ext cx="228769" cy="231842"/>
            </a:xfrm>
            <a:custGeom>
              <a:avLst/>
              <a:gdLst/>
              <a:ahLst/>
              <a:cxnLst/>
              <a:rect l="l" t="t" r="r" b="b"/>
              <a:pathLst>
                <a:path w="1873666" h="1898854">
                  <a:moveTo>
                    <a:pt x="1176911" y="381117"/>
                  </a:moveTo>
                  <a:cubicBezTo>
                    <a:pt x="1103121" y="349907"/>
                    <a:pt x="1021992" y="332648"/>
                    <a:pt x="936833" y="332648"/>
                  </a:cubicBezTo>
                  <a:cubicBezTo>
                    <a:pt x="596195" y="332648"/>
                    <a:pt x="320054" y="608789"/>
                    <a:pt x="320054" y="949427"/>
                  </a:cubicBezTo>
                  <a:cubicBezTo>
                    <a:pt x="320054" y="1290065"/>
                    <a:pt x="596195" y="1566206"/>
                    <a:pt x="936833" y="1566206"/>
                  </a:cubicBezTo>
                  <a:cubicBezTo>
                    <a:pt x="1277471" y="1566206"/>
                    <a:pt x="1553612" y="1290065"/>
                    <a:pt x="1553612" y="949427"/>
                  </a:cubicBezTo>
                  <a:cubicBezTo>
                    <a:pt x="1553612" y="693948"/>
                    <a:pt x="1398283" y="474750"/>
                    <a:pt x="1176911" y="381117"/>
                  </a:cubicBezTo>
                  <a:close/>
                  <a:moveTo>
                    <a:pt x="1406059" y="124719"/>
                  </a:moveTo>
                  <a:cubicBezTo>
                    <a:pt x="1482208" y="167285"/>
                    <a:pt x="1551462" y="220633"/>
                    <a:pt x="1612154" y="282455"/>
                  </a:cubicBezTo>
                  <a:lnTo>
                    <a:pt x="1538810" y="487937"/>
                  </a:lnTo>
                  <a:cubicBezTo>
                    <a:pt x="1556104" y="505492"/>
                    <a:pt x="1570085" y="525629"/>
                    <a:pt x="1581266" y="547577"/>
                  </a:cubicBezTo>
                  <a:lnTo>
                    <a:pt x="1794813" y="544917"/>
                  </a:lnTo>
                  <a:cubicBezTo>
                    <a:pt x="1833702" y="624694"/>
                    <a:pt x="1860688" y="711105"/>
                    <a:pt x="1873666" y="801951"/>
                  </a:cubicBezTo>
                  <a:lnTo>
                    <a:pt x="1695541" y="921673"/>
                  </a:lnTo>
                  <a:cubicBezTo>
                    <a:pt x="1698171" y="930829"/>
                    <a:pt x="1698339" y="940108"/>
                    <a:pt x="1698339" y="949427"/>
                  </a:cubicBezTo>
                  <a:lnTo>
                    <a:pt x="1696892" y="978088"/>
                  </a:lnTo>
                  <a:lnTo>
                    <a:pt x="1873666" y="1096904"/>
                  </a:lnTo>
                  <a:cubicBezTo>
                    <a:pt x="1860688" y="1187749"/>
                    <a:pt x="1833702" y="1274160"/>
                    <a:pt x="1794813" y="1353937"/>
                  </a:cubicBezTo>
                  <a:lnTo>
                    <a:pt x="1581266" y="1351277"/>
                  </a:lnTo>
                  <a:cubicBezTo>
                    <a:pt x="1570085" y="1373225"/>
                    <a:pt x="1556104" y="1393362"/>
                    <a:pt x="1538810" y="1410917"/>
                  </a:cubicBezTo>
                  <a:lnTo>
                    <a:pt x="1612154" y="1616399"/>
                  </a:lnTo>
                  <a:cubicBezTo>
                    <a:pt x="1551462" y="1678222"/>
                    <a:pt x="1482208" y="1731568"/>
                    <a:pt x="1406059" y="1774134"/>
                  </a:cubicBezTo>
                  <a:lnTo>
                    <a:pt x="1232939" y="1651185"/>
                  </a:lnTo>
                  <a:lnTo>
                    <a:pt x="1130938" y="1682848"/>
                  </a:lnTo>
                  <a:lnTo>
                    <a:pt x="1063491" y="1889437"/>
                  </a:lnTo>
                  <a:cubicBezTo>
                    <a:pt x="1022150" y="1895996"/>
                    <a:pt x="979825" y="1898854"/>
                    <a:pt x="936833" y="1898854"/>
                  </a:cubicBezTo>
                  <a:cubicBezTo>
                    <a:pt x="893841" y="1898854"/>
                    <a:pt x="851516" y="1895997"/>
                    <a:pt x="810175" y="1889437"/>
                  </a:cubicBezTo>
                  <a:lnTo>
                    <a:pt x="743500" y="1685212"/>
                  </a:lnTo>
                  <a:cubicBezTo>
                    <a:pt x="708016" y="1676877"/>
                    <a:pt x="673764" y="1665177"/>
                    <a:pt x="640711" y="1651197"/>
                  </a:cubicBezTo>
                  <a:lnTo>
                    <a:pt x="467607" y="1774134"/>
                  </a:lnTo>
                  <a:cubicBezTo>
                    <a:pt x="391458" y="1731568"/>
                    <a:pt x="322204" y="1678222"/>
                    <a:pt x="261512" y="1616399"/>
                  </a:cubicBezTo>
                  <a:lnTo>
                    <a:pt x="334856" y="1410918"/>
                  </a:lnTo>
                  <a:cubicBezTo>
                    <a:pt x="317562" y="1393362"/>
                    <a:pt x="303581" y="1373226"/>
                    <a:pt x="292399" y="1351277"/>
                  </a:cubicBezTo>
                  <a:lnTo>
                    <a:pt x="78854" y="1353938"/>
                  </a:lnTo>
                  <a:cubicBezTo>
                    <a:pt x="39964" y="1274160"/>
                    <a:pt x="12978" y="1187749"/>
                    <a:pt x="0" y="1096904"/>
                  </a:cubicBezTo>
                  <a:lnTo>
                    <a:pt x="178125" y="977181"/>
                  </a:lnTo>
                  <a:cubicBezTo>
                    <a:pt x="175494" y="968026"/>
                    <a:pt x="175327" y="958746"/>
                    <a:pt x="175327" y="949427"/>
                  </a:cubicBezTo>
                  <a:lnTo>
                    <a:pt x="176774" y="920766"/>
                  </a:lnTo>
                  <a:lnTo>
                    <a:pt x="0" y="801951"/>
                  </a:lnTo>
                  <a:cubicBezTo>
                    <a:pt x="12978" y="711105"/>
                    <a:pt x="39964" y="624694"/>
                    <a:pt x="78854" y="544917"/>
                  </a:cubicBezTo>
                  <a:lnTo>
                    <a:pt x="292399" y="547577"/>
                  </a:lnTo>
                  <a:cubicBezTo>
                    <a:pt x="303580" y="525628"/>
                    <a:pt x="317562" y="505492"/>
                    <a:pt x="334856" y="487936"/>
                  </a:cubicBezTo>
                  <a:lnTo>
                    <a:pt x="261512" y="282455"/>
                  </a:lnTo>
                  <a:cubicBezTo>
                    <a:pt x="322204" y="220632"/>
                    <a:pt x="391458" y="167285"/>
                    <a:pt x="467607" y="124719"/>
                  </a:cubicBezTo>
                  <a:lnTo>
                    <a:pt x="640727" y="247669"/>
                  </a:lnTo>
                  <a:lnTo>
                    <a:pt x="742728" y="216006"/>
                  </a:lnTo>
                  <a:lnTo>
                    <a:pt x="810175" y="9417"/>
                  </a:lnTo>
                  <a:cubicBezTo>
                    <a:pt x="851516" y="2857"/>
                    <a:pt x="893841" y="0"/>
                    <a:pt x="936833" y="0"/>
                  </a:cubicBezTo>
                  <a:cubicBezTo>
                    <a:pt x="979825" y="0"/>
                    <a:pt x="1022150" y="2857"/>
                    <a:pt x="1063491" y="9417"/>
                  </a:cubicBezTo>
                  <a:lnTo>
                    <a:pt x="1130166" y="213642"/>
                  </a:lnTo>
                  <a:cubicBezTo>
                    <a:pt x="1165650" y="221977"/>
                    <a:pt x="1199901" y="233677"/>
                    <a:pt x="1232955" y="247658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6721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Oval 4">
              <a:extLst>
                <a:ext uri="{FF2B5EF4-FFF2-40B4-BE49-F238E27FC236}">
                  <a16:creationId xmlns:a16="http://schemas.microsoft.com/office/drawing/2014/main" xmlns="" id="{1739D471-0660-499F-8003-73CC49859325}"/>
                </a:ext>
              </a:extLst>
            </p:cNvPr>
            <p:cNvSpPr/>
            <p:nvPr/>
          </p:nvSpPr>
          <p:spPr>
            <a:xfrm rot="1165970" flipH="1">
              <a:off x="8407606" y="3179546"/>
              <a:ext cx="99696" cy="101034"/>
            </a:xfrm>
            <a:custGeom>
              <a:avLst/>
              <a:gdLst/>
              <a:ahLst/>
              <a:cxnLst/>
              <a:rect l="l" t="t" r="r" b="b"/>
              <a:pathLst>
                <a:path w="1873666" h="1898854">
                  <a:moveTo>
                    <a:pt x="1176911" y="381117"/>
                  </a:moveTo>
                  <a:cubicBezTo>
                    <a:pt x="1103121" y="349907"/>
                    <a:pt x="1021992" y="332648"/>
                    <a:pt x="936833" y="332648"/>
                  </a:cubicBezTo>
                  <a:cubicBezTo>
                    <a:pt x="596195" y="332648"/>
                    <a:pt x="320054" y="608789"/>
                    <a:pt x="320054" y="949427"/>
                  </a:cubicBezTo>
                  <a:cubicBezTo>
                    <a:pt x="320054" y="1290065"/>
                    <a:pt x="596195" y="1566206"/>
                    <a:pt x="936833" y="1566206"/>
                  </a:cubicBezTo>
                  <a:cubicBezTo>
                    <a:pt x="1277471" y="1566206"/>
                    <a:pt x="1553612" y="1290065"/>
                    <a:pt x="1553612" y="949427"/>
                  </a:cubicBezTo>
                  <a:cubicBezTo>
                    <a:pt x="1553612" y="693948"/>
                    <a:pt x="1398283" y="474750"/>
                    <a:pt x="1176911" y="381117"/>
                  </a:cubicBezTo>
                  <a:close/>
                  <a:moveTo>
                    <a:pt x="1406059" y="124719"/>
                  </a:moveTo>
                  <a:cubicBezTo>
                    <a:pt x="1482208" y="167285"/>
                    <a:pt x="1551462" y="220633"/>
                    <a:pt x="1612154" y="282455"/>
                  </a:cubicBezTo>
                  <a:lnTo>
                    <a:pt x="1538810" y="487937"/>
                  </a:lnTo>
                  <a:cubicBezTo>
                    <a:pt x="1556104" y="505492"/>
                    <a:pt x="1570085" y="525629"/>
                    <a:pt x="1581266" y="547577"/>
                  </a:cubicBezTo>
                  <a:lnTo>
                    <a:pt x="1794813" y="544917"/>
                  </a:lnTo>
                  <a:cubicBezTo>
                    <a:pt x="1833702" y="624694"/>
                    <a:pt x="1860688" y="711105"/>
                    <a:pt x="1873666" y="801951"/>
                  </a:cubicBezTo>
                  <a:lnTo>
                    <a:pt x="1695541" y="921673"/>
                  </a:lnTo>
                  <a:cubicBezTo>
                    <a:pt x="1698171" y="930829"/>
                    <a:pt x="1698339" y="940108"/>
                    <a:pt x="1698339" y="949427"/>
                  </a:cubicBezTo>
                  <a:lnTo>
                    <a:pt x="1696892" y="978088"/>
                  </a:lnTo>
                  <a:lnTo>
                    <a:pt x="1873666" y="1096904"/>
                  </a:lnTo>
                  <a:cubicBezTo>
                    <a:pt x="1860688" y="1187749"/>
                    <a:pt x="1833702" y="1274160"/>
                    <a:pt x="1794813" y="1353937"/>
                  </a:cubicBezTo>
                  <a:lnTo>
                    <a:pt x="1581266" y="1351277"/>
                  </a:lnTo>
                  <a:cubicBezTo>
                    <a:pt x="1570085" y="1373225"/>
                    <a:pt x="1556104" y="1393362"/>
                    <a:pt x="1538810" y="1410917"/>
                  </a:cubicBezTo>
                  <a:lnTo>
                    <a:pt x="1612154" y="1616399"/>
                  </a:lnTo>
                  <a:cubicBezTo>
                    <a:pt x="1551462" y="1678222"/>
                    <a:pt x="1482208" y="1731568"/>
                    <a:pt x="1406059" y="1774134"/>
                  </a:cubicBezTo>
                  <a:lnTo>
                    <a:pt x="1232939" y="1651185"/>
                  </a:lnTo>
                  <a:lnTo>
                    <a:pt x="1130938" y="1682848"/>
                  </a:lnTo>
                  <a:lnTo>
                    <a:pt x="1063491" y="1889437"/>
                  </a:lnTo>
                  <a:cubicBezTo>
                    <a:pt x="1022150" y="1895996"/>
                    <a:pt x="979825" y="1898854"/>
                    <a:pt x="936833" y="1898854"/>
                  </a:cubicBezTo>
                  <a:cubicBezTo>
                    <a:pt x="893841" y="1898854"/>
                    <a:pt x="851516" y="1895997"/>
                    <a:pt x="810175" y="1889437"/>
                  </a:cubicBezTo>
                  <a:lnTo>
                    <a:pt x="743500" y="1685212"/>
                  </a:lnTo>
                  <a:cubicBezTo>
                    <a:pt x="708016" y="1676877"/>
                    <a:pt x="673764" y="1665177"/>
                    <a:pt x="640711" y="1651197"/>
                  </a:cubicBezTo>
                  <a:lnTo>
                    <a:pt x="467607" y="1774134"/>
                  </a:lnTo>
                  <a:cubicBezTo>
                    <a:pt x="391458" y="1731568"/>
                    <a:pt x="322204" y="1678222"/>
                    <a:pt x="261512" y="1616399"/>
                  </a:cubicBezTo>
                  <a:lnTo>
                    <a:pt x="334856" y="1410918"/>
                  </a:lnTo>
                  <a:cubicBezTo>
                    <a:pt x="317562" y="1393362"/>
                    <a:pt x="303581" y="1373226"/>
                    <a:pt x="292399" y="1351277"/>
                  </a:cubicBezTo>
                  <a:lnTo>
                    <a:pt x="78854" y="1353938"/>
                  </a:lnTo>
                  <a:cubicBezTo>
                    <a:pt x="39964" y="1274160"/>
                    <a:pt x="12978" y="1187749"/>
                    <a:pt x="0" y="1096904"/>
                  </a:cubicBezTo>
                  <a:lnTo>
                    <a:pt x="178125" y="977181"/>
                  </a:lnTo>
                  <a:cubicBezTo>
                    <a:pt x="175494" y="968026"/>
                    <a:pt x="175327" y="958746"/>
                    <a:pt x="175327" y="949427"/>
                  </a:cubicBezTo>
                  <a:lnTo>
                    <a:pt x="176774" y="920766"/>
                  </a:lnTo>
                  <a:lnTo>
                    <a:pt x="0" y="801951"/>
                  </a:lnTo>
                  <a:cubicBezTo>
                    <a:pt x="12978" y="711105"/>
                    <a:pt x="39964" y="624694"/>
                    <a:pt x="78854" y="544917"/>
                  </a:cubicBezTo>
                  <a:lnTo>
                    <a:pt x="292399" y="547577"/>
                  </a:lnTo>
                  <a:cubicBezTo>
                    <a:pt x="303580" y="525628"/>
                    <a:pt x="317562" y="505492"/>
                    <a:pt x="334856" y="487936"/>
                  </a:cubicBezTo>
                  <a:lnTo>
                    <a:pt x="261512" y="282455"/>
                  </a:lnTo>
                  <a:cubicBezTo>
                    <a:pt x="322204" y="220632"/>
                    <a:pt x="391458" y="167285"/>
                    <a:pt x="467607" y="124719"/>
                  </a:cubicBezTo>
                  <a:lnTo>
                    <a:pt x="640727" y="247669"/>
                  </a:lnTo>
                  <a:lnTo>
                    <a:pt x="742728" y="216006"/>
                  </a:lnTo>
                  <a:lnTo>
                    <a:pt x="810175" y="9417"/>
                  </a:lnTo>
                  <a:cubicBezTo>
                    <a:pt x="851516" y="2857"/>
                    <a:pt x="893841" y="0"/>
                    <a:pt x="936833" y="0"/>
                  </a:cubicBezTo>
                  <a:cubicBezTo>
                    <a:pt x="979825" y="0"/>
                    <a:pt x="1022150" y="2857"/>
                    <a:pt x="1063491" y="9417"/>
                  </a:cubicBezTo>
                  <a:lnTo>
                    <a:pt x="1130166" y="213642"/>
                  </a:lnTo>
                  <a:cubicBezTo>
                    <a:pt x="1165650" y="221977"/>
                    <a:pt x="1199901" y="233677"/>
                    <a:pt x="1232955" y="247658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6721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00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Oval 4">
              <a:extLst>
                <a:ext uri="{FF2B5EF4-FFF2-40B4-BE49-F238E27FC236}">
                  <a16:creationId xmlns:a16="http://schemas.microsoft.com/office/drawing/2014/main" xmlns="" id="{520106B6-349E-4E0D-82B9-E5221AE50B07}"/>
                </a:ext>
              </a:extLst>
            </p:cNvPr>
            <p:cNvSpPr/>
            <p:nvPr/>
          </p:nvSpPr>
          <p:spPr>
            <a:xfrm rot="1165970" flipH="1">
              <a:off x="8310842" y="3071355"/>
              <a:ext cx="123005" cy="124658"/>
            </a:xfrm>
            <a:custGeom>
              <a:avLst/>
              <a:gdLst/>
              <a:ahLst/>
              <a:cxnLst/>
              <a:rect l="l" t="t" r="r" b="b"/>
              <a:pathLst>
                <a:path w="1873666" h="1898854">
                  <a:moveTo>
                    <a:pt x="1176911" y="381117"/>
                  </a:moveTo>
                  <a:cubicBezTo>
                    <a:pt x="1103121" y="349907"/>
                    <a:pt x="1021992" y="332648"/>
                    <a:pt x="936833" y="332648"/>
                  </a:cubicBezTo>
                  <a:cubicBezTo>
                    <a:pt x="596195" y="332648"/>
                    <a:pt x="320054" y="608789"/>
                    <a:pt x="320054" y="949427"/>
                  </a:cubicBezTo>
                  <a:cubicBezTo>
                    <a:pt x="320054" y="1290065"/>
                    <a:pt x="596195" y="1566206"/>
                    <a:pt x="936833" y="1566206"/>
                  </a:cubicBezTo>
                  <a:cubicBezTo>
                    <a:pt x="1277471" y="1566206"/>
                    <a:pt x="1553612" y="1290065"/>
                    <a:pt x="1553612" y="949427"/>
                  </a:cubicBezTo>
                  <a:cubicBezTo>
                    <a:pt x="1553612" y="693948"/>
                    <a:pt x="1398283" y="474750"/>
                    <a:pt x="1176911" y="381117"/>
                  </a:cubicBezTo>
                  <a:close/>
                  <a:moveTo>
                    <a:pt x="1406059" y="124719"/>
                  </a:moveTo>
                  <a:cubicBezTo>
                    <a:pt x="1482208" y="167285"/>
                    <a:pt x="1551462" y="220633"/>
                    <a:pt x="1612154" y="282455"/>
                  </a:cubicBezTo>
                  <a:lnTo>
                    <a:pt x="1538810" y="487937"/>
                  </a:lnTo>
                  <a:cubicBezTo>
                    <a:pt x="1556104" y="505492"/>
                    <a:pt x="1570085" y="525629"/>
                    <a:pt x="1581266" y="547577"/>
                  </a:cubicBezTo>
                  <a:lnTo>
                    <a:pt x="1794813" y="544917"/>
                  </a:lnTo>
                  <a:cubicBezTo>
                    <a:pt x="1833702" y="624694"/>
                    <a:pt x="1860688" y="711105"/>
                    <a:pt x="1873666" y="801951"/>
                  </a:cubicBezTo>
                  <a:lnTo>
                    <a:pt x="1695541" y="921673"/>
                  </a:lnTo>
                  <a:cubicBezTo>
                    <a:pt x="1698171" y="930829"/>
                    <a:pt x="1698339" y="940108"/>
                    <a:pt x="1698339" y="949427"/>
                  </a:cubicBezTo>
                  <a:lnTo>
                    <a:pt x="1696892" y="978088"/>
                  </a:lnTo>
                  <a:lnTo>
                    <a:pt x="1873666" y="1096904"/>
                  </a:lnTo>
                  <a:cubicBezTo>
                    <a:pt x="1860688" y="1187749"/>
                    <a:pt x="1833702" y="1274160"/>
                    <a:pt x="1794813" y="1353937"/>
                  </a:cubicBezTo>
                  <a:lnTo>
                    <a:pt x="1581266" y="1351277"/>
                  </a:lnTo>
                  <a:cubicBezTo>
                    <a:pt x="1570085" y="1373225"/>
                    <a:pt x="1556104" y="1393362"/>
                    <a:pt x="1538810" y="1410917"/>
                  </a:cubicBezTo>
                  <a:lnTo>
                    <a:pt x="1612154" y="1616399"/>
                  </a:lnTo>
                  <a:cubicBezTo>
                    <a:pt x="1551462" y="1678222"/>
                    <a:pt x="1482208" y="1731568"/>
                    <a:pt x="1406059" y="1774134"/>
                  </a:cubicBezTo>
                  <a:lnTo>
                    <a:pt x="1232939" y="1651185"/>
                  </a:lnTo>
                  <a:lnTo>
                    <a:pt x="1130938" y="1682848"/>
                  </a:lnTo>
                  <a:lnTo>
                    <a:pt x="1063491" y="1889437"/>
                  </a:lnTo>
                  <a:cubicBezTo>
                    <a:pt x="1022150" y="1895996"/>
                    <a:pt x="979825" y="1898854"/>
                    <a:pt x="936833" y="1898854"/>
                  </a:cubicBezTo>
                  <a:cubicBezTo>
                    <a:pt x="893841" y="1898854"/>
                    <a:pt x="851516" y="1895997"/>
                    <a:pt x="810175" y="1889437"/>
                  </a:cubicBezTo>
                  <a:lnTo>
                    <a:pt x="743500" y="1685212"/>
                  </a:lnTo>
                  <a:cubicBezTo>
                    <a:pt x="708016" y="1676877"/>
                    <a:pt x="673764" y="1665177"/>
                    <a:pt x="640711" y="1651197"/>
                  </a:cubicBezTo>
                  <a:lnTo>
                    <a:pt x="467607" y="1774134"/>
                  </a:lnTo>
                  <a:cubicBezTo>
                    <a:pt x="391458" y="1731568"/>
                    <a:pt x="322204" y="1678222"/>
                    <a:pt x="261512" y="1616399"/>
                  </a:cubicBezTo>
                  <a:lnTo>
                    <a:pt x="334856" y="1410918"/>
                  </a:lnTo>
                  <a:cubicBezTo>
                    <a:pt x="317562" y="1393362"/>
                    <a:pt x="303581" y="1373226"/>
                    <a:pt x="292399" y="1351277"/>
                  </a:cubicBezTo>
                  <a:lnTo>
                    <a:pt x="78854" y="1353938"/>
                  </a:lnTo>
                  <a:cubicBezTo>
                    <a:pt x="39964" y="1274160"/>
                    <a:pt x="12978" y="1187749"/>
                    <a:pt x="0" y="1096904"/>
                  </a:cubicBezTo>
                  <a:lnTo>
                    <a:pt x="178125" y="977181"/>
                  </a:lnTo>
                  <a:cubicBezTo>
                    <a:pt x="175494" y="968026"/>
                    <a:pt x="175327" y="958746"/>
                    <a:pt x="175327" y="949427"/>
                  </a:cubicBezTo>
                  <a:lnTo>
                    <a:pt x="176774" y="920766"/>
                  </a:lnTo>
                  <a:lnTo>
                    <a:pt x="0" y="801951"/>
                  </a:lnTo>
                  <a:cubicBezTo>
                    <a:pt x="12978" y="711105"/>
                    <a:pt x="39964" y="624694"/>
                    <a:pt x="78854" y="544917"/>
                  </a:cubicBezTo>
                  <a:lnTo>
                    <a:pt x="292399" y="547577"/>
                  </a:lnTo>
                  <a:cubicBezTo>
                    <a:pt x="303580" y="525628"/>
                    <a:pt x="317562" y="505492"/>
                    <a:pt x="334856" y="487936"/>
                  </a:cubicBezTo>
                  <a:lnTo>
                    <a:pt x="261512" y="282455"/>
                  </a:lnTo>
                  <a:cubicBezTo>
                    <a:pt x="322204" y="220632"/>
                    <a:pt x="391458" y="167285"/>
                    <a:pt x="467607" y="124719"/>
                  </a:cubicBezTo>
                  <a:lnTo>
                    <a:pt x="640727" y="247669"/>
                  </a:lnTo>
                  <a:lnTo>
                    <a:pt x="742728" y="216006"/>
                  </a:lnTo>
                  <a:lnTo>
                    <a:pt x="810175" y="9417"/>
                  </a:lnTo>
                  <a:cubicBezTo>
                    <a:pt x="851516" y="2857"/>
                    <a:pt x="893841" y="0"/>
                    <a:pt x="936833" y="0"/>
                  </a:cubicBezTo>
                  <a:cubicBezTo>
                    <a:pt x="979825" y="0"/>
                    <a:pt x="1022150" y="2857"/>
                    <a:pt x="1063491" y="9417"/>
                  </a:cubicBezTo>
                  <a:lnTo>
                    <a:pt x="1130166" y="213642"/>
                  </a:lnTo>
                  <a:cubicBezTo>
                    <a:pt x="1165650" y="221977"/>
                    <a:pt x="1199901" y="233677"/>
                    <a:pt x="1232955" y="247658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6721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00" kern="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xmlns="" id="{7B3298E0-B926-4694-BC4C-DC42945E2D94}"/>
              </a:ext>
            </a:extLst>
          </p:cNvPr>
          <p:cNvSpPr txBox="1">
            <a:spLocks/>
          </p:cNvSpPr>
          <p:nvPr/>
        </p:nvSpPr>
        <p:spPr>
          <a:xfrm>
            <a:off x="7377371" y="3091559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D1: Marketing-enabled Sales Excellence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xmlns="" id="{DF16CE86-1412-40E2-ACD8-7BC5E5BCC6B8}"/>
              </a:ext>
            </a:extLst>
          </p:cNvPr>
          <p:cNvSpPr txBox="1">
            <a:spLocks/>
          </p:cNvSpPr>
          <p:nvPr/>
        </p:nvSpPr>
        <p:spPr>
          <a:xfrm>
            <a:off x="7377371" y="3237096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D2: Customer Segmentation Tool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xmlns="" id="{E363DAFD-3143-43BC-873C-033C0A0C5FC8}"/>
              </a:ext>
            </a:extLst>
          </p:cNvPr>
          <p:cNvSpPr txBox="1">
            <a:spLocks/>
          </p:cNvSpPr>
          <p:nvPr/>
        </p:nvSpPr>
        <p:spPr>
          <a:xfrm>
            <a:off x="7377371" y="3382632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D3: Quantified Value Propositions 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xmlns="" id="{AB7254C2-8E98-4255-A957-1BCD8AFEDB08}"/>
              </a:ext>
            </a:extLst>
          </p:cNvPr>
          <p:cNvSpPr txBox="1">
            <a:spLocks/>
          </p:cNvSpPr>
          <p:nvPr/>
        </p:nvSpPr>
        <p:spPr>
          <a:xfrm>
            <a:off x="7377371" y="3528168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D4: High-impact Sales Scripts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xmlns="" id="{1E17278D-032D-436A-A1D4-B2EF6E5E4904}"/>
              </a:ext>
            </a:extLst>
          </p:cNvPr>
          <p:cNvSpPr txBox="1">
            <a:spLocks/>
          </p:cNvSpPr>
          <p:nvPr/>
        </p:nvSpPr>
        <p:spPr>
          <a:xfrm>
            <a:off x="7377371" y="3673703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D5: Sales Incentives, Training, and Performance Management 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xmlns="" id="{FA4BEE83-6B6B-49F8-987D-D95AA4A19C1E}"/>
              </a:ext>
            </a:extLst>
          </p:cNvPr>
          <p:cNvSpPr/>
          <p:nvPr/>
        </p:nvSpPr>
        <p:spPr>
          <a:xfrm>
            <a:off x="8731360" y="2740541"/>
            <a:ext cx="1351080" cy="1587182"/>
          </a:xfrm>
          <a:prstGeom prst="rect">
            <a:avLst/>
          </a:prstGeom>
          <a:solidFill>
            <a:srgbClr val="CBD7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defTabSz="685800"/>
            <a:endParaRPr lang="en-US" sz="825" dirty="0">
              <a:solidFill>
                <a:srgbClr val="002960"/>
              </a:solidFill>
              <a:latin typeface="Arial"/>
            </a:endParaRPr>
          </a:p>
        </p:txBody>
      </p:sp>
      <p:grpSp>
        <p:nvGrpSpPr>
          <p:cNvPr id="415" name="Group 63">
            <a:extLst>
              <a:ext uri="{FF2B5EF4-FFF2-40B4-BE49-F238E27FC236}">
                <a16:creationId xmlns:a16="http://schemas.microsoft.com/office/drawing/2014/main" xmlns="" id="{3B13C98F-FB71-4DAB-9D0F-AC0F68C7100B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8831382" y="2858480"/>
            <a:ext cx="132073" cy="128038"/>
            <a:chOff x="5277" y="863"/>
            <a:chExt cx="349" cy="291"/>
          </a:xfrm>
          <a:solidFill>
            <a:schemeClr val="accent4"/>
          </a:solidFill>
        </p:grpSpPr>
        <p:sp>
          <p:nvSpPr>
            <p:cNvPr id="416" name="Freeform 64">
              <a:extLst>
                <a:ext uri="{FF2B5EF4-FFF2-40B4-BE49-F238E27FC236}">
                  <a16:creationId xmlns:a16="http://schemas.microsoft.com/office/drawing/2014/main" xmlns="" id="{26EC8194-C766-4573-BB6B-A02A6615BC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5" y="863"/>
              <a:ext cx="291" cy="290"/>
            </a:xfrm>
            <a:custGeom>
              <a:avLst/>
              <a:gdLst>
                <a:gd name="T0" fmla="*/ 750 w 750"/>
                <a:gd name="T1" fmla="*/ 291 h 750"/>
                <a:gd name="T2" fmla="*/ 734 w 750"/>
                <a:gd name="T3" fmla="*/ 339 h 750"/>
                <a:gd name="T4" fmla="*/ 688 w 750"/>
                <a:gd name="T5" fmla="*/ 411 h 750"/>
                <a:gd name="T6" fmla="*/ 387 w 750"/>
                <a:gd name="T7" fmla="*/ 712 h 750"/>
                <a:gd name="T8" fmla="*/ 299 w 750"/>
                <a:gd name="T9" fmla="*/ 738 h 750"/>
                <a:gd name="T10" fmla="*/ 262 w 750"/>
                <a:gd name="T11" fmla="*/ 714 h 750"/>
                <a:gd name="T12" fmla="*/ 38 w 750"/>
                <a:gd name="T13" fmla="*/ 490 h 750"/>
                <a:gd name="T14" fmla="*/ 39 w 750"/>
                <a:gd name="T15" fmla="*/ 368 h 750"/>
                <a:gd name="T16" fmla="*/ 343 w 750"/>
                <a:gd name="T17" fmla="*/ 64 h 750"/>
                <a:gd name="T18" fmla="*/ 490 w 750"/>
                <a:gd name="T19" fmla="*/ 3 h 750"/>
                <a:gd name="T20" fmla="*/ 646 w 750"/>
                <a:gd name="T21" fmla="*/ 2 h 750"/>
                <a:gd name="T22" fmla="*/ 750 w 750"/>
                <a:gd name="T23" fmla="*/ 67 h 750"/>
                <a:gd name="T24" fmla="*/ 750 w 750"/>
                <a:gd name="T25" fmla="*/ 291 h 750"/>
                <a:gd name="T26" fmla="*/ 566 w 750"/>
                <a:gd name="T27" fmla="*/ 110 h 750"/>
                <a:gd name="T28" fmla="*/ 483 w 750"/>
                <a:gd name="T29" fmla="*/ 187 h 750"/>
                <a:gd name="T30" fmla="*/ 560 w 750"/>
                <a:gd name="T31" fmla="*/ 270 h 750"/>
                <a:gd name="T32" fmla="*/ 643 w 750"/>
                <a:gd name="T33" fmla="*/ 193 h 750"/>
                <a:gd name="T34" fmla="*/ 566 w 750"/>
                <a:gd name="T35" fmla="*/ 11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0" h="750">
                  <a:moveTo>
                    <a:pt x="750" y="291"/>
                  </a:moveTo>
                  <a:cubicBezTo>
                    <a:pt x="745" y="307"/>
                    <a:pt x="742" y="325"/>
                    <a:pt x="734" y="339"/>
                  </a:cubicBezTo>
                  <a:cubicBezTo>
                    <a:pt x="720" y="364"/>
                    <a:pt x="707" y="391"/>
                    <a:pt x="688" y="411"/>
                  </a:cubicBezTo>
                  <a:cubicBezTo>
                    <a:pt x="588" y="512"/>
                    <a:pt x="487" y="612"/>
                    <a:pt x="387" y="712"/>
                  </a:cubicBezTo>
                  <a:cubicBezTo>
                    <a:pt x="362" y="737"/>
                    <a:pt x="333" y="750"/>
                    <a:pt x="299" y="738"/>
                  </a:cubicBezTo>
                  <a:cubicBezTo>
                    <a:pt x="285" y="733"/>
                    <a:pt x="273" y="724"/>
                    <a:pt x="262" y="714"/>
                  </a:cubicBezTo>
                  <a:cubicBezTo>
                    <a:pt x="187" y="640"/>
                    <a:pt x="112" y="565"/>
                    <a:pt x="38" y="490"/>
                  </a:cubicBezTo>
                  <a:cubicBezTo>
                    <a:pt x="0" y="452"/>
                    <a:pt x="1" y="406"/>
                    <a:pt x="39" y="368"/>
                  </a:cubicBezTo>
                  <a:cubicBezTo>
                    <a:pt x="140" y="266"/>
                    <a:pt x="241" y="165"/>
                    <a:pt x="343" y="64"/>
                  </a:cubicBezTo>
                  <a:cubicBezTo>
                    <a:pt x="383" y="24"/>
                    <a:pt x="433" y="4"/>
                    <a:pt x="490" y="3"/>
                  </a:cubicBezTo>
                  <a:cubicBezTo>
                    <a:pt x="542" y="2"/>
                    <a:pt x="594" y="4"/>
                    <a:pt x="646" y="2"/>
                  </a:cubicBezTo>
                  <a:cubicBezTo>
                    <a:pt x="696" y="0"/>
                    <a:pt x="733" y="18"/>
                    <a:pt x="750" y="67"/>
                  </a:cubicBezTo>
                  <a:cubicBezTo>
                    <a:pt x="750" y="142"/>
                    <a:pt x="750" y="216"/>
                    <a:pt x="750" y="291"/>
                  </a:cubicBezTo>
                  <a:close/>
                  <a:moveTo>
                    <a:pt x="566" y="110"/>
                  </a:moveTo>
                  <a:cubicBezTo>
                    <a:pt x="522" y="108"/>
                    <a:pt x="485" y="142"/>
                    <a:pt x="483" y="187"/>
                  </a:cubicBezTo>
                  <a:cubicBezTo>
                    <a:pt x="481" y="229"/>
                    <a:pt x="517" y="268"/>
                    <a:pt x="560" y="270"/>
                  </a:cubicBezTo>
                  <a:cubicBezTo>
                    <a:pt x="603" y="272"/>
                    <a:pt x="641" y="237"/>
                    <a:pt x="643" y="193"/>
                  </a:cubicBezTo>
                  <a:cubicBezTo>
                    <a:pt x="645" y="148"/>
                    <a:pt x="611" y="112"/>
                    <a:pt x="566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US" sz="3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Freeform 65">
              <a:extLst>
                <a:ext uri="{FF2B5EF4-FFF2-40B4-BE49-F238E27FC236}">
                  <a16:creationId xmlns:a16="http://schemas.microsoft.com/office/drawing/2014/main" xmlns="" id="{C8B785C3-BEAA-4539-B911-65AB3FC83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7" y="864"/>
              <a:ext cx="183" cy="290"/>
            </a:xfrm>
            <a:custGeom>
              <a:avLst/>
              <a:gdLst>
                <a:gd name="T0" fmla="*/ 0 w 472"/>
                <a:gd name="T1" fmla="*/ 412 h 748"/>
                <a:gd name="T2" fmla="*/ 43 w 472"/>
                <a:gd name="T3" fmla="*/ 351 h 748"/>
                <a:gd name="T4" fmla="*/ 330 w 472"/>
                <a:gd name="T5" fmla="*/ 64 h 748"/>
                <a:gd name="T6" fmla="*/ 472 w 472"/>
                <a:gd name="T7" fmla="*/ 0 h 748"/>
                <a:gd name="T8" fmla="*/ 454 w 472"/>
                <a:gd name="T9" fmla="*/ 19 h 748"/>
                <a:gd name="T10" fmla="*/ 75 w 472"/>
                <a:gd name="T11" fmla="*/ 398 h 748"/>
                <a:gd name="T12" fmla="*/ 75 w 472"/>
                <a:gd name="T13" fmla="*/ 455 h 748"/>
                <a:gd name="T14" fmla="*/ 334 w 472"/>
                <a:gd name="T15" fmla="*/ 714 h 748"/>
                <a:gd name="T16" fmla="*/ 349 w 472"/>
                <a:gd name="T17" fmla="*/ 727 h 748"/>
                <a:gd name="T18" fmla="*/ 256 w 472"/>
                <a:gd name="T19" fmla="*/ 715 h 748"/>
                <a:gd name="T20" fmla="*/ 94 w 472"/>
                <a:gd name="T21" fmla="*/ 554 h 748"/>
                <a:gd name="T22" fmla="*/ 41 w 472"/>
                <a:gd name="T23" fmla="*/ 500 h 748"/>
                <a:gd name="T24" fmla="*/ 0 w 472"/>
                <a:gd name="T25" fmla="*/ 440 h 748"/>
                <a:gd name="T26" fmla="*/ 0 w 472"/>
                <a:gd name="T27" fmla="*/ 41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2" h="748">
                  <a:moveTo>
                    <a:pt x="0" y="412"/>
                  </a:moveTo>
                  <a:cubicBezTo>
                    <a:pt x="14" y="392"/>
                    <a:pt x="26" y="369"/>
                    <a:pt x="43" y="351"/>
                  </a:cubicBezTo>
                  <a:cubicBezTo>
                    <a:pt x="138" y="255"/>
                    <a:pt x="234" y="159"/>
                    <a:pt x="330" y="64"/>
                  </a:cubicBezTo>
                  <a:cubicBezTo>
                    <a:pt x="368" y="26"/>
                    <a:pt x="415" y="6"/>
                    <a:pt x="472" y="0"/>
                  </a:cubicBezTo>
                  <a:cubicBezTo>
                    <a:pt x="464" y="8"/>
                    <a:pt x="459" y="13"/>
                    <a:pt x="454" y="19"/>
                  </a:cubicBezTo>
                  <a:cubicBezTo>
                    <a:pt x="328" y="145"/>
                    <a:pt x="202" y="271"/>
                    <a:pt x="75" y="398"/>
                  </a:cubicBezTo>
                  <a:cubicBezTo>
                    <a:pt x="51" y="422"/>
                    <a:pt x="51" y="431"/>
                    <a:pt x="75" y="455"/>
                  </a:cubicBezTo>
                  <a:cubicBezTo>
                    <a:pt x="161" y="542"/>
                    <a:pt x="248" y="628"/>
                    <a:pt x="334" y="714"/>
                  </a:cubicBezTo>
                  <a:cubicBezTo>
                    <a:pt x="339" y="719"/>
                    <a:pt x="344" y="723"/>
                    <a:pt x="349" y="727"/>
                  </a:cubicBezTo>
                  <a:cubicBezTo>
                    <a:pt x="320" y="748"/>
                    <a:pt x="284" y="743"/>
                    <a:pt x="256" y="715"/>
                  </a:cubicBezTo>
                  <a:cubicBezTo>
                    <a:pt x="202" y="662"/>
                    <a:pt x="148" y="608"/>
                    <a:pt x="94" y="554"/>
                  </a:cubicBezTo>
                  <a:cubicBezTo>
                    <a:pt x="76" y="536"/>
                    <a:pt x="57" y="519"/>
                    <a:pt x="41" y="500"/>
                  </a:cubicBezTo>
                  <a:cubicBezTo>
                    <a:pt x="26" y="481"/>
                    <a:pt x="14" y="460"/>
                    <a:pt x="0" y="440"/>
                  </a:cubicBezTo>
                  <a:cubicBezTo>
                    <a:pt x="0" y="431"/>
                    <a:pt x="0" y="421"/>
                    <a:pt x="0" y="4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US" sz="3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8" name="TextBox 417">
            <a:extLst>
              <a:ext uri="{FF2B5EF4-FFF2-40B4-BE49-F238E27FC236}">
                <a16:creationId xmlns:a16="http://schemas.microsoft.com/office/drawing/2014/main" xmlns="" id="{4D7CA1C7-230F-4DA6-80F6-E21D82BA29B1}"/>
              </a:ext>
            </a:extLst>
          </p:cNvPr>
          <p:cNvSpPr txBox="1">
            <a:spLocks/>
          </p:cNvSpPr>
          <p:nvPr/>
        </p:nvSpPr>
        <p:spPr>
          <a:xfrm>
            <a:off x="8767370" y="2841708"/>
            <a:ext cx="1279062" cy="161583"/>
          </a:xfrm>
          <a:prstGeom prst="rect">
            <a:avLst/>
          </a:prstGeom>
          <a:noFill/>
          <a:ln>
            <a:noFill/>
          </a:ln>
        </p:spPr>
        <p:txBody>
          <a:bodyPr vert="horz" wrap="square" lIns="342885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  <a:cs typeface="Arial" panose="020B0604020202020204" pitchFamily="34" charset="0"/>
              </a:rPr>
              <a:t>Archetype E: </a:t>
            </a:r>
            <a:br>
              <a:rPr lang="en-US" sz="525" dirty="0">
                <a:solidFill>
                  <a:srgbClr val="002960"/>
                </a:solidFill>
                <a:latin typeface="Arial"/>
                <a:cs typeface="Arial" panose="020B0604020202020204" pitchFamily="34" charset="0"/>
              </a:rPr>
            </a:br>
            <a:r>
              <a:rPr lang="en-US" sz="525" dirty="0">
                <a:solidFill>
                  <a:srgbClr val="002960"/>
                </a:solidFill>
                <a:latin typeface="Arial"/>
                <a:cs typeface="Arial" panose="020B0604020202020204" pitchFamily="34" charset="0"/>
              </a:rPr>
              <a:t>Pricing (4-6)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xmlns="" id="{E25BB8D1-94CB-419D-9260-40CEDEE4D1FF}"/>
              </a:ext>
            </a:extLst>
          </p:cNvPr>
          <p:cNvSpPr txBox="1">
            <a:spLocks/>
          </p:cNvSpPr>
          <p:nvPr/>
        </p:nvSpPr>
        <p:spPr>
          <a:xfrm>
            <a:off x="8767370" y="3091559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E1: Why Pricing Matters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xmlns="" id="{93E80983-2188-46E7-A78B-ACD203767411}"/>
              </a:ext>
            </a:extLst>
          </p:cNvPr>
          <p:cNvSpPr txBox="1">
            <a:spLocks/>
          </p:cNvSpPr>
          <p:nvPr/>
        </p:nvSpPr>
        <p:spPr>
          <a:xfrm>
            <a:off x="8767370" y="3239699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E2: Pricing Strategy 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xmlns="" id="{CF8A308E-0F62-4671-A1B1-72FE05DAD3CB}"/>
              </a:ext>
            </a:extLst>
          </p:cNvPr>
          <p:cNvSpPr txBox="1">
            <a:spLocks/>
          </p:cNvSpPr>
          <p:nvPr/>
        </p:nvSpPr>
        <p:spPr>
          <a:xfrm>
            <a:off x="8767370" y="3387838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E3: Set the Price: Value-based Pricing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xmlns="" id="{48C245F9-10DB-433F-A2AD-D948ADEB995A}"/>
              </a:ext>
            </a:extLst>
          </p:cNvPr>
          <p:cNvSpPr txBox="1">
            <a:spLocks/>
          </p:cNvSpPr>
          <p:nvPr/>
        </p:nvSpPr>
        <p:spPr>
          <a:xfrm>
            <a:off x="8767370" y="3535978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E4: Set the Price: Pricing Architecture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xmlns="" id="{96180968-8197-4693-9732-C882C15D24FB}"/>
              </a:ext>
            </a:extLst>
          </p:cNvPr>
          <p:cNvSpPr txBox="1">
            <a:spLocks/>
          </p:cNvSpPr>
          <p:nvPr/>
        </p:nvSpPr>
        <p:spPr>
          <a:xfrm>
            <a:off x="8767370" y="3684117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E5: Lifecycle Management: Refreshing the Price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xmlns="" id="{BD999C07-2BC0-4BAE-95A4-28A541232231}"/>
              </a:ext>
            </a:extLst>
          </p:cNvPr>
          <p:cNvSpPr/>
          <p:nvPr/>
        </p:nvSpPr>
        <p:spPr>
          <a:xfrm>
            <a:off x="4561366" y="2740541"/>
            <a:ext cx="1351080" cy="1587182"/>
          </a:xfrm>
          <a:prstGeom prst="rect">
            <a:avLst/>
          </a:prstGeom>
          <a:solidFill>
            <a:srgbClr val="CBD7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defTabSz="685800"/>
            <a:endParaRPr lang="en-US" sz="8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xmlns="" id="{9F66CF4D-4900-4C75-AD2D-CBB246520AE5}"/>
              </a:ext>
            </a:extLst>
          </p:cNvPr>
          <p:cNvSpPr txBox="1">
            <a:spLocks/>
          </p:cNvSpPr>
          <p:nvPr/>
        </p:nvSpPr>
        <p:spPr>
          <a:xfrm>
            <a:off x="4597376" y="2841708"/>
            <a:ext cx="1279062" cy="161583"/>
          </a:xfrm>
          <a:prstGeom prst="rect">
            <a:avLst/>
          </a:prstGeom>
          <a:noFill/>
          <a:ln>
            <a:noFill/>
          </a:ln>
        </p:spPr>
        <p:txBody>
          <a:bodyPr vert="horz" wrap="square" lIns="342885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  <a:cs typeface="Arial" panose="020B0604020202020204" pitchFamily="34" charset="0"/>
              </a:rPr>
              <a:t>Archetype B: Offering Development </a:t>
            </a:r>
            <a:r>
              <a:rPr lang="en-US" sz="525" dirty="0">
                <a:solidFill>
                  <a:srgbClr val="002960"/>
                </a:solidFill>
                <a:latin typeface="Arial"/>
              </a:rPr>
              <a:t>(4-6)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xmlns="" id="{E23F2A5F-008F-45FD-B042-868460015918}"/>
              </a:ext>
            </a:extLst>
          </p:cNvPr>
          <p:cNvGrpSpPr/>
          <p:nvPr/>
        </p:nvGrpSpPr>
        <p:grpSpPr>
          <a:xfrm>
            <a:off x="4654986" y="2833000"/>
            <a:ext cx="156295" cy="179001"/>
            <a:chOff x="3133706" y="1411604"/>
            <a:chExt cx="419778" cy="480762"/>
          </a:xfrm>
          <a:solidFill>
            <a:schemeClr val="accent4"/>
          </a:solidFill>
        </p:grpSpPr>
        <p:sp>
          <p:nvSpPr>
            <p:cNvPr id="427" name="Freeform 78">
              <a:extLst>
                <a:ext uri="{FF2B5EF4-FFF2-40B4-BE49-F238E27FC236}">
                  <a16:creationId xmlns:a16="http://schemas.microsoft.com/office/drawing/2014/main" xmlns="" id="{44205571-7704-487F-8858-270F96E3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724" y="1508672"/>
              <a:ext cx="231741" cy="272906"/>
            </a:xfrm>
            <a:custGeom>
              <a:avLst/>
              <a:gdLst>
                <a:gd name="T0" fmla="*/ 96 w 193"/>
                <a:gd name="T1" fmla="*/ 0 h 227"/>
                <a:gd name="T2" fmla="*/ 0 w 193"/>
                <a:gd name="T3" fmla="*/ 96 h 227"/>
                <a:gd name="T4" fmla="*/ 18 w 193"/>
                <a:gd name="T5" fmla="*/ 152 h 227"/>
                <a:gd name="T6" fmla="*/ 48 w 193"/>
                <a:gd name="T7" fmla="*/ 222 h 227"/>
                <a:gd name="T8" fmla="*/ 48 w 193"/>
                <a:gd name="T9" fmla="*/ 224 h 227"/>
                <a:gd name="T10" fmla="*/ 52 w 193"/>
                <a:gd name="T11" fmla="*/ 227 h 227"/>
                <a:gd name="T12" fmla="*/ 141 w 193"/>
                <a:gd name="T13" fmla="*/ 227 h 227"/>
                <a:gd name="T14" fmla="*/ 144 w 193"/>
                <a:gd name="T15" fmla="*/ 224 h 227"/>
                <a:gd name="T16" fmla="*/ 144 w 193"/>
                <a:gd name="T17" fmla="*/ 222 h 227"/>
                <a:gd name="T18" fmla="*/ 176 w 193"/>
                <a:gd name="T19" fmla="*/ 150 h 227"/>
                <a:gd name="T20" fmla="*/ 193 w 193"/>
                <a:gd name="T21" fmla="*/ 96 h 227"/>
                <a:gd name="T22" fmla="*/ 96 w 193"/>
                <a:gd name="T2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227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17"/>
                    <a:pt x="7" y="136"/>
                    <a:pt x="18" y="152"/>
                  </a:cubicBezTo>
                  <a:cubicBezTo>
                    <a:pt x="31" y="174"/>
                    <a:pt x="48" y="198"/>
                    <a:pt x="48" y="222"/>
                  </a:cubicBezTo>
                  <a:cubicBezTo>
                    <a:pt x="48" y="224"/>
                    <a:pt x="48" y="224"/>
                    <a:pt x="48" y="224"/>
                  </a:cubicBezTo>
                  <a:cubicBezTo>
                    <a:pt x="48" y="225"/>
                    <a:pt x="50" y="227"/>
                    <a:pt x="5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3" y="227"/>
                    <a:pt x="144" y="225"/>
                    <a:pt x="144" y="224"/>
                  </a:cubicBezTo>
                  <a:cubicBezTo>
                    <a:pt x="144" y="222"/>
                    <a:pt x="144" y="222"/>
                    <a:pt x="144" y="222"/>
                  </a:cubicBezTo>
                  <a:cubicBezTo>
                    <a:pt x="144" y="196"/>
                    <a:pt x="162" y="172"/>
                    <a:pt x="176" y="150"/>
                  </a:cubicBezTo>
                  <a:cubicBezTo>
                    <a:pt x="186" y="135"/>
                    <a:pt x="193" y="116"/>
                    <a:pt x="193" y="96"/>
                  </a:cubicBezTo>
                  <a:cubicBezTo>
                    <a:pt x="193" y="43"/>
                    <a:pt x="149" y="0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28" name="Freeform 79">
              <a:extLst>
                <a:ext uri="{FF2B5EF4-FFF2-40B4-BE49-F238E27FC236}">
                  <a16:creationId xmlns:a16="http://schemas.microsoft.com/office/drawing/2014/main" xmlns="" id="{3CBC8959-76CF-4439-8C6A-BE5078339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150" y="1832399"/>
              <a:ext cx="115363" cy="22869"/>
            </a:xfrm>
            <a:custGeom>
              <a:avLst/>
              <a:gdLst>
                <a:gd name="T0" fmla="*/ 87 w 96"/>
                <a:gd name="T1" fmla="*/ 0 h 19"/>
                <a:gd name="T2" fmla="*/ 10 w 96"/>
                <a:gd name="T3" fmla="*/ 0 h 19"/>
                <a:gd name="T4" fmla="*/ 0 w 96"/>
                <a:gd name="T5" fmla="*/ 10 h 19"/>
                <a:gd name="T6" fmla="*/ 10 w 96"/>
                <a:gd name="T7" fmla="*/ 19 h 19"/>
                <a:gd name="T8" fmla="*/ 87 w 96"/>
                <a:gd name="T9" fmla="*/ 19 h 19"/>
                <a:gd name="T10" fmla="*/ 96 w 96"/>
                <a:gd name="T11" fmla="*/ 10 h 19"/>
                <a:gd name="T12" fmla="*/ 87 w 9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92" y="19"/>
                    <a:pt x="96" y="15"/>
                    <a:pt x="96" y="10"/>
                  </a:cubicBezTo>
                  <a:cubicBezTo>
                    <a:pt x="96" y="4"/>
                    <a:pt x="92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29" name="Freeform 80">
              <a:extLst>
                <a:ext uri="{FF2B5EF4-FFF2-40B4-BE49-F238E27FC236}">
                  <a16:creationId xmlns:a16="http://schemas.microsoft.com/office/drawing/2014/main" xmlns="" id="{760E02C0-DFA1-4D65-9AD6-31B464A4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150" y="1794791"/>
              <a:ext cx="115363" cy="24394"/>
            </a:xfrm>
            <a:custGeom>
              <a:avLst/>
              <a:gdLst>
                <a:gd name="T0" fmla="*/ 87 w 96"/>
                <a:gd name="T1" fmla="*/ 0 h 20"/>
                <a:gd name="T2" fmla="*/ 10 w 96"/>
                <a:gd name="T3" fmla="*/ 0 h 20"/>
                <a:gd name="T4" fmla="*/ 0 w 96"/>
                <a:gd name="T5" fmla="*/ 10 h 20"/>
                <a:gd name="T6" fmla="*/ 10 w 96"/>
                <a:gd name="T7" fmla="*/ 20 h 20"/>
                <a:gd name="T8" fmla="*/ 87 w 96"/>
                <a:gd name="T9" fmla="*/ 20 h 20"/>
                <a:gd name="T10" fmla="*/ 96 w 96"/>
                <a:gd name="T11" fmla="*/ 10 h 20"/>
                <a:gd name="T12" fmla="*/ 87 w 96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0">
                  <a:moveTo>
                    <a:pt x="8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20"/>
                    <a:pt x="96" y="15"/>
                    <a:pt x="96" y="10"/>
                  </a:cubicBezTo>
                  <a:cubicBezTo>
                    <a:pt x="96" y="5"/>
                    <a:pt x="92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0" name="Freeform 81">
              <a:extLst>
                <a:ext uri="{FF2B5EF4-FFF2-40B4-BE49-F238E27FC236}">
                  <a16:creationId xmlns:a16="http://schemas.microsoft.com/office/drawing/2014/main" xmlns="" id="{C8AD9158-BA58-472A-8B87-59526E8FF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987" y="1869497"/>
              <a:ext cx="74198" cy="22869"/>
            </a:xfrm>
            <a:custGeom>
              <a:avLst/>
              <a:gdLst>
                <a:gd name="T0" fmla="*/ 3 w 62"/>
                <a:gd name="T1" fmla="*/ 0 h 19"/>
                <a:gd name="T2" fmla="*/ 2 w 62"/>
                <a:gd name="T3" fmla="*/ 2 h 19"/>
                <a:gd name="T4" fmla="*/ 16 w 62"/>
                <a:gd name="T5" fmla="*/ 17 h 19"/>
                <a:gd name="T6" fmla="*/ 22 w 62"/>
                <a:gd name="T7" fmla="*/ 19 h 19"/>
                <a:gd name="T8" fmla="*/ 41 w 62"/>
                <a:gd name="T9" fmla="*/ 19 h 19"/>
                <a:gd name="T10" fmla="*/ 46 w 62"/>
                <a:gd name="T11" fmla="*/ 17 h 19"/>
                <a:gd name="T12" fmla="*/ 61 w 62"/>
                <a:gd name="T13" fmla="*/ 2 h 19"/>
                <a:gd name="T14" fmla="*/ 60 w 62"/>
                <a:gd name="T15" fmla="*/ 0 h 19"/>
                <a:gd name="T16" fmla="*/ 3 w 6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3" y="0"/>
                  </a:moveTo>
                  <a:cubicBezTo>
                    <a:pt x="1" y="0"/>
                    <a:pt x="0" y="1"/>
                    <a:pt x="2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8" y="18"/>
                    <a:pt x="20" y="19"/>
                    <a:pt x="22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9"/>
                    <a:pt x="45" y="18"/>
                    <a:pt x="46" y="17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2" y="0"/>
                    <a:pt x="6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1" name="Freeform 82">
              <a:extLst>
                <a:ext uri="{FF2B5EF4-FFF2-40B4-BE49-F238E27FC236}">
                  <a16:creationId xmlns:a16="http://schemas.microsoft.com/office/drawing/2014/main" xmlns="" id="{21300135-4E1C-48E9-971E-58FFF7E9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892" y="1708396"/>
              <a:ext cx="65051" cy="59967"/>
            </a:xfrm>
            <a:custGeom>
              <a:avLst/>
              <a:gdLst>
                <a:gd name="T0" fmla="*/ 0 w 54"/>
                <a:gd name="T1" fmla="*/ 17 h 50"/>
                <a:gd name="T2" fmla="*/ 35 w 54"/>
                <a:gd name="T3" fmla="*/ 50 h 50"/>
                <a:gd name="T4" fmla="*/ 54 w 54"/>
                <a:gd name="T5" fmla="*/ 27 h 50"/>
                <a:gd name="T6" fmla="*/ 14 w 54"/>
                <a:gd name="T7" fmla="*/ 0 h 50"/>
                <a:gd name="T8" fmla="*/ 0 w 54"/>
                <a:gd name="T9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0" y="17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42" y="43"/>
                    <a:pt x="48" y="35"/>
                    <a:pt x="54" y="2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6"/>
                    <a:pt x="5" y="11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2" name="Freeform 83">
              <a:extLst>
                <a:ext uri="{FF2B5EF4-FFF2-40B4-BE49-F238E27FC236}">
                  <a16:creationId xmlns:a16="http://schemas.microsoft.com/office/drawing/2014/main" xmlns="" id="{EFF04A8B-FED9-491E-92F4-2CFE8538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450" y="1643347"/>
              <a:ext cx="64034" cy="43197"/>
            </a:xfrm>
            <a:custGeom>
              <a:avLst/>
              <a:gdLst>
                <a:gd name="T0" fmla="*/ 53 w 53"/>
                <a:gd name="T1" fmla="*/ 7 h 36"/>
                <a:gd name="T2" fmla="*/ 5 w 53"/>
                <a:gd name="T3" fmla="*/ 0 h 36"/>
                <a:gd name="T4" fmla="*/ 0 w 53"/>
                <a:gd name="T5" fmla="*/ 22 h 36"/>
                <a:gd name="T6" fmla="*/ 46 w 53"/>
                <a:gd name="T7" fmla="*/ 36 h 36"/>
                <a:gd name="T8" fmla="*/ 53 w 53"/>
                <a:gd name="T9" fmla="*/ 8 h 36"/>
                <a:gd name="T10" fmla="*/ 53 w 53"/>
                <a:gd name="T11" fmla="*/ 8 h 36"/>
                <a:gd name="T12" fmla="*/ 53 w 53"/>
                <a:gd name="T13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6">
                  <a:moveTo>
                    <a:pt x="53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8"/>
                    <a:pt x="2" y="15"/>
                    <a:pt x="0" y="22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9" y="27"/>
                    <a:pt x="51" y="17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lnTo>
                    <a:pt x="5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3" name="Freeform 84">
              <a:extLst>
                <a:ext uri="{FF2B5EF4-FFF2-40B4-BE49-F238E27FC236}">
                  <a16:creationId xmlns:a16="http://schemas.microsoft.com/office/drawing/2014/main" xmlns="" id="{44632DE0-D077-43C6-B3CA-3576CFFF3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450" y="1557967"/>
              <a:ext cx="64034" cy="43197"/>
            </a:xfrm>
            <a:custGeom>
              <a:avLst/>
              <a:gdLst>
                <a:gd name="T0" fmla="*/ 5 w 53"/>
                <a:gd name="T1" fmla="*/ 36 h 36"/>
                <a:gd name="T2" fmla="*/ 53 w 53"/>
                <a:gd name="T3" fmla="*/ 29 h 36"/>
                <a:gd name="T4" fmla="*/ 46 w 53"/>
                <a:gd name="T5" fmla="*/ 0 h 36"/>
                <a:gd name="T6" fmla="*/ 0 w 53"/>
                <a:gd name="T7" fmla="*/ 15 h 36"/>
                <a:gd name="T8" fmla="*/ 5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5" y="36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51" y="19"/>
                    <a:pt x="49" y="9"/>
                    <a:pt x="46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21"/>
                    <a:pt x="4" y="28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4" name="Freeform 85">
              <a:extLst>
                <a:ext uri="{FF2B5EF4-FFF2-40B4-BE49-F238E27FC236}">
                  <a16:creationId xmlns:a16="http://schemas.microsoft.com/office/drawing/2014/main" xmlns="" id="{1478B4D7-4ABC-4751-89F2-41D79B1E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892" y="1477672"/>
              <a:ext cx="65051" cy="59967"/>
            </a:xfrm>
            <a:custGeom>
              <a:avLst/>
              <a:gdLst>
                <a:gd name="T0" fmla="*/ 54 w 54"/>
                <a:gd name="T1" fmla="*/ 23 h 50"/>
                <a:gd name="T2" fmla="*/ 35 w 54"/>
                <a:gd name="T3" fmla="*/ 0 h 50"/>
                <a:gd name="T4" fmla="*/ 0 w 54"/>
                <a:gd name="T5" fmla="*/ 33 h 50"/>
                <a:gd name="T6" fmla="*/ 14 w 54"/>
                <a:gd name="T7" fmla="*/ 50 h 50"/>
                <a:gd name="T8" fmla="*/ 54 w 54"/>
                <a:gd name="T9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23"/>
                  </a:moveTo>
                  <a:cubicBezTo>
                    <a:pt x="48" y="15"/>
                    <a:pt x="42" y="7"/>
                    <a:pt x="3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5" y="38"/>
                    <a:pt x="10" y="44"/>
                    <a:pt x="14" y="50"/>
                  </a:cubicBezTo>
                  <a:lnTo>
                    <a:pt x="5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5" name="Freeform 86">
              <a:extLst>
                <a:ext uri="{FF2B5EF4-FFF2-40B4-BE49-F238E27FC236}">
                  <a16:creationId xmlns:a16="http://schemas.microsoft.com/office/drawing/2014/main" xmlns="" id="{DA434FA7-1838-4FD3-AD9E-218C84F7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481" y="1424816"/>
              <a:ext cx="52854" cy="66068"/>
            </a:xfrm>
            <a:custGeom>
              <a:avLst/>
              <a:gdLst>
                <a:gd name="T0" fmla="*/ 44 w 44"/>
                <a:gd name="T1" fmla="*/ 13 h 55"/>
                <a:gd name="T2" fmla="*/ 17 w 44"/>
                <a:gd name="T3" fmla="*/ 0 h 55"/>
                <a:gd name="T4" fmla="*/ 0 w 44"/>
                <a:gd name="T5" fmla="*/ 45 h 55"/>
                <a:gd name="T6" fmla="*/ 19 w 44"/>
                <a:gd name="T7" fmla="*/ 55 h 55"/>
                <a:gd name="T8" fmla="*/ 44 w 44"/>
                <a:gd name="T9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5">
                  <a:moveTo>
                    <a:pt x="44" y="13"/>
                  </a:moveTo>
                  <a:cubicBezTo>
                    <a:pt x="35" y="8"/>
                    <a:pt x="26" y="4"/>
                    <a:pt x="17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7" y="48"/>
                    <a:pt x="13" y="51"/>
                    <a:pt x="19" y="55"/>
                  </a:cubicBezTo>
                  <a:lnTo>
                    <a:pt x="4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6" name="Freeform 87">
              <a:extLst>
                <a:ext uri="{FF2B5EF4-FFF2-40B4-BE49-F238E27FC236}">
                  <a16:creationId xmlns:a16="http://schemas.microsoft.com/office/drawing/2014/main" xmlns="" id="{FC92417D-67B0-4E0F-BB32-8E41D51C6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790" y="1411604"/>
              <a:ext cx="36083" cy="57428"/>
            </a:xfrm>
            <a:custGeom>
              <a:avLst/>
              <a:gdLst>
                <a:gd name="T0" fmla="*/ 15 w 30"/>
                <a:gd name="T1" fmla="*/ 48 h 48"/>
                <a:gd name="T2" fmla="*/ 26 w 30"/>
                <a:gd name="T3" fmla="*/ 48 h 48"/>
                <a:gd name="T4" fmla="*/ 30 w 30"/>
                <a:gd name="T5" fmla="*/ 0 h 48"/>
                <a:gd name="T6" fmla="*/ 15 w 30"/>
                <a:gd name="T7" fmla="*/ 0 h 48"/>
                <a:gd name="T8" fmla="*/ 0 w 30"/>
                <a:gd name="T9" fmla="*/ 0 h 48"/>
                <a:gd name="T10" fmla="*/ 4 w 30"/>
                <a:gd name="T11" fmla="*/ 48 h 48"/>
                <a:gd name="T12" fmla="*/ 15 w 30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8">
                  <a:moveTo>
                    <a:pt x="15" y="48"/>
                  </a:moveTo>
                  <a:cubicBezTo>
                    <a:pt x="19" y="48"/>
                    <a:pt x="22" y="48"/>
                    <a:pt x="26" y="4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5" y="0"/>
                    <a:pt x="0" y="0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8" y="48"/>
                    <a:pt x="12" y="48"/>
                    <a:pt x="1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7" name="Freeform 88">
              <a:extLst>
                <a:ext uri="{FF2B5EF4-FFF2-40B4-BE49-F238E27FC236}">
                  <a16:creationId xmlns:a16="http://schemas.microsoft.com/office/drawing/2014/main" xmlns="" id="{A4B95197-D2D7-443D-8550-87BFDE3FD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855" y="1424816"/>
              <a:ext cx="52854" cy="66068"/>
            </a:xfrm>
            <a:custGeom>
              <a:avLst/>
              <a:gdLst>
                <a:gd name="T0" fmla="*/ 44 w 44"/>
                <a:gd name="T1" fmla="*/ 45 h 55"/>
                <a:gd name="T2" fmla="*/ 26 w 44"/>
                <a:gd name="T3" fmla="*/ 0 h 55"/>
                <a:gd name="T4" fmla="*/ 0 w 44"/>
                <a:gd name="T5" fmla="*/ 13 h 55"/>
                <a:gd name="T6" fmla="*/ 24 w 44"/>
                <a:gd name="T7" fmla="*/ 55 h 55"/>
                <a:gd name="T8" fmla="*/ 44 w 44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5">
                  <a:moveTo>
                    <a:pt x="44" y="45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4"/>
                    <a:pt x="8" y="8"/>
                    <a:pt x="0" y="13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30" y="51"/>
                    <a:pt x="37" y="48"/>
                    <a:pt x="4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8" name="Freeform 89">
              <a:extLst>
                <a:ext uri="{FF2B5EF4-FFF2-40B4-BE49-F238E27FC236}">
                  <a16:creationId xmlns:a16="http://schemas.microsoft.com/office/drawing/2014/main" xmlns="" id="{1402B197-3463-459A-9863-2A98B7D8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757" y="1477672"/>
              <a:ext cx="63526" cy="59967"/>
            </a:xfrm>
            <a:custGeom>
              <a:avLst/>
              <a:gdLst>
                <a:gd name="T0" fmla="*/ 53 w 53"/>
                <a:gd name="T1" fmla="*/ 33 h 50"/>
                <a:gd name="T2" fmla="*/ 18 w 53"/>
                <a:gd name="T3" fmla="*/ 0 h 50"/>
                <a:gd name="T4" fmla="*/ 0 w 53"/>
                <a:gd name="T5" fmla="*/ 23 h 50"/>
                <a:gd name="T6" fmla="*/ 40 w 53"/>
                <a:gd name="T7" fmla="*/ 50 h 50"/>
                <a:gd name="T8" fmla="*/ 53 w 53"/>
                <a:gd name="T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0">
                  <a:moveTo>
                    <a:pt x="53" y="3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2" y="7"/>
                    <a:pt x="5" y="15"/>
                    <a:pt x="0" y="23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4" y="44"/>
                    <a:pt x="48" y="38"/>
                    <a:pt x="5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39" name="Freeform 90">
              <a:extLst>
                <a:ext uri="{FF2B5EF4-FFF2-40B4-BE49-F238E27FC236}">
                  <a16:creationId xmlns:a16="http://schemas.microsoft.com/office/drawing/2014/main" xmlns="" id="{65376D18-EB19-401A-8ADF-355EE83C5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06" y="1557967"/>
              <a:ext cx="64034" cy="43197"/>
            </a:xfrm>
            <a:custGeom>
              <a:avLst/>
              <a:gdLst>
                <a:gd name="T0" fmla="*/ 42 w 53"/>
                <a:gd name="T1" fmla="*/ 35 h 36"/>
                <a:gd name="T2" fmla="*/ 48 w 53"/>
                <a:gd name="T3" fmla="*/ 36 h 36"/>
                <a:gd name="T4" fmla="*/ 53 w 53"/>
                <a:gd name="T5" fmla="*/ 15 h 36"/>
                <a:gd name="T6" fmla="*/ 7 w 53"/>
                <a:gd name="T7" fmla="*/ 0 h 36"/>
                <a:gd name="T8" fmla="*/ 0 w 53"/>
                <a:gd name="T9" fmla="*/ 29 h 36"/>
                <a:gd name="T10" fmla="*/ 0 w 53"/>
                <a:gd name="T11" fmla="*/ 29 h 36"/>
                <a:gd name="T12" fmla="*/ 0 w 53"/>
                <a:gd name="T13" fmla="*/ 29 h 36"/>
                <a:gd name="T14" fmla="*/ 42 w 53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6">
                  <a:moveTo>
                    <a:pt x="42" y="35"/>
                  </a:moveTo>
                  <a:cubicBezTo>
                    <a:pt x="48" y="36"/>
                    <a:pt x="48" y="36"/>
                    <a:pt x="48" y="36"/>
                  </a:cubicBezTo>
                  <a:cubicBezTo>
                    <a:pt x="49" y="29"/>
                    <a:pt x="50" y="22"/>
                    <a:pt x="53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10"/>
                    <a:pt x="1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4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40" name="Freeform 91">
              <a:extLst>
                <a:ext uri="{FF2B5EF4-FFF2-40B4-BE49-F238E27FC236}">
                  <a16:creationId xmlns:a16="http://schemas.microsoft.com/office/drawing/2014/main" xmlns="" id="{9B9BBA9A-B402-4488-BA8C-AEC7A24A7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06" y="1644870"/>
              <a:ext cx="62509" cy="41674"/>
            </a:xfrm>
            <a:custGeom>
              <a:avLst/>
              <a:gdLst>
                <a:gd name="T0" fmla="*/ 48 w 52"/>
                <a:gd name="T1" fmla="*/ 0 h 35"/>
                <a:gd name="T2" fmla="*/ 0 w 52"/>
                <a:gd name="T3" fmla="*/ 6 h 35"/>
                <a:gd name="T4" fmla="*/ 7 w 52"/>
                <a:gd name="T5" fmla="*/ 35 h 35"/>
                <a:gd name="T6" fmla="*/ 52 w 52"/>
                <a:gd name="T7" fmla="*/ 21 h 35"/>
                <a:gd name="T8" fmla="*/ 48 w 5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5">
                  <a:moveTo>
                    <a:pt x="48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16"/>
                    <a:pt x="4" y="26"/>
                    <a:pt x="7" y="3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0" y="14"/>
                    <a:pt x="49" y="7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  <p:sp>
          <p:nvSpPr>
            <p:cNvPr id="441" name="Freeform 92">
              <a:extLst>
                <a:ext uri="{FF2B5EF4-FFF2-40B4-BE49-F238E27FC236}">
                  <a16:creationId xmlns:a16="http://schemas.microsoft.com/office/drawing/2014/main" xmlns="" id="{4A604F68-7FE7-4A58-88D8-A7D3D9CE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757" y="1708396"/>
              <a:ext cx="63526" cy="59967"/>
            </a:xfrm>
            <a:custGeom>
              <a:avLst/>
              <a:gdLst>
                <a:gd name="T0" fmla="*/ 0 w 53"/>
                <a:gd name="T1" fmla="*/ 26 h 50"/>
                <a:gd name="T2" fmla="*/ 18 w 53"/>
                <a:gd name="T3" fmla="*/ 50 h 50"/>
                <a:gd name="T4" fmla="*/ 53 w 53"/>
                <a:gd name="T5" fmla="*/ 16 h 50"/>
                <a:gd name="T6" fmla="*/ 40 w 53"/>
                <a:gd name="T7" fmla="*/ 0 h 50"/>
                <a:gd name="T8" fmla="*/ 0 w 53"/>
                <a:gd name="T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0">
                  <a:moveTo>
                    <a:pt x="0" y="26"/>
                  </a:moveTo>
                  <a:cubicBezTo>
                    <a:pt x="5" y="35"/>
                    <a:pt x="12" y="42"/>
                    <a:pt x="18" y="50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48" y="11"/>
                    <a:pt x="44" y="6"/>
                    <a:pt x="4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de-DE" sz="825">
                <a:solidFill>
                  <a:srgbClr val="002960"/>
                </a:solidFill>
              </a:endParaRPr>
            </a:p>
          </p:txBody>
        </p:sp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xmlns="" id="{7DC39C76-0AA1-4FFA-BCAF-E6DB931D6A2C}"/>
              </a:ext>
            </a:extLst>
          </p:cNvPr>
          <p:cNvSpPr txBox="1">
            <a:spLocks/>
          </p:cNvSpPr>
          <p:nvPr/>
        </p:nvSpPr>
        <p:spPr>
          <a:xfrm>
            <a:off x="4597376" y="3091559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B1: Introduction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xmlns="" id="{1A5F9D3B-12CF-4F5F-B468-835F8F2FCAC2}"/>
              </a:ext>
            </a:extLst>
          </p:cNvPr>
          <p:cNvSpPr txBox="1">
            <a:spLocks/>
          </p:cNvSpPr>
          <p:nvPr/>
        </p:nvSpPr>
        <p:spPr>
          <a:xfrm>
            <a:off x="4597376" y="3237778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B2: Customer insights and Value Proposition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xmlns="" id="{819F4F2C-005F-4543-AD78-DC9DB0F9E4D7}"/>
              </a:ext>
            </a:extLst>
          </p:cNvPr>
          <p:cNvSpPr txBox="1">
            <a:spLocks/>
          </p:cNvSpPr>
          <p:nvPr/>
        </p:nvSpPr>
        <p:spPr>
          <a:xfrm>
            <a:off x="4597376" y="3472207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B3: Value Capture (Pricing)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xmlns="" id="{8DFFD1A2-1F58-4908-89C1-91E5BBADB567}"/>
              </a:ext>
            </a:extLst>
          </p:cNvPr>
          <p:cNvSpPr txBox="1">
            <a:spLocks/>
          </p:cNvSpPr>
          <p:nvPr/>
        </p:nvSpPr>
        <p:spPr>
          <a:xfrm>
            <a:off x="4597376" y="3618426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B4: User Experience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xmlns="" id="{795F766E-3D37-42CC-B8CD-7CF899D06C1F}"/>
              </a:ext>
            </a:extLst>
          </p:cNvPr>
          <p:cNvSpPr txBox="1">
            <a:spLocks/>
          </p:cNvSpPr>
          <p:nvPr/>
        </p:nvSpPr>
        <p:spPr>
          <a:xfrm>
            <a:off x="4597376" y="3764645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B5: Minimum Viable Product (Design to Value)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xmlns="" id="{BE6FEF48-C7A3-4CAF-B8F2-9825EAA22825}"/>
              </a:ext>
            </a:extLst>
          </p:cNvPr>
          <p:cNvSpPr txBox="1">
            <a:spLocks/>
          </p:cNvSpPr>
          <p:nvPr/>
        </p:nvSpPr>
        <p:spPr>
          <a:xfrm>
            <a:off x="4597376" y="3999074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B6: Business Case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xmlns="" id="{D2EBAB65-FD31-41D8-ABA9-2600A374D70F}"/>
              </a:ext>
            </a:extLst>
          </p:cNvPr>
          <p:cNvSpPr/>
          <p:nvPr/>
        </p:nvSpPr>
        <p:spPr>
          <a:xfrm>
            <a:off x="5951365" y="2740541"/>
            <a:ext cx="1351080" cy="1587182"/>
          </a:xfrm>
          <a:prstGeom prst="rect">
            <a:avLst/>
          </a:prstGeom>
          <a:solidFill>
            <a:srgbClr val="CBD7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defTabSz="685800"/>
            <a:endParaRPr lang="en-US" sz="8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49" name="Freeform 43">
            <a:extLst>
              <a:ext uri="{FF2B5EF4-FFF2-40B4-BE49-F238E27FC236}">
                <a16:creationId xmlns:a16="http://schemas.microsoft.com/office/drawing/2014/main" xmlns="" id="{F024183E-4F5D-4264-ADCE-13B054294C23}"/>
              </a:ext>
            </a:extLst>
          </p:cNvPr>
          <p:cNvSpPr>
            <a:spLocks/>
          </p:cNvSpPr>
          <p:nvPr/>
        </p:nvSpPr>
        <p:spPr bwMode="auto">
          <a:xfrm flipH="1">
            <a:off x="6044984" y="2841367"/>
            <a:ext cx="162264" cy="162264"/>
          </a:xfrm>
          <a:custGeom>
            <a:avLst/>
            <a:gdLst>
              <a:gd name="connsiteX0" fmla="*/ 113278 w 776956"/>
              <a:gd name="connsiteY0" fmla="*/ 88506 h 776956"/>
              <a:gd name="connsiteX1" fmla="*/ 94996 w 776956"/>
              <a:gd name="connsiteY1" fmla="*/ 94843 h 776956"/>
              <a:gd name="connsiteX2" fmla="*/ 94996 w 776956"/>
              <a:gd name="connsiteY2" fmla="*/ 128641 h 776956"/>
              <a:gd name="connsiteX3" fmla="*/ 132277 w 776956"/>
              <a:gd name="connsiteY3" fmla="*/ 165256 h 776956"/>
              <a:gd name="connsiteX4" fmla="*/ 166690 w 776956"/>
              <a:gd name="connsiteY4" fmla="*/ 165256 h 776956"/>
              <a:gd name="connsiteX5" fmla="*/ 166690 w 776956"/>
              <a:gd name="connsiteY5" fmla="*/ 131458 h 776956"/>
              <a:gd name="connsiteX6" fmla="*/ 129409 w 776956"/>
              <a:gd name="connsiteY6" fmla="*/ 94843 h 776956"/>
              <a:gd name="connsiteX7" fmla="*/ 113278 w 776956"/>
              <a:gd name="connsiteY7" fmla="*/ 88506 h 776956"/>
              <a:gd name="connsiteX8" fmla="*/ 31 w 776956"/>
              <a:gd name="connsiteY8" fmla="*/ 31 h 776956"/>
              <a:gd name="connsiteX9" fmla="*/ 197119 w 776956"/>
              <a:gd name="connsiteY9" fmla="*/ 139992 h 776956"/>
              <a:gd name="connsiteX10" fmla="*/ 351361 w 776956"/>
              <a:gd name="connsiteY10" fmla="*/ 291378 h 776956"/>
              <a:gd name="connsiteX11" fmla="*/ 365643 w 776956"/>
              <a:gd name="connsiteY11" fmla="*/ 291378 h 776956"/>
              <a:gd name="connsiteX12" fmla="*/ 365643 w 776956"/>
              <a:gd name="connsiteY12" fmla="*/ 277096 h 776956"/>
              <a:gd name="connsiteX13" fmla="*/ 222826 w 776956"/>
              <a:gd name="connsiteY13" fmla="*/ 134279 h 776956"/>
              <a:gd name="connsiteX14" fmla="*/ 225682 w 776956"/>
              <a:gd name="connsiteY14" fmla="*/ 134279 h 776956"/>
              <a:gd name="connsiteX15" fmla="*/ 285665 w 776956"/>
              <a:gd name="connsiteY15" fmla="*/ 151417 h 776956"/>
              <a:gd name="connsiteX16" fmla="*/ 357074 w 776956"/>
              <a:gd name="connsiteY16" fmla="*/ 211400 h 776956"/>
              <a:gd name="connsiteX17" fmla="*/ 525598 w 776956"/>
              <a:gd name="connsiteY17" fmla="*/ 379924 h 776956"/>
              <a:gd name="connsiteX18" fmla="*/ 539879 w 776956"/>
              <a:gd name="connsiteY18" fmla="*/ 379924 h 776956"/>
              <a:gd name="connsiteX19" fmla="*/ 539879 w 776956"/>
              <a:gd name="connsiteY19" fmla="*/ 365643 h 776956"/>
              <a:gd name="connsiteX20" fmla="*/ 385637 w 776956"/>
              <a:gd name="connsiteY20" fmla="*/ 214257 h 776956"/>
              <a:gd name="connsiteX21" fmla="*/ 659846 w 776956"/>
              <a:gd name="connsiteY21" fmla="*/ 199975 h 776956"/>
              <a:gd name="connsiteX22" fmla="*/ 699835 w 776956"/>
              <a:gd name="connsiteY22" fmla="*/ 239964 h 776956"/>
              <a:gd name="connsiteX23" fmla="*/ 696978 w 776956"/>
              <a:gd name="connsiteY23" fmla="*/ 294234 h 776956"/>
              <a:gd name="connsiteX24" fmla="*/ 628426 w 776956"/>
              <a:gd name="connsiteY24" fmla="*/ 422770 h 776956"/>
              <a:gd name="connsiteX25" fmla="*/ 639852 w 776956"/>
              <a:gd name="connsiteY25" fmla="*/ 437051 h 776956"/>
              <a:gd name="connsiteX26" fmla="*/ 734111 w 776956"/>
              <a:gd name="connsiteY26" fmla="*/ 434195 h 776956"/>
              <a:gd name="connsiteX27" fmla="*/ 776956 w 776956"/>
              <a:gd name="connsiteY27" fmla="*/ 477040 h 776956"/>
              <a:gd name="connsiteX28" fmla="*/ 748393 w 776956"/>
              <a:gd name="connsiteY28" fmla="*/ 542736 h 776956"/>
              <a:gd name="connsiteX29" fmla="*/ 599863 w 776956"/>
              <a:gd name="connsiteY29" fmla="*/ 554161 h 776956"/>
              <a:gd name="connsiteX30" fmla="*/ 551305 w 776956"/>
              <a:gd name="connsiteY30" fmla="*/ 505604 h 776956"/>
              <a:gd name="connsiteX31" fmla="*/ 537023 w 776956"/>
              <a:gd name="connsiteY31" fmla="*/ 505604 h 776956"/>
              <a:gd name="connsiteX32" fmla="*/ 537023 w 776956"/>
              <a:gd name="connsiteY32" fmla="*/ 519885 h 776956"/>
              <a:gd name="connsiteX33" fmla="*/ 582725 w 776956"/>
              <a:gd name="connsiteY33" fmla="*/ 565587 h 776956"/>
              <a:gd name="connsiteX34" fmla="*/ 617001 w 776956"/>
              <a:gd name="connsiteY34" fmla="*/ 617001 h 776956"/>
              <a:gd name="connsiteX35" fmla="*/ 557018 w 776956"/>
              <a:gd name="connsiteY35" fmla="*/ 574156 h 776956"/>
              <a:gd name="connsiteX36" fmla="*/ 519885 w 776956"/>
              <a:gd name="connsiteY36" fmla="*/ 537023 h 776956"/>
              <a:gd name="connsiteX37" fmla="*/ 505603 w 776956"/>
              <a:gd name="connsiteY37" fmla="*/ 537023 h 776956"/>
              <a:gd name="connsiteX38" fmla="*/ 505603 w 776956"/>
              <a:gd name="connsiteY38" fmla="*/ 551305 h 776956"/>
              <a:gd name="connsiteX39" fmla="*/ 554161 w 776956"/>
              <a:gd name="connsiteY39" fmla="*/ 602719 h 776956"/>
              <a:gd name="connsiteX40" fmla="*/ 542736 w 776956"/>
              <a:gd name="connsiteY40" fmla="*/ 748393 h 776956"/>
              <a:gd name="connsiteX41" fmla="*/ 477040 w 776956"/>
              <a:gd name="connsiteY41" fmla="*/ 776956 h 776956"/>
              <a:gd name="connsiteX42" fmla="*/ 434195 w 776956"/>
              <a:gd name="connsiteY42" fmla="*/ 734111 h 776956"/>
              <a:gd name="connsiteX43" fmla="*/ 439908 w 776956"/>
              <a:gd name="connsiteY43" fmla="*/ 639852 h 776956"/>
              <a:gd name="connsiteX44" fmla="*/ 422770 w 776956"/>
              <a:gd name="connsiteY44" fmla="*/ 628426 h 776956"/>
              <a:gd name="connsiteX45" fmla="*/ 294234 w 776956"/>
              <a:gd name="connsiteY45" fmla="*/ 696979 h 776956"/>
              <a:gd name="connsiteX46" fmla="*/ 239964 w 776956"/>
              <a:gd name="connsiteY46" fmla="*/ 699835 h 776956"/>
              <a:gd name="connsiteX47" fmla="*/ 199975 w 776956"/>
              <a:gd name="connsiteY47" fmla="*/ 659846 h 776956"/>
              <a:gd name="connsiteX48" fmla="*/ 214257 w 776956"/>
              <a:gd name="connsiteY48" fmla="*/ 382781 h 776956"/>
              <a:gd name="connsiteX49" fmla="*/ 368499 w 776956"/>
              <a:gd name="connsiteY49" fmla="*/ 537023 h 776956"/>
              <a:gd name="connsiteX50" fmla="*/ 382781 w 776956"/>
              <a:gd name="connsiteY50" fmla="*/ 537023 h 776956"/>
              <a:gd name="connsiteX51" fmla="*/ 382781 w 776956"/>
              <a:gd name="connsiteY51" fmla="*/ 522742 h 776956"/>
              <a:gd name="connsiteX52" fmla="*/ 191406 w 776956"/>
              <a:gd name="connsiteY52" fmla="*/ 331367 h 776956"/>
              <a:gd name="connsiteX53" fmla="*/ 151417 w 776956"/>
              <a:gd name="connsiteY53" fmla="*/ 285665 h 776956"/>
              <a:gd name="connsiteX54" fmla="*/ 134279 w 776956"/>
              <a:gd name="connsiteY54" fmla="*/ 225682 h 776956"/>
              <a:gd name="connsiteX55" fmla="*/ 134279 w 776956"/>
              <a:gd name="connsiteY55" fmla="*/ 222826 h 776956"/>
              <a:gd name="connsiteX56" fmla="*/ 277096 w 776956"/>
              <a:gd name="connsiteY56" fmla="*/ 365643 h 776956"/>
              <a:gd name="connsiteX57" fmla="*/ 291378 w 776956"/>
              <a:gd name="connsiteY57" fmla="*/ 365643 h 776956"/>
              <a:gd name="connsiteX58" fmla="*/ 291378 w 776956"/>
              <a:gd name="connsiteY58" fmla="*/ 351361 h 776956"/>
              <a:gd name="connsiteX59" fmla="*/ 139992 w 776956"/>
              <a:gd name="connsiteY59" fmla="*/ 197118 h 776956"/>
              <a:gd name="connsiteX60" fmla="*/ 31 w 776956"/>
              <a:gd name="connsiteY60" fmla="*/ 31 h 77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76956" h="776956">
                <a:moveTo>
                  <a:pt x="113278" y="88506"/>
                </a:moveTo>
                <a:cubicBezTo>
                  <a:pt x="107184" y="88506"/>
                  <a:pt x="100732" y="90618"/>
                  <a:pt x="94996" y="94843"/>
                </a:cubicBezTo>
                <a:cubicBezTo>
                  <a:pt x="86393" y="106109"/>
                  <a:pt x="86393" y="120192"/>
                  <a:pt x="94996" y="128641"/>
                </a:cubicBezTo>
                <a:cubicBezTo>
                  <a:pt x="94996" y="128641"/>
                  <a:pt x="94996" y="128641"/>
                  <a:pt x="132277" y="165256"/>
                </a:cubicBezTo>
                <a:cubicBezTo>
                  <a:pt x="140880" y="173706"/>
                  <a:pt x="158087" y="173706"/>
                  <a:pt x="166690" y="165256"/>
                </a:cubicBezTo>
                <a:cubicBezTo>
                  <a:pt x="175293" y="156807"/>
                  <a:pt x="175293" y="139908"/>
                  <a:pt x="166690" y="131458"/>
                </a:cubicBezTo>
                <a:cubicBezTo>
                  <a:pt x="166690" y="131458"/>
                  <a:pt x="166690" y="131458"/>
                  <a:pt x="129409" y="94843"/>
                </a:cubicBezTo>
                <a:cubicBezTo>
                  <a:pt x="125108" y="90618"/>
                  <a:pt x="119372" y="88506"/>
                  <a:pt x="113278" y="88506"/>
                </a:cubicBezTo>
                <a:close/>
                <a:moveTo>
                  <a:pt x="31" y="31"/>
                </a:moveTo>
                <a:cubicBezTo>
                  <a:pt x="31" y="31"/>
                  <a:pt x="42876" y="-5682"/>
                  <a:pt x="197119" y="139992"/>
                </a:cubicBezTo>
                <a:cubicBezTo>
                  <a:pt x="197119" y="139992"/>
                  <a:pt x="197119" y="139992"/>
                  <a:pt x="351361" y="291378"/>
                </a:cubicBezTo>
                <a:cubicBezTo>
                  <a:pt x="354217" y="297091"/>
                  <a:pt x="362786" y="297091"/>
                  <a:pt x="365643" y="291378"/>
                </a:cubicBezTo>
                <a:cubicBezTo>
                  <a:pt x="368499" y="288521"/>
                  <a:pt x="368499" y="282809"/>
                  <a:pt x="365643" y="277096"/>
                </a:cubicBezTo>
                <a:cubicBezTo>
                  <a:pt x="365643" y="277096"/>
                  <a:pt x="365643" y="277096"/>
                  <a:pt x="222826" y="134279"/>
                </a:cubicBezTo>
                <a:cubicBezTo>
                  <a:pt x="222826" y="134279"/>
                  <a:pt x="222826" y="134279"/>
                  <a:pt x="225682" y="134279"/>
                </a:cubicBezTo>
                <a:cubicBezTo>
                  <a:pt x="248533" y="131423"/>
                  <a:pt x="268527" y="137135"/>
                  <a:pt x="285665" y="151417"/>
                </a:cubicBezTo>
                <a:cubicBezTo>
                  <a:pt x="285665" y="151417"/>
                  <a:pt x="285665" y="151417"/>
                  <a:pt x="357074" y="211400"/>
                </a:cubicBezTo>
                <a:cubicBezTo>
                  <a:pt x="357074" y="211400"/>
                  <a:pt x="357074" y="211400"/>
                  <a:pt x="525598" y="379924"/>
                </a:cubicBezTo>
                <a:cubicBezTo>
                  <a:pt x="528454" y="385637"/>
                  <a:pt x="534167" y="385637"/>
                  <a:pt x="539879" y="379924"/>
                </a:cubicBezTo>
                <a:cubicBezTo>
                  <a:pt x="542736" y="377068"/>
                  <a:pt x="542736" y="371355"/>
                  <a:pt x="539879" y="365643"/>
                </a:cubicBezTo>
                <a:cubicBezTo>
                  <a:pt x="539879" y="365643"/>
                  <a:pt x="539879" y="365643"/>
                  <a:pt x="385637" y="214257"/>
                </a:cubicBezTo>
                <a:cubicBezTo>
                  <a:pt x="385637" y="214257"/>
                  <a:pt x="385637" y="214257"/>
                  <a:pt x="659846" y="199975"/>
                </a:cubicBezTo>
                <a:cubicBezTo>
                  <a:pt x="659846" y="199975"/>
                  <a:pt x="659846" y="199975"/>
                  <a:pt x="699835" y="239964"/>
                </a:cubicBezTo>
                <a:cubicBezTo>
                  <a:pt x="699835" y="239964"/>
                  <a:pt x="699835" y="239964"/>
                  <a:pt x="696978" y="294234"/>
                </a:cubicBezTo>
                <a:cubicBezTo>
                  <a:pt x="696978" y="294234"/>
                  <a:pt x="696978" y="294234"/>
                  <a:pt x="628426" y="422770"/>
                </a:cubicBezTo>
                <a:cubicBezTo>
                  <a:pt x="628426" y="422770"/>
                  <a:pt x="628426" y="422770"/>
                  <a:pt x="639852" y="437051"/>
                </a:cubicBezTo>
                <a:cubicBezTo>
                  <a:pt x="639852" y="437051"/>
                  <a:pt x="639852" y="437051"/>
                  <a:pt x="734111" y="434195"/>
                </a:cubicBezTo>
                <a:cubicBezTo>
                  <a:pt x="734111" y="434195"/>
                  <a:pt x="734111" y="434195"/>
                  <a:pt x="776956" y="477040"/>
                </a:cubicBezTo>
                <a:cubicBezTo>
                  <a:pt x="776956" y="477040"/>
                  <a:pt x="776956" y="477040"/>
                  <a:pt x="748393" y="542736"/>
                </a:cubicBezTo>
                <a:cubicBezTo>
                  <a:pt x="748393" y="542736"/>
                  <a:pt x="748393" y="542736"/>
                  <a:pt x="599863" y="554161"/>
                </a:cubicBezTo>
                <a:cubicBezTo>
                  <a:pt x="599863" y="554161"/>
                  <a:pt x="599863" y="554161"/>
                  <a:pt x="551305" y="505604"/>
                </a:cubicBezTo>
                <a:cubicBezTo>
                  <a:pt x="548449" y="502747"/>
                  <a:pt x="542736" y="502747"/>
                  <a:pt x="537023" y="505604"/>
                </a:cubicBezTo>
                <a:cubicBezTo>
                  <a:pt x="534167" y="511316"/>
                  <a:pt x="534167" y="517029"/>
                  <a:pt x="537023" y="519885"/>
                </a:cubicBezTo>
                <a:lnTo>
                  <a:pt x="582725" y="565587"/>
                </a:lnTo>
                <a:cubicBezTo>
                  <a:pt x="605575" y="591294"/>
                  <a:pt x="619857" y="611288"/>
                  <a:pt x="617001" y="617001"/>
                </a:cubicBezTo>
                <a:cubicBezTo>
                  <a:pt x="611288" y="622714"/>
                  <a:pt x="585581" y="602719"/>
                  <a:pt x="557018" y="574156"/>
                </a:cubicBezTo>
                <a:cubicBezTo>
                  <a:pt x="557018" y="574156"/>
                  <a:pt x="557018" y="574156"/>
                  <a:pt x="519885" y="537023"/>
                </a:cubicBezTo>
                <a:cubicBezTo>
                  <a:pt x="517029" y="534167"/>
                  <a:pt x="508460" y="534167"/>
                  <a:pt x="505603" y="537023"/>
                </a:cubicBezTo>
                <a:cubicBezTo>
                  <a:pt x="502747" y="542736"/>
                  <a:pt x="502747" y="548449"/>
                  <a:pt x="505603" y="551305"/>
                </a:cubicBezTo>
                <a:cubicBezTo>
                  <a:pt x="505603" y="551305"/>
                  <a:pt x="505603" y="551305"/>
                  <a:pt x="554161" y="602719"/>
                </a:cubicBezTo>
                <a:cubicBezTo>
                  <a:pt x="554161" y="602719"/>
                  <a:pt x="554161" y="602719"/>
                  <a:pt x="542736" y="748393"/>
                </a:cubicBezTo>
                <a:cubicBezTo>
                  <a:pt x="542736" y="748393"/>
                  <a:pt x="542736" y="748393"/>
                  <a:pt x="477040" y="776956"/>
                </a:cubicBezTo>
                <a:cubicBezTo>
                  <a:pt x="477040" y="776956"/>
                  <a:pt x="477040" y="776956"/>
                  <a:pt x="434195" y="734111"/>
                </a:cubicBezTo>
                <a:cubicBezTo>
                  <a:pt x="434195" y="734111"/>
                  <a:pt x="434195" y="734111"/>
                  <a:pt x="439908" y="639852"/>
                </a:cubicBezTo>
                <a:cubicBezTo>
                  <a:pt x="439908" y="639852"/>
                  <a:pt x="439908" y="639852"/>
                  <a:pt x="422770" y="628426"/>
                </a:cubicBezTo>
                <a:cubicBezTo>
                  <a:pt x="422770" y="628426"/>
                  <a:pt x="422770" y="628426"/>
                  <a:pt x="294234" y="696979"/>
                </a:cubicBezTo>
                <a:cubicBezTo>
                  <a:pt x="294234" y="696979"/>
                  <a:pt x="294234" y="696979"/>
                  <a:pt x="239964" y="699835"/>
                </a:cubicBezTo>
                <a:cubicBezTo>
                  <a:pt x="239964" y="699835"/>
                  <a:pt x="239964" y="699835"/>
                  <a:pt x="199975" y="659846"/>
                </a:cubicBezTo>
                <a:cubicBezTo>
                  <a:pt x="199975" y="659846"/>
                  <a:pt x="199975" y="659846"/>
                  <a:pt x="214257" y="382781"/>
                </a:cubicBezTo>
                <a:cubicBezTo>
                  <a:pt x="214257" y="382781"/>
                  <a:pt x="214257" y="382781"/>
                  <a:pt x="368499" y="537023"/>
                </a:cubicBezTo>
                <a:cubicBezTo>
                  <a:pt x="371356" y="539880"/>
                  <a:pt x="379925" y="539880"/>
                  <a:pt x="382781" y="537023"/>
                </a:cubicBezTo>
                <a:cubicBezTo>
                  <a:pt x="385637" y="534167"/>
                  <a:pt x="385637" y="525598"/>
                  <a:pt x="382781" y="522742"/>
                </a:cubicBezTo>
                <a:cubicBezTo>
                  <a:pt x="382781" y="522742"/>
                  <a:pt x="382781" y="522742"/>
                  <a:pt x="191406" y="331367"/>
                </a:cubicBezTo>
                <a:cubicBezTo>
                  <a:pt x="191406" y="331367"/>
                  <a:pt x="191406" y="331367"/>
                  <a:pt x="151417" y="285665"/>
                </a:cubicBezTo>
                <a:cubicBezTo>
                  <a:pt x="137135" y="268527"/>
                  <a:pt x="131423" y="248533"/>
                  <a:pt x="134279" y="225682"/>
                </a:cubicBezTo>
                <a:cubicBezTo>
                  <a:pt x="134279" y="225682"/>
                  <a:pt x="134279" y="225682"/>
                  <a:pt x="134279" y="222826"/>
                </a:cubicBezTo>
                <a:cubicBezTo>
                  <a:pt x="134279" y="222826"/>
                  <a:pt x="134279" y="222826"/>
                  <a:pt x="277096" y="365643"/>
                </a:cubicBezTo>
                <a:cubicBezTo>
                  <a:pt x="282809" y="368499"/>
                  <a:pt x="288522" y="368499"/>
                  <a:pt x="291378" y="365643"/>
                </a:cubicBezTo>
                <a:cubicBezTo>
                  <a:pt x="297091" y="362786"/>
                  <a:pt x="297091" y="354217"/>
                  <a:pt x="291378" y="351361"/>
                </a:cubicBezTo>
                <a:cubicBezTo>
                  <a:pt x="291378" y="351361"/>
                  <a:pt x="291378" y="351361"/>
                  <a:pt x="139992" y="197118"/>
                </a:cubicBezTo>
                <a:cubicBezTo>
                  <a:pt x="-5682" y="42876"/>
                  <a:pt x="31" y="31"/>
                  <a:pt x="31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8577" tIns="34288" rIns="68577" bIns="34288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de-DE" sz="825">
              <a:solidFill>
                <a:srgbClr val="002960"/>
              </a:solidFill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xmlns="" id="{EBB8D41B-386D-4187-A457-68CDB723C64B}"/>
              </a:ext>
            </a:extLst>
          </p:cNvPr>
          <p:cNvSpPr txBox="1">
            <a:spLocks/>
          </p:cNvSpPr>
          <p:nvPr/>
        </p:nvSpPr>
        <p:spPr>
          <a:xfrm>
            <a:off x="5987373" y="2841707"/>
            <a:ext cx="1279062" cy="161583"/>
          </a:xfrm>
          <a:prstGeom prst="rect">
            <a:avLst/>
          </a:prstGeom>
          <a:noFill/>
          <a:ln>
            <a:noFill/>
          </a:ln>
        </p:spPr>
        <p:txBody>
          <a:bodyPr vert="horz" wrap="square" lIns="342885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450"/>
              </a:spcBef>
              <a:spcAft>
                <a:spcPts val="45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  <a:cs typeface="Arial" panose="020B0604020202020204" pitchFamily="34" charset="0"/>
              </a:rPr>
              <a:t>Archetype C: Offering Launch (4-6)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xmlns="" id="{39DF3D85-5DE5-4842-B0B8-0981956EAF59}"/>
              </a:ext>
            </a:extLst>
          </p:cNvPr>
          <p:cNvSpPr txBox="1">
            <a:spLocks/>
          </p:cNvSpPr>
          <p:nvPr/>
        </p:nvSpPr>
        <p:spPr>
          <a:xfrm>
            <a:off x="5987373" y="3091559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C1: Offering Launch Excellence 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xmlns="" id="{510A1887-06B5-485F-8D08-3D1F1B220D3A}"/>
              </a:ext>
            </a:extLst>
          </p:cNvPr>
          <p:cNvSpPr txBox="1">
            <a:spLocks/>
          </p:cNvSpPr>
          <p:nvPr/>
        </p:nvSpPr>
        <p:spPr>
          <a:xfrm>
            <a:off x="5987373" y="3232464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C2: Go-to-Market Strategy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xmlns="" id="{2D5B2CBC-F907-4A50-9A4D-326CF7583D02}"/>
              </a:ext>
            </a:extLst>
          </p:cNvPr>
          <p:cNvSpPr txBox="1">
            <a:spLocks/>
          </p:cNvSpPr>
          <p:nvPr/>
        </p:nvSpPr>
        <p:spPr>
          <a:xfrm>
            <a:off x="5987373" y="3373368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C3: The Customer Decision Journey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xmlns="" id="{34947600-5BA2-45CE-90BB-700D0A60301C}"/>
              </a:ext>
            </a:extLst>
          </p:cNvPr>
          <p:cNvSpPr txBox="1">
            <a:spLocks/>
          </p:cNvSpPr>
          <p:nvPr/>
        </p:nvSpPr>
        <p:spPr>
          <a:xfrm>
            <a:off x="5987373" y="3514273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C4: Go-to-Market Tactics and Commercial Activation 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xmlns="" id="{3D271E82-ED57-45AA-B1E1-38043FF2F1D1}"/>
              </a:ext>
            </a:extLst>
          </p:cNvPr>
          <p:cNvSpPr txBox="1">
            <a:spLocks/>
          </p:cNvSpPr>
          <p:nvPr/>
        </p:nvSpPr>
        <p:spPr>
          <a:xfrm>
            <a:off x="5987373" y="3735965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C5: Launch ROI Budgeting and Business Case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xmlns="" id="{6285B24F-CBC8-44C7-BEEC-5C3AAAE85B46}"/>
              </a:ext>
            </a:extLst>
          </p:cNvPr>
          <p:cNvSpPr txBox="1">
            <a:spLocks/>
          </p:cNvSpPr>
          <p:nvPr/>
        </p:nvSpPr>
        <p:spPr>
          <a:xfrm>
            <a:off x="5987373" y="3957657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kern="0" dirty="0">
                <a:solidFill>
                  <a:srgbClr val="002960"/>
                </a:solidFill>
                <a:latin typeface="Arial" charset="0"/>
              </a:rPr>
              <a:t>C6. Launch Tracking and Agile Feedback Mechanisms 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xmlns="" id="{517F0F19-FA6B-4D41-A8C5-B43DE24A87FD}"/>
              </a:ext>
            </a:extLst>
          </p:cNvPr>
          <p:cNvSpPr/>
          <p:nvPr/>
        </p:nvSpPr>
        <p:spPr>
          <a:xfrm>
            <a:off x="3171368" y="2740541"/>
            <a:ext cx="1351080" cy="1587182"/>
          </a:xfrm>
          <a:prstGeom prst="rect">
            <a:avLst/>
          </a:prstGeom>
          <a:solidFill>
            <a:srgbClr val="CBD7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 defTabSz="685800"/>
            <a:endParaRPr lang="en-US" sz="825" dirty="0">
              <a:solidFill>
                <a:srgbClr val="002960"/>
              </a:solidFill>
              <a:latin typeface="Arial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xmlns="" id="{C3B2ED70-3CA0-4D25-9B74-7378A1B4E401}"/>
              </a:ext>
            </a:extLst>
          </p:cNvPr>
          <p:cNvSpPr txBox="1">
            <a:spLocks/>
          </p:cNvSpPr>
          <p:nvPr/>
        </p:nvSpPr>
        <p:spPr>
          <a:xfrm>
            <a:off x="3207378" y="2841707"/>
            <a:ext cx="1279062" cy="161583"/>
          </a:xfrm>
          <a:prstGeom prst="rect">
            <a:avLst/>
          </a:prstGeom>
          <a:noFill/>
          <a:ln>
            <a:noFill/>
          </a:ln>
        </p:spPr>
        <p:txBody>
          <a:bodyPr vert="horz" wrap="square" lIns="342885" tIns="0" rIns="0" bIns="0" rtlCol="0" anchor="ctr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defTabSz="895395">
              <a:spcBef>
                <a:spcPts val="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  <a:cs typeface="Arial" panose="020B0604020202020204" pitchFamily="34" charset="0"/>
              </a:rPr>
              <a:t>Archetype A: Business Strategy (6)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xmlns="" id="{0A804F42-538A-48E0-9757-FD23E4D33D87}"/>
              </a:ext>
            </a:extLst>
          </p:cNvPr>
          <p:cNvSpPr txBox="1">
            <a:spLocks/>
          </p:cNvSpPr>
          <p:nvPr/>
        </p:nvSpPr>
        <p:spPr>
          <a:xfrm>
            <a:off x="3207378" y="3091559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A1: Ten Timeless Tests</a:t>
            </a:r>
            <a:endParaRPr lang="en-US" sz="525" dirty="0">
              <a:solidFill>
                <a:srgbClr val="002960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xmlns="" id="{332682CD-055F-47AF-90B8-5B0449C34D92}"/>
              </a:ext>
            </a:extLst>
          </p:cNvPr>
          <p:cNvSpPr txBox="1"/>
          <p:nvPr/>
        </p:nvSpPr>
        <p:spPr>
          <a:xfrm>
            <a:off x="3207378" y="3234748"/>
            <a:ext cx="1279062" cy="81541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5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 charset="0"/>
              </a:rPr>
              <a:t>A2: The Strategy Method</a:t>
            </a:r>
          </a:p>
          <a:p>
            <a:pPr marL="126206" lvl="2" indent="-126206" defTabSz="895395">
              <a:spcBef>
                <a:spcPct val="25000"/>
              </a:spcBef>
              <a:spcAft>
                <a:spcPts val="0"/>
              </a:spcAft>
            </a:pPr>
            <a:r>
              <a:rPr lang="en-US" sz="525" dirty="0">
                <a:solidFill>
                  <a:srgbClr val="002960"/>
                </a:solidFill>
                <a:latin typeface="Arial" charset="0"/>
                <a:cs typeface="Arial" panose="020B0604020202020204" pitchFamily="34" charset="0"/>
              </a:rPr>
              <a:t>Frame</a:t>
            </a:r>
          </a:p>
          <a:p>
            <a:pPr marL="126206" lvl="2" indent="-126206" defTabSz="895395">
              <a:spcBef>
                <a:spcPct val="25000"/>
              </a:spcBef>
              <a:spcAft>
                <a:spcPts val="0"/>
              </a:spcAft>
            </a:pPr>
            <a:r>
              <a:rPr lang="en-US" sz="525" dirty="0">
                <a:solidFill>
                  <a:srgbClr val="002960"/>
                </a:solidFill>
                <a:latin typeface="Arial" charset="0"/>
                <a:cs typeface="Arial" panose="020B0604020202020204" pitchFamily="34" charset="0"/>
              </a:rPr>
              <a:t>Diagnose</a:t>
            </a:r>
          </a:p>
          <a:p>
            <a:pPr marL="126206" lvl="2" indent="-126206" defTabSz="895395">
              <a:spcBef>
                <a:spcPct val="25000"/>
              </a:spcBef>
              <a:spcAft>
                <a:spcPts val="0"/>
              </a:spcAft>
            </a:pPr>
            <a:r>
              <a:rPr lang="en-US" sz="525" dirty="0">
                <a:solidFill>
                  <a:srgbClr val="002960"/>
                </a:solidFill>
                <a:latin typeface="Arial" charset="0"/>
                <a:cs typeface="Arial" panose="020B0604020202020204" pitchFamily="34" charset="0"/>
              </a:rPr>
              <a:t>Forecast</a:t>
            </a:r>
          </a:p>
          <a:p>
            <a:pPr marL="126206" lvl="2" indent="-126206" defTabSz="895395">
              <a:spcBef>
                <a:spcPct val="25000"/>
              </a:spcBef>
              <a:spcAft>
                <a:spcPts val="0"/>
              </a:spcAft>
            </a:pPr>
            <a:r>
              <a:rPr lang="en-US" sz="525" dirty="0">
                <a:solidFill>
                  <a:srgbClr val="002960"/>
                </a:solidFill>
                <a:latin typeface="Arial" charset="0"/>
                <a:cs typeface="Arial" panose="020B0604020202020204" pitchFamily="34" charset="0"/>
              </a:rPr>
              <a:t>Search</a:t>
            </a:r>
          </a:p>
          <a:p>
            <a:pPr marL="126206" lvl="2" indent="-126206" defTabSz="895395">
              <a:spcBef>
                <a:spcPct val="25000"/>
              </a:spcBef>
              <a:spcAft>
                <a:spcPts val="0"/>
              </a:spcAft>
            </a:pPr>
            <a:r>
              <a:rPr lang="en-US" sz="525" dirty="0">
                <a:solidFill>
                  <a:srgbClr val="002960"/>
                </a:solidFill>
                <a:latin typeface="Arial" charset="0"/>
                <a:cs typeface="Arial" panose="020B0604020202020204" pitchFamily="34" charset="0"/>
              </a:rPr>
              <a:t>Choose</a:t>
            </a:r>
          </a:p>
          <a:p>
            <a:pPr marL="126206" lvl="2" indent="-126206" defTabSz="895395">
              <a:spcBef>
                <a:spcPct val="25000"/>
              </a:spcBef>
              <a:spcAft>
                <a:spcPts val="0"/>
              </a:spcAft>
            </a:pPr>
            <a:r>
              <a:rPr lang="en-US" sz="525" dirty="0">
                <a:solidFill>
                  <a:srgbClr val="002960"/>
                </a:solidFill>
                <a:latin typeface="Arial" charset="0"/>
                <a:cs typeface="Arial" panose="020B0604020202020204" pitchFamily="34" charset="0"/>
              </a:rPr>
              <a:t>Commit</a:t>
            </a:r>
          </a:p>
          <a:p>
            <a:pPr marL="126206" lvl="2" indent="-126206" defTabSz="895395">
              <a:spcBef>
                <a:spcPct val="25000"/>
              </a:spcBef>
              <a:spcAft>
                <a:spcPts val="0"/>
              </a:spcAft>
            </a:pPr>
            <a:r>
              <a:rPr lang="en-US" sz="525" dirty="0">
                <a:solidFill>
                  <a:srgbClr val="002960"/>
                </a:solidFill>
                <a:latin typeface="Arial" charset="0"/>
                <a:cs typeface="Arial" panose="020B0604020202020204" pitchFamily="34" charset="0"/>
              </a:rPr>
              <a:t>Evolve</a:t>
            </a:r>
            <a:endParaRPr lang="en-US" sz="525" dirty="0">
              <a:solidFill>
                <a:srgbClr val="002960"/>
              </a:solidFill>
              <a:latin typeface="Arial"/>
            </a:endParaRPr>
          </a:p>
        </p:txBody>
      </p:sp>
      <p:cxnSp>
        <p:nvCxnSpPr>
          <p:cNvPr id="467" name="Connector: Elbow 466">
            <a:extLst>
              <a:ext uri="{FF2B5EF4-FFF2-40B4-BE49-F238E27FC236}">
                <a16:creationId xmlns:a16="http://schemas.microsoft.com/office/drawing/2014/main" xmlns="" id="{0DFA8706-C5E2-4B47-BAF4-3CC5456349CE}"/>
              </a:ext>
            </a:extLst>
          </p:cNvPr>
          <p:cNvCxnSpPr>
            <a:cxnSpLocks/>
            <a:stCxn id="393" idx="2"/>
            <a:endCxn id="424" idx="0"/>
          </p:cNvCxnSpPr>
          <p:nvPr/>
        </p:nvCxnSpPr>
        <p:spPr>
          <a:xfrm rot="5400000">
            <a:off x="5875274" y="1988251"/>
            <a:ext cx="113922" cy="1390656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xmlns="" id="{089D6F4F-079D-40A3-BA71-AB1A66F3CBE4}"/>
              </a:ext>
            </a:extLst>
          </p:cNvPr>
          <p:cNvCxnSpPr>
            <a:cxnSpLocks/>
            <a:stCxn id="393" idx="2"/>
            <a:endCxn id="457" idx="0"/>
          </p:cNvCxnSpPr>
          <p:nvPr/>
        </p:nvCxnSpPr>
        <p:spPr>
          <a:xfrm rot="5400000">
            <a:off x="5180275" y="1293253"/>
            <a:ext cx="113922" cy="278065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xmlns="" id="{D75D6463-F673-4CF0-B0B6-36FFA2164A84}"/>
              </a:ext>
            </a:extLst>
          </p:cNvPr>
          <p:cNvCxnSpPr>
            <a:cxnSpLocks/>
            <a:stCxn id="393" idx="2"/>
            <a:endCxn id="403" idx="0"/>
          </p:cNvCxnSpPr>
          <p:nvPr/>
        </p:nvCxnSpPr>
        <p:spPr>
          <a:xfrm rot="16200000" flipH="1">
            <a:off x="7265272" y="1988909"/>
            <a:ext cx="113922" cy="138934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xmlns="" id="{3781AF30-6C98-4226-9B7E-4BBB287795C4}"/>
              </a:ext>
            </a:extLst>
          </p:cNvPr>
          <p:cNvCxnSpPr>
            <a:cxnSpLocks/>
            <a:stCxn id="393" idx="2"/>
            <a:endCxn id="414" idx="0"/>
          </p:cNvCxnSpPr>
          <p:nvPr/>
        </p:nvCxnSpPr>
        <p:spPr>
          <a:xfrm rot="16200000" flipH="1">
            <a:off x="7960271" y="1293910"/>
            <a:ext cx="113922" cy="277933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3BA34DC-307D-4927-8A54-729A5F0F6FA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Multiple assets help support the learner with progress including access </a:t>
            </a:r>
            <a:br>
              <a:rPr lang="en-US" dirty="0"/>
            </a:br>
            <a:r>
              <a:rPr lang="en-US" dirty="0"/>
              <a:t>to the course content through mobile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8B9538F-31AE-4C13-8BC7-DF8D8E3B44A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851233" y="1777733"/>
            <a:ext cx="4811989" cy="16158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 lvl="0" indent="0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/>
            </a:lvl1pPr>
            <a:lvl2pPr marL="192024" lvl="1" indent="-192024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/>
            </a:lvl2pPr>
            <a:lvl3pPr marL="457200" lvl="2" indent="-265176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/>
            </a:lvl3pPr>
            <a:lvl4pPr marL="612648" lvl="3" indent="-155448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/>
            </a:lvl4pPr>
            <a:lvl5pPr marL="749808" lvl="4" indent="-128016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/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/>
            </a:lvl9pPr>
          </a:lstStyle>
          <a:p>
            <a:pPr defTabSz="913520">
              <a:buClr>
                <a:srgbClr val="FFFFFF"/>
              </a:buClr>
            </a:pPr>
            <a:r>
              <a:rPr lang="en-US" sz="1050" b="1" dirty="0">
                <a:solidFill>
                  <a:srgbClr val="002960"/>
                </a:solidFill>
                <a:latin typeface="Georgia"/>
              </a:rPr>
              <a:t>Desktop + Mobile content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xmlns="" id="{F00CD43E-E5F0-46B2-90BC-B18D208A664A}"/>
              </a:ext>
            </a:extLst>
          </p:cNvPr>
          <p:cNvGrpSpPr/>
          <p:nvPr/>
        </p:nvGrpSpPr>
        <p:grpSpPr>
          <a:xfrm>
            <a:off x="3288698" y="2828787"/>
            <a:ext cx="140146" cy="187423"/>
            <a:chOff x="7013192" y="2457990"/>
            <a:chExt cx="625375" cy="719328"/>
          </a:xfrm>
          <a:solidFill>
            <a:schemeClr val="accent4"/>
          </a:solidFill>
        </p:grpSpPr>
        <p:sp>
          <p:nvSpPr>
            <p:cNvPr id="512" name="Freeform 56">
              <a:extLst>
                <a:ext uri="{FF2B5EF4-FFF2-40B4-BE49-F238E27FC236}">
                  <a16:creationId xmlns:a16="http://schemas.microsoft.com/office/drawing/2014/main" xmlns="" id="{4A820590-6AA4-42F7-ABAC-A696896C1B27}"/>
                </a:ext>
              </a:extLst>
            </p:cNvPr>
            <p:cNvSpPr>
              <a:spLocks/>
            </p:cNvSpPr>
            <p:nvPr/>
          </p:nvSpPr>
          <p:spPr bwMode="auto">
            <a:xfrm rot="2836489">
              <a:off x="7288148" y="2457990"/>
              <a:ext cx="210946" cy="210946"/>
            </a:xfrm>
            <a:custGeom>
              <a:avLst/>
              <a:gdLst>
                <a:gd name="T0" fmla="*/ 83 w 204"/>
                <a:gd name="T1" fmla="*/ 0 h 204"/>
                <a:gd name="T2" fmla="*/ 119 w 204"/>
                <a:gd name="T3" fmla="*/ 0 h 204"/>
                <a:gd name="T4" fmla="*/ 119 w 204"/>
                <a:gd name="T5" fmla="*/ 83 h 204"/>
                <a:gd name="T6" fmla="*/ 204 w 204"/>
                <a:gd name="T7" fmla="*/ 83 h 204"/>
                <a:gd name="T8" fmla="*/ 204 w 204"/>
                <a:gd name="T9" fmla="*/ 119 h 204"/>
                <a:gd name="T10" fmla="*/ 119 w 204"/>
                <a:gd name="T11" fmla="*/ 119 h 204"/>
                <a:gd name="T12" fmla="*/ 119 w 204"/>
                <a:gd name="T13" fmla="*/ 204 h 204"/>
                <a:gd name="T14" fmla="*/ 83 w 204"/>
                <a:gd name="T15" fmla="*/ 204 h 204"/>
                <a:gd name="T16" fmla="*/ 83 w 204"/>
                <a:gd name="T17" fmla="*/ 119 h 204"/>
                <a:gd name="T18" fmla="*/ 0 w 204"/>
                <a:gd name="T19" fmla="*/ 119 h 204"/>
                <a:gd name="T20" fmla="*/ 0 w 204"/>
                <a:gd name="T21" fmla="*/ 83 h 204"/>
                <a:gd name="T22" fmla="*/ 83 w 204"/>
                <a:gd name="T23" fmla="*/ 83 h 204"/>
                <a:gd name="T24" fmla="*/ 83 w 204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72152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endParaRPr lang="en-US" sz="525" b="1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3" name="Freeform 56">
              <a:extLst>
                <a:ext uri="{FF2B5EF4-FFF2-40B4-BE49-F238E27FC236}">
                  <a16:creationId xmlns:a16="http://schemas.microsoft.com/office/drawing/2014/main" xmlns="" id="{11079478-671D-4E9A-88EF-EEF7EDB34AFF}"/>
                </a:ext>
              </a:extLst>
            </p:cNvPr>
            <p:cNvSpPr>
              <a:spLocks/>
            </p:cNvSpPr>
            <p:nvPr/>
          </p:nvSpPr>
          <p:spPr bwMode="auto">
            <a:xfrm rot="2836489">
              <a:off x="7446798" y="2682318"/>
              <a:ext cx="191768" cy="191770"/>
            </a:xfrm>
            <a:custGeom>
              <a:avLst/>
              <a:gdLst>
                <a:gd name="T0" fmla="*/ 83 w 204"/>
                <a:gd name="T1" fmla="*/ 0 h 204"/>
                <a:gd name="T2" fmla="*/ 119 w 204"/>
                <a:gd name="T3" fmla="*/ 0 h 204"/>
                <a:gd name="T4" fmla="*/ 119 w 204"/>
                <a:gd name="T5" fmla="*/ 83 h 204"/>
                <a:gd name="T6" fmla="*/ 204 w 204"/>
                <a:gd name="T7" fmla="*/ 83 h 204"/>
                <a:gd name="T8" fmla="*/ 204 w 204"/>
                <a:gd name="T9" fmla="*/ 119 h 204"/>
                <a:gd name="T10" fmla="*/ 119 w 204"/>
                <a:gd name="T11" fmla="*/ 119 h 204"/>
                <a:gd name="T12" fmla="*/ 119 w 204"/>
                <a:gd name="T13" fmla="*/ 204 h 204"/>
                <a:gd name="T14" fmla="*/ 83 w 204"/>
                <a:gd name="T15" fmla="*/ 204 h 204"/>
                <a:gd name="T16" fmla="*/ 83 w 204"/>
                <a:gd name="T17" fmla="*/ 119 h 204"/>
                <a:gd name="T18" fmla="*/ 0 w 204"/>
                <a:gd name="T19" fmla="*/ 119 h 204"/>
                <a:gd name="T20" fmla="*/ 0 w 204"/>
                <a:gd name="T21" fmla="*/ 83 h 204"/>
                <a:gd name="T22" fmla="*/ 83 w 204"/>
                <a:gd name="T23" fmla="*/ 83 h 204"/>
                <a:gd name="T24" fmla="*/ 83 w 204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72152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endParaRPr lang="en-US" sz="525" b="1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4" name="Freeform 56">
              <a:extLst>
                <a:ext uri="{FF2B5EF4-FFF2-40B4-BE49-F238E27FC236}">
                  <a16:creationId xmlns:a16="http://schemas.microsoft.com/office/drawing/2014/main" xmlns="" id="{C13A008C-C977-4335-83CA-FB19394440C1}"/>
                </a:ext>
              </a:extLst>
            </p:cNvPr>
            <p:cNvSpPr>
              <a:spLocks/>
            </p:cNvSpPr>
            <p:nvPr/>
          </p:nvSpPr>
          <p:spPr bwMode="auto">
            <a:xfrm rot="2836489">
              <a:off x="7013193" y="2902346"/>
              <a:ext cx="191768" cy="191770"/>
            </a:xfrm>
            <a:custGeom>
              <a:avLst/>
              <a:gdLst>
                <a:gd name="T0" fmla="*/ 83 w 204"/>
                <a:gd name="T1" fmla="*/ 0 h 204"/>
                <a:gd name="T2" fmla="*/ 119 w 204"/>
                <a:gd name="T3" fmla="*/ 0 h 204"/>
                <a:gd name="T4" fmla="*/ 119 w 204"/>
                <a:gd name="T5" fmla="*/ 83 h 204"/>
                <a:gd name="T6" fmla="*/ 204 w 204"/>
                <a:gd name="T7" fmla="*/ 83 h 204"/>
                <a:gd name="T8" fmla="*/ 204 w 204"/>
                <a:gd name="T9" fmla="*/ 119 h 204"/>
                <a:gd name="T10" fmla="*/ 119 w 204"/>
                <a:gd name="T11" fmla="*/ 119 h 204"/>
                <a:gd name="T12" fmla="*/ 119 w 204"/>
                <a:gd name="T13" fmla="*/ 204 h 204"/>
                <a:gd name="T14" fmla="*/ 83 w 204"/>
                <a:gd name="T15" fmla="*/ 204 h 204"/>
                <a:gd name="T16" fmla="*/ 83 w 204"/>
                <a:gd name="T17" fmla="*/ 119 h 204"/>
                <a:gd name="T18" fmla="*/ 0 w 204"/>
                <a:gd name="T19" fmla="*/ 119 h 204"/>
                <a:gd name="T20" fmla="*/ 0 w 204"/>
                <a:gd name="T21" fmla="*/ 83 h 204"/>
                <a:gd name="T22" fmla="*/ 83 w 204"/>
                <a:gd name="T23" fmla="*/ 83 h 204"/>
                <a:gd name="T24" fmla="*/ 83 w 204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204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68575" tIns="34288" rIns="68575" bIns="34288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72152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endParaRPr lang="en-US" sz="525" b="1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5" name="Donut 183">
              <a:extLst>
                <a:ext uri="{FF2B5EF4-FFF2-40B4-BE49-F238E27FC236}">
                  <a16:creationId xmlns:a16="http://schemas.microsoft.com/office/drawing/2014/main" xmlns="" id="{AC9524E8-02C3-4468-A060-AD747533790F}"/>
                </a:ext>
              </a:extLst>
            </p:cNvPr>
            <p:cNvSpPr/>
            <p:nvPr/>
          </p:nvSpPr>
          <p:spPr>
            <a:xfrm>
              <a:off x="7313356" y="3037755"/>
              <a:ext cx="139563" cy="139563"/>
            </a:xfrm>
            <a:prstGeom prst="donut">
              <a:avLst>
                <a:gd name="adj" fmla="val 21002"/>
              </a:avLst>
            </a:prstGeom>
            <a:grpFill/>
            <a:ln w="952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>
              <a:noAutofit/>
            </a:bodyPr>
            <a:lstStyle/>
            <a:p>
              <a:pPr algn="ctr" defTabSz="672152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endParaRPr lang="en-US" sz="525" b="1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6" name="Freeform 184">
              <a:extLst>
                <a:ext uri="{FF2B5EF4-FFF2-40B4-BE49-F238E27FC236}">
                  <a16:creationId xmlns:a16="http://schemas.microsoft.com/office/drawing/2014/main" xmlns="" id="{2F6D7F22-D99F-4E7C-B8A5-7BB9AD5401EC}"/>
                </a:ext>
              </a:extLst>
            </p:cNvPr>
            <p:cNvSpPr/>
            <p:nvPr/>
          </p:nvSpPr>
          <p:spPr>
            <a:xfrm>
              <a:off x="7124635" y="2681512"/>
              <a:ext cx="256697" cy="358854"/>
            </a:xfrm>
            <a:custGeom>
              <a:avLst/>
              <a:gdLst>
                <a:gd name="connsiteX0" fmla="*/ 233362 w 233362"/>
                <a:gd name="connsiteY0" fmla="*/ 326231 h 326231"/>
                <a:gd name="connsiteX1" fmla="*/ 233362 w 233362"/>
                <a:gd name="connsiteY1" fmla="*/ 242887 h 326231"/>
                <a:gd name="connsiteX2" fmla="*/ 0 w 233362"/>
                <a:gd name="connsiteY2" fmla="*/ 0 h 3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62" h="326231">
                  <a:moveTo>
                    <a:pt x="233362" y="326231"/>
                  </a:moveTo>
                  <a:lnTo>
                    <a:pt x="233362" y="24288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28575" cap="flat" cmpd="sng" algn="ctr">
              <a:solidFill>
                <a:schemeClr val="accent4"/>
              </a:solidFill>
              <a:prstDash val="solid"/>
              <a:tailEnd type="triangl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ctr" defTabSz="67215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25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3741983F-64F2-43D7-90F2-D98CF594A4EF}"/>
              </a:ext>
            </a:extLst>
          </p:cNvPr>
          <p:cNvGrpSpPr/>
          <p:nvPr/>
        </p:nvGrpSpPr>
        <p:grpSpPr>
          <a:xfrm>
            <a:off x="1851233" y="4372823"/>
            <a:ext cx="8226759" cy="1323184"/>
            <a:chOff x="475488" y="4652192"/>
            <a:chExt cx="10969498" cy="176432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xmlns="" id="{982E696A-9A8A-4548-AF14-535EC4B16A51}"/>
                </a:ext>
              </a:extLst>
            </p:cNvPr>
            <p:cNvPicPr>
              <a:picLocks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0276" y="5753262"/>
              <a:ext cx="824001" cy="663253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xmlns="" id="{43C34FBD-1688-4BCE-B71C-33D91CF7BDDF}"/>
                </a:ext>
              </a:extLst>
            </p:cNvPr>
            <p:cNvPicPr>
              <a:picLocks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61055" y="5753262"/>
              <a:ext cx="460401" cy="66325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xmlns="" id="{6B1B148B-B11F-4DCD-A02D-1DC83E80BD32}"/>
                </a:ext>
              </a:extLst>
            </p:cNvPr>
            <p:cNvPicPr>
              <a:picLocks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47881" y="5753262"/>
              <a:ext cx="1100631" cy="663253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xmlns="" id="{8F72A8AF-BFEC-4BAA-95B4-C5D339DC5903}"/>
                </a:ext>
              </a:extLst>
            </p:cNvPr>
            <p:cNvPicPr>
              <a:picLocks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90704" y="5753262"/>
              <a:ext cx="877026" cy="66325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xmlns="" id="{D31D6DD8-26A0-49A5-AD85-1927A596C384}"/>
                </a:ext>
              </a:extLst>
            </p:cNvPr>
            <p:cNvPicPr>
              <a:picLocks/>
            </p:cNvPicPr>
            <p:nvPr/>
          </p:nvPicPr>
          <p:blipFill rotWithShape="1"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3857" y="5753262"/>
              <a:ext cx="1112758" cy="66325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F650759F-0286-4C82-A1DC-F60FB5BF66B0}"/>
                </a:ext>
              </a:extLst>
            </p:cNvPr>
            <p:cNvSpPr txBox="1">
              <a:spLocks/>
            </p:cNvSpPr>
            <p:nvPr/>
          </p:nvSpPr>
          <p:spPr>
            <a:xfrm>
              <a:off x="475488" y="4652192"/>
              <a:ext cx="6556991" cy="1908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txBody>
            <a:bodyPr vert="horz" wrap="square" lIns="13715" tIns="13715" rIns="13715" bIns="13715" rtlCol="0" anchor="ctr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algn="ctr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FFFFFF"/>
                  </a:solidFill>
                  <a:latin typeface="Arial"/>
                </a:rPr>
                <a:t>+ Online Supporting Materials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7D74F587-41EF-45A5-8053-4B903AD3F6BE}"/>
                </a:ext>
              </a:extLst>
            </p:cNvPr>
            <p:cNvSpPr txBox="1">
              <a:spLocks/>
            </p:cNvSpPr>
            <p:nvPr/>
          </p:nvSpPr>
          <p:spPr>
            <a:xfrm>
              <a:off x="7094251" y="4652192"/>
              <a:ext cx="4350735" cy="1908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txBody>
            <a:bodyPr vert="horz" wrap="square" lIns="13715" tIns="13715" rIns="13715" bIns="13715" rtlCol="0" anchor="ctr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algn="ctr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FFFFFF"/>
                  </a:solidFill>
                  <a:latin typeface="Arial"/>
                </a:rPr>
                <a:t>+ Offline Supporting Materials 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FB233E5A-6301-454F-B45A-C2AF52D8CF8F}"/>
                </a:ext>
              </a:extLst>
            </p:cNvPr>
            <p:cNvSpPr txBox="1">
              <a:spLocks/>
            </p:cNvSpPr>
            <p:nvPr/>
          </p:nvSpPr>
          <p:spPr>
            <a:xfrm>
              <a:off x="2681742" y="4877010"/>
              <a:ext cx="2144482" cy="19082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vert="horz" wrap="square" lIns="13715" tIns="13715" rIns="13715" bIns="13715" rtlCol="0" anchor="ctr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algn="ctr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Articles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74C6679C-8E0C-439A-9661-FC0010F1D09A}"/>
                </a:ext>
              </a:extLst>
            </p:cNvPr>
            <p:cNvSpPr txBox="1">
              <a:spLocks/>
            </p:cNvSpPr>
            <p:nvPr/>
          </p:nvSpPr>
          <p:spPr>
            <a:xfrm>
              <a:off x="2681742" y="5077681"/>
              <a:ext cx="2144482" cy="6155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1587" lvl="1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Continued </a:t>
              </a:r>
              <a:r>
                <a:rPr lang="en-US" sz="750" b="1" dirty="0">
                  <a:solidFill>
                    <a:srgbClr val="002960"/>
                  </a:solidFill>
                  <a:latin typeface="Arial"/>
                </a:rPr>
                <a:t>learning/education articles </a:t>
              </a: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related to course content (typically from McKinsey Quarterly) </a:t>
              </a:r>
              <a:br>
                <a:rPr lang="en-US" sz="750" dirty="0">
                  <a:solidFill>
                    <a:srgbClr val="002960"/>
                  </a:solidFill>
                  <a:latin typeface="Arial"/>
                </a:rPr>
              </a:b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on platform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E97A7F62-476A-4735-96F7-952F11B6FDA9}"/>
                </a:ext>
              </a:extLst>
            </p:cNvPr>
            <p:cNvSpPr txBox="1">
              <a:spLocks/>
            </p:cNvSpPr>
            <p:nvPr/>
          </p:nvSpPr>
          <p:spPr>
            <a:xfrm>
              <a:off x="475488" y="4877010"/>
              <a:ext cx="2144482" cy="19082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vert="horz" wrap="square" lIns="13715" tIns="13715" rIns="13715" bIns="13715" rtlCol="0" anchor="ctr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algn="ctr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Key takeaways 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AC154EB6-BAAF-425D-8AE7-A474EC07EA73}"/>
                </a:ext>
              </a:extLst>
            </p:cNvPr>
            <p:cNvSpPr txBox="1">
              <a:spLocks/>
            </p:cNvSpPr>
            <p:nvPr/>
          </p:nvSpPr>
          <p:spPr>
            <a:xfrm>
              <a:off x="475488" y="5086916"/>
              <a:ext cx="2144482" cy="6155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1587" lvl="1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Core </a:t>
              </a:r>
              <a:r>
                <a:rPr lang="en-US" sz="750" b="1" dirty="0">
                  <a:solidFill>
                    <a:srgbClr val="002960"/>
                  </a:solidFill>
                  <a:latin typeface="Arial"/>
                </a:rPr>
                <a:t>concepts and frameworks </a:t>
              </a: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that are available for download from </a:t>
              </a:r>
              <a:br>
                <a:rPr lang="en-US" sz="750" dirty="0">
                  <a:solidFill>
                    <a:srgbClr val="002960"/>
                  </a:solidFill>
                  <a:latin typeface="Arial"/>
                </a:rPr>
              </a:b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the McKA platform at the end of each lesson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C83F6879-A0E6-4873-83F5-B934CF37423A}"/>
                </a:ext>
              </a:extLst>
            </p:cNvPr>
            <p:cNvSpPr txBox="1">
              <a:spLocks/>
            </p:cNvSpPr>
            <p:nvPr/>
          </p:nvSpPr>
          <p:spPr>
            <a:xfrm>
              <a:off x="4887995" y="4877010"/>
              <a:ext cx="2144482" cy="19082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vert="horz" wrap="square" lIns="13715" tIns="13715" rIns="13715" bIns="13715" rtlCol="0" anchor="ctr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algn="ctr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Deliverable Templates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40904E18-0F41-46AC-A5D3-0702B08B3406}"/>
                </a:ext>
              </a:extLst>
            </p:cNvPr>
            <p:cNvSpPr txBox="1">
              <a:spLocks/>
            </p:cNvSpPr>
            <p:nvPr/>
          </p:nvSpPr>
          <p:spPr>
            <a:xfrm>
              <a:off x="4887995" y="5077681"/>
              <a:ext cx="2144482" cy="6155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1587" lvl="1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Templates that guide </a:t>
              </a:r>
              <a:r>
                <a:rPr lang="en-US" sz="750" b="1" dirty="0">
                  <a:solidFill>
                    <a:srgbClr val="002960"/>
                  </a:solidFill>
                  <a:latin typeface="Arial"/>
                </a:rPr>
                <a:t>critical analyses and action steps </a:t>
              </a: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in service of the project deliverable and high-quality work overall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CC8318B6-C4AE-4F96-BFC8-9E9F8A08E118}"/>
                </a:ext>
              </a:extLst>
            </p:cNvPr>
            <p:cNvSpPr txBox="1">
              <a:spLocks/>
            </p:cNvSpPr>
            <p:nvPr/>
          </p:nvSpPr>
          <p:spPr>
            <a:xfrm>
              <a:off x="7094251" y="4877010"/>
              <a:ext cx="2144482" cy="19082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vert="horz" wrap="square" lIns="13715" tIns="13715" rIns="13715" bIns="13715" rtlCol="0" anchor="ctr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algn="ctr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Pocketbooks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E797E10E-16FC-4FA8-B46A-CEA4996ABEBA}"/>
                </a:ext>
              </a:extLst>
            </p:cNvPr>
            <p:cNvSpPr txBox="1">
              <a:spLocks/>
            </p:cNvSpPr>
            <p:nvPr/>
          </p:nvSpPr>
          <p:spPr>
            <a:xfrm>
              <a:off x="7094251" y="5077681"/>
              <a:ext cx="2144482" cy="6155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1587" lvl="1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Hard copy of </a:t>
              </a:r>
              <a:r>
                <a:rPr lang="en-US" sz="750" b="1" dirty="0">
                  <a:solidFill>
                    <a:srgbClr val="002960"/>
                  </a:solidFill>
                  <a:latin typeface="Arial"/>
                </a:rPr>
                <a:t>key concepts, frameworks and checklists </a:t>
              </a: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to guide </a:t>
              </a:r>
              <a:r>
                <a:rPr lang="en-US" sz="750" dirty="0" err="1">
                  <a:solidFill>
                    <a:srgbClr val="002960"/>
                  </a:solidFill>
                  <a:latin typeface="Arial"/>
                </a:rPr>
                <a:t>ClientP</a:t>
              </a: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 participants after the program has been completed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FAC48268-90AA-49DD-8975-3575404492E0}"/>
                </a:ext>
              </a:extLst>
            </p:cNvPr>
            <p:cNvSpPr txBox="1">
              <a:spLocks/>
            </p:cNvSpPr>
            <p:nvPr/>
          </p:nvSpPr>
          <p:spPr>
            <a:xfrm>
              <a:off x="9300504" y="4877010"/>
              <a:ext cx="2144482" cy="19082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txBody>
            <a:bodyPr vert="horz" wrap="square" lIns="13715" tIns="13715" rIns="13715" bIns="13715" rtlCol="0" anchor="ctr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algn="ctr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Playbooks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55A66811-E14B-48E5-AA42-AFFADC0842EB}"/>
                </a:ext>
              </a:extLst>
            </p:cNvPr>
            <p:cNvSpPr txBox="1">
              <a:spLocks/>
            </p:cNvSpPr>
            <p:nvPr/>
          </p:nvSpPr>
          <p:spPr>
            <a:xfrm>
              <a:off x="9300504" y="5087753"/>
              <a:ext cx="2144482" cy="61558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defRPr lang="x-none" b="1" baseline="0">
                  <a:latin typeface="+mn-lt"/>
                </a:defRPr>
              </a:lvl1pPr>
              <a:lvl2pPr marL="2116" lvl="1" indent="0" defTabSz="119386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SzPct val="125000"/>
                <a:buFontTx/>
                <a:buNone/>
                <a:defRPr lang="x-none" b="0" baseline="0">
                  <a:solidFill>
                    <a:schemeClr val="accent6"/>
                  </a:solidFill>
                  <a:latin typeface="+mn-lt"/>
                </a:defRPr>
              </a:lvl2pPr>
              <a:lvl3pPr marL="168275" lvl="2" indent="-168275" defTabSz="1193860" eaLnBrk="1" latinLnBrk="0" hangingPunct="1">
                <a:spcAft>
                  <a:spcPts val="600"/>
                </a:spcAft>
                <a:buClrTx/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3pPr>
              <a:lvl4pPr marL="350838" lvl="3" indent="-182563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Arial" panose="020B0604020202020204" pitchFamily="34" charset="0"/>
                <a:buChar char="•"/>
                <a:defRPr lang="x-none" baseline="0">
                  <a:solidFill>
                    <a:schemeClr val="accent6"/>
                  </a:solidFill>
                  <a:latin typeface="+mn-lt"/>
                </a:defRPr>
              </a:lvl4pPr>
              <a:lvl5pPr marL="579438" lvl="4" indent="-228600" defTabSz="1193860" eaLnBrk="1" latinLnBrk="0" hangingPunct="1">
                <a:spcAft>
                  <a:spcPts val="600"/>
                </a:spcAft>
                <a:buClr>
                  <a:schemeClr val="accent6"/>
                </a:buClr>
                <a:buSzPct val="100000"/>
                <a:buFont typeface="Times New Roman" panose="02020603050405020304" pitchFamily="18" charset="0"/>
                <a:buChar char="─"/>
                <a:defRPr lang="x-none" baseline="0">
                  <a:solidFill>
                    <a:schemeClr val="accent6"/>
                  </a:solidFill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33" baseline="0">
                  <a:latin typeface="+mn-lt"/>
                </a:defRPr>
              </a:lvl9pPr>
            </a:lstStyle>
            <a:p>
              <a:pPr marL="1587" lvl="1" defTabSz="895395">
                <a:spcBef>
                  <a:spcPts val="450"/>
                </a:spcBef>
                <a:spcAft>
                  <a:spcPts val="450"/>
                </a:spcAft>
                <a:buClr>
                  <a:srgbClr val="002960"/>
                </a:buClr>
              </a:pP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Illustrative </a:t>
              </a:r>
              <a:r>
                <a:rPr lang="en-US" sz="750" b="1" dirty="0">
                  <a:solidFill>
                    <a:srgbClr val="002960"/>
                  </a:solidFill>
                  <a:latin typeface="Arial"/>
                </a:rPr>
                <a:t>guide for Strategy Managers &amp; Leaders </a:t>
              </a: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to run </a:t>
              </a:r>
              <a:br>
                <a:rPr lang="en-US" sz="750" dirty="0">
                  <a:solidFill>
                    <a:srgbClr val="002960"/>
                  </a:solidFill>
                  <a:latin typeface="Arial"/>
                </a:rPr>
              </a:b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the </a:t>
              </a:r>
              <a:r>
                <a:rPr lang="en-US" sz="750" dirty="0" err="1">
                  <a:solidFill>
                    <a:srgbClr val="002960"/>
                  </a:solidFill>
                  <a:latin typeface="Arial"/>
                </a:rPr>
                <a:t>ClientP</a:t>
              </a:r>
              <a:r>
                <a:rPr lang="en-US" sz="750" dirty="0">
                  <a:solidFill>
                    <a:srgbClr val="002960"/>
                  </a:solidFill>
                  <a:latin typeface="Arial"/>
                </a:rPr>
                <a:t> and manage team members and project delivery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635A963-45AB-4EA4-B430-8E0F22DC138C}"/>
              </a:ext>
            </a:extLst>
          </p:cNvPr>
          <p:cNvSpPr txBox="1">
            <a:spLocks/>
          </p:cNvSpPr>
          <p:nvPr/>
        </p:nvSpPr>
        <p:spPr>
          <a:xfrm>
            <a:off x="8767370" y="3913045"/>
            <a:ext cx="1279062" cy="10848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E6: Get the Price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0770BF9E-F07F-4E1B-859D-192B4F9CC796}"/>
              </a:ext>
            </a:extLst>
          </p:cNvPr>
          <p:cNvSpPr txBox="1">
            <a:spLocks/>
          </p:cNvSpPr>
          <p:nvPr/>
        </p:nvSpPr>
        <p:spPr>
          <a:xfrm>
            <a:off x="8767370" y="4061186"/>
            <a:ext cx="1279062" cy="1892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wrap="square" lIns="13715" tIns="13715" rIns="13715" bIns="13715" rtlCol="0" anchor="t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pPr marL="1587" lvl="1" defTabSz="895395">
              <a:spcBef>
                <a:spcPct val="10000"/>
              </a:spcBef>
              <a:spcAft>
                <a:spcPts val="0"/>
              </a:spcAft>
              <a:buClr>
                <a:srgbClr val="002960"/>
              </a:buClr>
            </a:pPr>
            <a:r>
              <a:rPr lang="en-US" sz="525" dirty="0">
                <a:solidFill>
                  <a:srgbClr val="002960"/>
                </a:solidFill>
                <a:latin typeface="Arial"/>
              </a:rPr>
              <a:t>E6: Organize to Win: Sustaining Pricing Excellence </a:t>
            </a:r>
          </a:p>
        </p:txBody>
      </p:sp>
    </p:spTree>
    <p:extLst>
      <p:ext uri="{BB962C8B-B14F-4D97-AF65-F5344CB8AC3E}">
        <p14:creationId xmlns:p14="http://schemas.microsoft.com/office/powerpoint/2010/main" val="27801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xmlns="" id="{FEC5129B-7623-4E47-96B9-7FF2A80ED2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616601" y="841825"/>
          <a:ext cx="1189" cy="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xmlns="" id="{FEC5129B-7623-4E47-96B9-7FF2A80ED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16601" y="841825"/>
                        <a:ext cx="1189" cy="1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xmlns="" id="{E8C934FC-509F-41CA-8160-876A246C8D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15009" y="840333"/>
            <a:ext cx="119056" cy="1190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xmlns="" id="{5BA1F461-3E02-424D-AB77-7419C71B4EE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1613697" y="4256262"/>
            <a:ext cx="8608141" cy="364863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89614" tIns="44808" rIns="89614" bIns="4480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176"/>
            </a:lvl1pPr>
            <a:lvl2pPr marL="148755" lvl="1" indent="-146000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341585" lvl="2" indent="-19007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471057" lvl="3" indent="-118453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572982" lvl="4" indent="-9917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765042" indent="-132820" defTabSz="91354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6pPr>
            <a:lvl7pPr marL="765042" indent="-132820" defTabSz="91354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7pPr>
            <a:lvl8pPr marL="765042" indent="-132820" defTabSz="91354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8pPr>
            <a:lvl9pPr marL="765042" indent="-132820" defTabSz="91354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latin typeface="+mn-lt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Playbook on how to drive thematic transformations – </a:t>
            </a:r>
            <a:r>
              <a:rPr lang="en-US" sz="1200" b="1" dirty="0">
                <a:solidFill>
                  <a:schemeClr val="bg1"/>
                </a:solidFill>
              </a:rPr>
              <a:t>Impact Essentials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2704496" y="1256586"/>
            <a:ext cx="6463139" cy="24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sz="1568"/>
              <a:t>Subtitle</a:t>
            </a:r>
            <a:endParaRPr lang="en-US" sz="1568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9372707-C235-4516-A46F-E011F3FB094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ICA is scaling two offerings to our clients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F01AF6E-10E8-4DEA-87F7-9CCCEEE6D072}"/>
              </a:ext>
            </a:extLst>
          </p:cNvPr>
          <p:cNvCxnSpPr>
            <a:cxnSpLocks/>
          </p:cNvCxnSpPr>
          <p:nvPr/>
        </p:nvCxnSpPr>
        <p:spPr bwMode="gray">
          <a:xfrm>
            <a:off x="1613696" y="1399401"/>
            <a:ext cx="86184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9DC2153-ADD3-416B-A5A6-2AEC215B2498}"/>
              </a:ext>
            </a:extLst>
          </p:cNvPr>
          <p:cNvCxnSpPr>
            <a:cxnSpLocks/>
          </p:cNvCxnSpPr>
          <p:nvPr/>
        </p:nvCxnSpPr>
        <p:spPr bwMode="gray">
          <a:xfrm>
            <a:off x="1613696" y="4703541"/>
            <a:ext cx="86184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8C5FB1D-FBB2-40D1-8152-4AA0F85B7DC1}"/>
              </a:ext>
            </a:extLst>
          </p:cNvPr>
          <p:cNvSpPr txBox="1">
            <a:spLocks/>
          </p:cNvSpPr>
          <p:nvPr/>
        </p:nvSpPr>
        <p:spPr bwMode="gray">
          <a:xfrm>
            <a:off x="1632648" y="1949509"/>
            <a:ext cx="2455668" cy="204930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350" b="1" dirty="0">
                <a:solidFill>
                  <a:schemeClr val="tx2"/>
                </a:solidFill>
              </a:rPr>
              <a:t>Powering company-wide and thematic transformations</a:t>
            </a:r>
            <a:br>
              <a:rPr lang="en-US" sz="1350" b="1" dirty="0">
                <a:solidFill>
                  <a:schemeClr val="tx2"/>
                </a:solidFill>
              </a:rPr>
            </a:br>
            <a:r>
              <a:rPr lang="en-US" sz="1350" b="1" dirty="0">
                <a:solidFill>
                  <a:schemeClr val="tx2"/>
                </a:solidFill>
              </a:rPr>
              <a:t/>
            </a:r>
            <a:br>
              <a:rPr lang="en-US" sz="1350" b="1" dirty="0">
                <a:solidFill>
                  <a:schemeClr val="tx2"/>
                </a:solidFill>
              </a:rPr>
            </a:br>
            <a:endParaRPr lang="en-US" sz="1350" b="1" dirty="0">
              <a:solidFill>
                <a:schemeClr val="tx2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200" dirty="0"/>
              <a:t>Provide the execution excellence, capability building and leadership development elements in every McKinsey-led transformation (company wide and thematic)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DE56A4D-64EA-44DB-A4E0-52ECEFD36378}"/>
              </a:ext>
            </a:extLst>
          </p:cNvPr>
          <p:cNvSpPr txBox="1">
            <a:spLocks/>
          </p:cNvSpPr>
          <p:nvPr/>
        </p:nvSpPr>
        <p:spPr bwMode="gray">
          <a:xfrm>
            <a:off x="7388449" y="1910473"/>
            <a:ext cx="2923220" cy="200273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350" b="1" dirty="0">
                <a:solidFill>
                  <a:schemeClr val="tx2"/>
                </a:solidFill>
              </a:rPr>
              <a:t>Partnering with iconic institutions and senior executives on capability and execution led transformations</a:t>
            </a:r>
            <a:br>
              <a:rPr lang="en-US" sz="1350" b="1" dirty="0">
                <a:solidFill>
                  <a:schemeClr val="tx2"/>
                </a:solidFill>
              </a:rPr>
            </a:br>
            <a:endParaRPr lang="en-US" sz="1350" b="1" dirty="0">
              <a:solidFill>
                <a:schemeClr val="tx2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200" dirty="0"/>
              <a:t>Work with the senior team on multi-year efforts to help build best in class execution excellence and leadership capabilities</a:t>
            </a:r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xmlns="" id="{4B51B04D-D1CC-4ABA-96A0-FA387FEB4509}"/>
              </a:ext>
            </a:extLst>
          </p:cNvPr>
          <p:cNvSpPr>
            <a:spLocks/>
          </p:cNvSpPr>
          <p:nvPr/>
        </p:nvSpPr>
        <p:spPr bwMode="gray">
          <a:xfrm>
            <a:off x="4434460" y="1439972"/>
            <a:ext cx="2033535" cy="1569737"/>
          </a:xfrm>
          <a:custGeom>
            <a:avLst/>
            <a:gdLst>
              <a:gd name="T0" fmla="*/ 2582 w 4034"/>
              <a:gd name="T1" fmla="*/ 6 h 3327"/>
              <a:gd name="T2" fmla="*/ 2775 w 4034"/>
              <a:gd name="T3" fmla="*/ 46 h 3327"/>
              <a:gd name="T4" fmla="*/ 2962 w 4034"/>
              <a:gd name="T5" fmla="*/ 124 h 3327"/>
              <a:gd name="T6" fmla="*/ 3144 w 4034"/>
              <a:gd name="T7" fmla="*/ 242 h 3327"/>
              <a:gd name="T8" fmla="*/ 3244 w 4034"/>
              <a:gd name="T9" fmla="*/ 326 h 3327"/>
              <a:gd name="T10" fmla="*/ 3289 w 4034"/>
              <a:gd name="T11" fmla="*/ 372 h 3327"/>
              <a:gd name="T12" fmla="*/ 3352 w 4034"/>
              <a:gd name="T13" fmla="*/ 444 h 3327"/>
              <a:gd name="T14" fmla="*/ 3430 w 4034"/>
              <a:gd name="T15" fmla="*/ 545 h 3327"/>
              <a:gd name="T16" fmla="*/ 3520 w 4034"/>
              <a:gd name="T17" fmla="*/ 675 h 3327"/>
              <a:gd name="T18" fmla="*/ 3613 w 4034"/>
              <a:gd name="T19" fmla="*/ 833 h 3327"/>
              <a:gd name="T20" fmla="*/ 3708 w 4034"/>
              <a:gd name="T21" fmla="*/ 1020 h 3327"/>
              <a:gd name="T22" fmla="*/ 3800 w 4034"/>
              <a:gd name="T23" fmla="*/ 1235 h 3327"/>
              <a:gd name="T24" fmla="*/ 3884 w 4034"/>
              <a:gd name="T25" fmla="*/ 1483 h 3327"/>
              <a:gd name="T26" fmla="*/ 3952 w 4034"/>
              <a:gd name="T27" fmla="*/ 1759 h 3327"/>
              <a:gd name="T28" fmla="*/ 4002 w 4034"/>
              <a:gd name="T29" fmla="*/ 2068 h 3327"/>
              <a:gd name="T30" fmla="*/ 4031 w 4034"/>
              <a:gd name="T31" fmla="*/ 2394 h 3327"/>
              <a:gd name="T32" fmla="*/ 4034 w 4034"/>
              <a:gd name="T33" fmla="*/ 2697 h 3327"/>
              <a:gd name="T34" fmla="*/ 4017 w 4034"/>
              <a:gd name="T35" fmla="*/ 2971 h 3327"/>
              <a:gd name="T36" fmla="*/ 3985 w 4034"/>
              <a:gd name="T37" fmla="*/ 3217 h 3327"/>
              <a:gd name="T38" fmla="*/ 3949 w 4034"/>
              <a:gd name="T39" fmla="*/ 3213 h 3327"/>
              <a:gd name="T40" fmla="*/ 3891 w 4034"/>
              <a:gd name="T41" fmla="*/ 2990 h 3327"/>
              <a:gd name="T42" fmla="*/ 3800 w 4034"/>
              <a:gd name="T43" fmla="*/ 2779 h 3327"/>
              <a:gd name="T44" fmla="*/ 3676 w 4034"/>
              <a:gd name="T45" fmla="*/ 2582 h 3327"/>
              <a:gd name="T46" fmla="*/ 3520 w 4034"/>
              <a:gd name="T47" fmla="*/ 2407 h 3327"/>
              <a:gd name="T48" fmla="*/ 3339 w 4034"/>
              <a:gd name="T49" fmla="*/ 2257 h 3327"/>
              <a:gd name="T50" fmla="*/ 3137 w 4034"/>
              <a:gd name="T51" fmla="*/ 2138 h 3327"/>
              <a:gd name="T52" fmla="*/ 2920 w 4034"/>
              <a:gd name="T53" fmla="*/ 2053 h 3327"/>
              <a:gd name="T54" fmla="*/ 2689 w 4034"/>
              <a:gd name="T55" fmla="*/ 2001 h 3327"/>
              <a:gd name="T56" fmla="*/ 2649 w 4034"/>
              <a:gd name="T57" fmla="*/ 1996 h 3327"/>
              <a:gd name="T58" fmla="*/ 2571 w 4034"/>
              <a:gd name="T59" fmla="*/ 1988 h 3327"/>
              <a:gd name="T60" fmla="*/ 2455 w 4034"/>
              <a:gd name="T61" fmla="*/ 1986 h 3327"/>
              <a:gd name="T62" fmla="*/ 2310 w 4034"/>
              <a:gd name="T63" fmla="*/ 1990 h 3327"/>
              <a:gd name="T64" fmla="*/ 2135 w 4034"/>
              <a:gd name="T65" fmla="*/ 2009 h 3327"/>
              <a:gd name="T66" fmla="*/ 1931 w 4034"/>
              <a:gd name="T67" fmla="*/ 2043 h 3327"/>
              <a:gd name="T68" fmla="*/ 1702 w 4034"/>
              <a:gd name="T69" fmla="*/ 2102 h 3327"/>
              <a:gd name="T70" fmla="*/ 1447 w 4034"/>
              <a:gd name="T71" fmla="*/ 2188 h 3327"/>
              <a:gd name="T72" fmla="*/ 1172 w 4034"/>
              <a:gd name="T73" fmla="*/ 2306 h 3327"/>
              <a:gd name="T74" fmla="*/ 879 w 4034"/>
              <a:gd name="T75" fmla="*/ 2460 h 3327"/>
              <a:gd name="T76" fmla="*/ 570 w 4034"/>
              <a:gd name="T77" fmla="*/ 2659 h 3327"/>
              <a:gd name="T78" fmla="*/ 317 w 4034"/>
              <a:gd name="T79" fmla="*/ 2849 h 3327"/>
              <a:gd name="T80" fmla="*/ 98 w 4034"/>
              <a:gd name="T81" fmla="*/ 3042 h 3327"/>
              <a:gd name="T82" fmla="*/ 1330 w 4034"/>
              <a:gd name="T83" fmla="*/ 835 h 3327"/>
              <a:gd name="T84" fmla="*/ 1492 w 4034"/>
              <a:gd name="T85" fmla="*/ 585 h 3327"/>
              <a:gd name="T86" fmla="*/ 1672 w 4034"/>
              <a:gd name="T87" fmla="*/ 380 h 3327"/>
              <a:gd name="T88" fmla="*/ 1860 w 4034"/>
              <a:gd name="T89" fmla="*/ 216 h 3327"/>
              <a:gd name="T90" fmla="*/ 2062 w 4034"/>
              <a:gd name="T91" fmla="*/ 98 h 3327"/>
              <a:gd name="T92" fmla="*/ 2270 w 4034"/>
              <a:gd name="T93" fmla="*/ 25 h 3327"/>
              <a:gd name="T94" fmla="*/ 2485 w 4034"/>
              <a:gd name="T95" fmla="*/ 0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034" h="3327">
                <a:moveTo>
                  <a:pt x="2485" y="0"/>
                </a:moveTo>
                <a:lnTo>
                  <a:pt x="2582" y="6"/>
                </a:lnTo>
                <a:lnTo>
                  <a:pt x="2680" y="21"/>
                </a:lnTo>
                <a:lnTo>
                  <a:pt x="2775" y="46"/>
                </a:lnTo>
                <a:lnTo>
                  <a:pt x="2868" y="80"/>
                </a:lnTo>
                <a:lnTo>
                  <a:pt x="2962" y="124"/>
                </a:lnTo>
                <a:lnTo>
                  <a:pt x="3055" y="180"/>
                </a:lnTo>
                <a:lnTo>
                  <a:pt x="3144" y="242"/>
                </a:lnTo>
                <a:lnTo>
                  <a:pt x="3232" y="315"/>
                </a:lnTo>
                <a:lnTo>
                  <a:pt x="3244" y="326"/>
                </a:lnTo>
                <a:lnTo>
                  <a:pt x="3265" y="345"/>
                </a:lnTo>
                <a:lnTo>
                  <a:pt x="3289" y="372"/>
                </a:lnTo>
                <a:lnTo>
                  <a:pt x="3318" y="404"/>
                </a:lnTo>
                <a:lnTo>
                  <a:pt x="3352" y="444"/>
                </a:lnTo>
                <a:lnTo>
                  <a:pt x="3390" y="492"/>
                </a:lnTo>
                <a:lnTo>
                  <a:pt x="3430" y="545"/>
                </a:lnTo>
                <a:lnTo>
                  <a:pt x="3474" y="606"/>
                </a:lnTo>
                <a:lnTo>
                  <a:pt x="3520" y="675"/>
                </a:lnTo>
                <a:lnTo>
                  <a:pt x="3566" y="749"/>
                </a:lnTo>
                <a:lnTo>
                  <a:pt x="3613" y="833"/>
                </a:lnTo>
                <a:lnTo>
                  <a:pt x="3663" y="923"/>
                </a:lnTo>
                <a:lnTo>
                  <a:pt x="3708" y="1020"/>
                </a:lnTo>
                <a:lnTo>
                  <a:pt x="3756" y="1125"/>
                </a:lnTo>
                <a:lnTo>
                  <a:pt x="3800" y="1235"/>
                </a:lnTo>
                <a:lnTo>
                  <a:pt x="3844" y="1355"/>
                </a:lnTo>
                <a:lnTo>
                  <a:pt x="3884" y="1483"/>
                </a:lnTo>
                <a:lnTo>
                  <a:pt x="3920" y="1616"/>
                </a:lnTo>
                <a:lnTo>
                  <a:pt x="3952" y="1759"/>
                </a:lnTo>
                <a:lnTo>
                  <a:pt x="3979" y="1910"/>
                </a:lnTo>
                <a:lnTo>
                  <a:pt x="4002" y="2068"/>
                </a:lnTo>
                <a:lnTo>
                  <a:pt x="4019" y="2232"/>
                </a:lnTo>
                <a:lnTo>
                  <a:pt x="4031" y="2394"/>
                </a:lnTo>
                <a:lnTo>
                  <a:pt x="4034" y="2548"/>
                </a:lnTo>
                <a:lnTo>
                  <a:pt x="4034" y="2697"/>
                </a:lnTo>
                <a:lnTo>
                  <a:pt x="4027" y="2838"/>
                </a:lnTo>
                <a:lnTo>
                  <a:pt x="4017" y="2971"/>
                </a:lnTo>
                <a:lnTo>
                  <a:pt x="4004" y="3097"/>
                </a:lnTo>
                <a:lnTo>
                  <a:pt x="3985" y="3217"/>
                </a:lnTo>
                <a:lnTo>
                  <a:pt x="3966" y="3327"/>
                </a:lnTo>
                <a:lnTo>
                  <a:pt x="3949" y="3213"/>
                </a:lnTo>
                <a:lnTo>
                  <a:pt x="3924" y="3101"/>
                </a:lnTo>
                <a:lnTo>
                  <a:pt x="3891" y="2990"/>
                </a:lnTo>
                <a:lnTo>
                  <a:pt x="3849" y="2883"/>
                </a:lnTo>
                <a:lnTo>
                  <a:pt x="3800" y="2779"/>
                </a:lnTo>
                <a:lnTo>
                  <a:pt x="3741" y="2680"/>
                </a:lnTo>
                <a:lnTo>
                  <a:pt x="3676" y="2582"/>
                </a:lnTo>
                <a:lnTo>
                  <a:pt x="3602" y="2493"/>
                </a:lnTo>
                <a:lnTo>
                  <a:pt x="3520" y="2407"/>
                </a:lnTo>
                <a:lnTo>
                  <a:pt x="3432" y="2327"/>
                </a:lnTo>
                <a:lnTo>
                  <a:pt x="3339" y="2257"/>
                </a:lnTo>
                <a:lnTo>
                  <a:pt x="3240" y="2194"/>
                </a:lnTo>
                <a:lnTo>
                  <a:pt x="3137" y="2138"/>
                </a:lnTo>
                <a:lnTo>
                  <a:pt x="3030" y="2091"/>
                </a:lnTo>
                <a:lnTo>
                  <a:pt x="2920" y="2053"/>
                </a:lnTo>
                <a:lnTo>
                  <a:pt x="2805" y="2022"/>
                </a:lnTo>
                <a:lnTo>
                  <a:pt x="2689" y="2001"/>
                </a:lnTo>
                <a:lnTo>
                  <a:pt x="2674" y="1999"/>
                </a:lnTo>
                <a:lnTo>
                  <a:pt x="2649" y="1996"/>
                </a:lnTo>
                <a:lnTo>
                  <a:pt x="2615" y="1992"/>
                </a:lnTo>
                <a:lnTo>
                  <a:pt x="2571" y="1988"/>
                </a:lnTo>
                <a:lnTo>
                  <a:pt x="2518" y="1986"/>
                </a:lnTo>
                <a:lnTo>
                  <a:pt x="2455" y="1986"/>
                </a:lnTo>
                <a:lnTo>
                  <a:pt x="2386" y="1986"/>
                </a:lnTo>
                <a:lnTo>
                  <a:pt x="2310" y="1990"/>
                </a:lnTo>
                <a:lnTo>
                  <a:pt x="2226" y="1997"/>
                </a:lnTo>
                <a:lnTo>
                  <a:pt x="2135" y="2009"/>
                </a:lnTo>
                <a:lnTo>
                  <a:pt x="2037" y="2024"/>
                </a:lnTo>
                <a:lnTo>
                  <a:pt x="1931" y="2043"/>
                </a:lnTo>
                <a:lnTo>
                  <a:pt x="1820" y="2070"/>
                </a:lnTo>
                <a:lnTo>
                  <a:pt x="1702" y="2102"/>
                </a:lnTo>
                <a:lnTo>
                  <a:pt x="1576" y="2140"/>
                </a:lnTo>
                <a:lnTo>
                  <a:pt x="1447" y="2188"/>
                </a:lnTo>
                <a:lnTo>
                  <a:pt x="1313" y="2243"/>
                </a:lnTo>
                <a:lnTo>
                  <a:pt x="1172" y="2306"/>
                </a:lnTo>
                <a:lnTo>
                  <a:pt x="1028" y="2379"/>
                </a:lnTo>
                <a:lnTo>
                  <a:pt x="879" y="2460"/>
                </a:lnTo>
                <a:lnTo>
                  <a:pt x="726" y="2554"/>
                </a:lnTo>
                <a:lnTo>
                  <a:pt x="570" y="2659"/>
                </a:lnTo>
                <a:lnTo>
                  <a:pt x="439" y="2752"/>
                </a:lnTo>
                <a:lnTo>
                  <a:pt x="317" y="2849"/>
                </a:lnTo>
                <a:lnTo>
                  <a:pt x="202" y="2944"/>
                </a:lnTo>
                <a:lnTo>
                  <a:pt x="98" y="3042"/>
                </a:lnTo>
                <a:lnTo>
                  <a:pt x="0" y="3137"/>
                </a:lnTo>
                <a:lnTo>
                  <a:pt x="1330" y="835"/>
                </a:lnTo>
                <a:lnTo>
                  <a:pt x="1409" y="705"/>
                </a:lnTo>
                <a:lnTo>
                  <a:pt x="1492" y="585"/>
                </a:lnTo>
                <a:lnTo>
                  <a:pt x="1580" y="477"/>
                </a:lnTo>
                <a:lnTo>
                  <a:pt x="1672" y="380"/>
                </a:lnTo>
                <a:lnTo>
                  <a:pt x="1765" y="292"/>
                </a:lnTo>
                <a:lnTo>
                  <a:pt x="1860" y="216"/>
                </a:lnTo>
                <a:lnTo>
                  <a:pt x="1959" y="151"/>
                </a:lnTo>
                <a:lnTo>
                  <a:pt x="2062" y="98"/>
                </a:lnTo>
                <a:lnTo>
                  <a:pt x="2165" y="56"/>
                </a:lnTo>
                <a:lnTo>
                  <a:pt x="2270" y="25"/>
                </a:lnTo>
                <a:lnTo>
                  <a:pt x="2377" y="6"/>
                </a:lnTo>
                <a:lnTo>
                  <a:pt x="2485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  <a:lumMod val="80000"/>
                </a:schemeClr>
              </a:gs>
              <a:gs pos="100000">
                <a:schemeClr val="tx2"/>
              </a:gs>
            </a:gsLst>
            <a:path path="circle">
              <a:fillToRect l="100000" b="100000"/>
            </a:path>
            <a:tileRect t="-100000" r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89614" tIns="44808" rIns="89614" bIns="44808" numCol="1" anchor="t" anchorCtr="0" compatLnSpc="1">
            <a:prstTxWarp prst="textNoShape">
              <a:avLst/>
            </a:prstTxWarp>
          </a:bodyPr>
          <a:lstStyle/>
          <a:p>
            <a:endParaRPr lang="en-US" sz="882" dirty="0"/>
          </a:p>
        </p:txBody>
      </p:sp>
      <p:sp>
        <p:nvSpPr>
          <p:cNvPr id="60" name="Freeform 16">
            <a:extLst>
              <a:ext uri="{FF2B5EF4-FFF2-40B4-BE49-F238E27FC236}">
                <a16:creationId xmlns:a16="http://schemas.microsoft.com/office/drawing/2014/main" xmlns="" id="{200A0107-1C76-4322-BFE8-6DEEAC1026AE}"/>
              </a:ext>
            </a:extLst>
          </p:cNvPr>
          <p:cNvSpPr>
            <a:spLocks/>
          </p:cNvSpPr>
          <p:nvPr/>
        </p:nvSpPr>
        <p:spPr bwMode="gray">
          <a:xfrm>
            <a:off x="4103771" y="2508489"/>
            <a:ext cx="2066805" cy="1666961"/>
          </a:xfrm>
          <a:custGeom>
            <a:avLst/>
            <a:gdLst>
              <a:gd name="T0" fmla="*/ 2180 w 4101"/>
              <a:gd name="T1" fmla="*/ 78 h 3533"/>
              <a:gd name="T2" fmla="*/ 2001 w 4101"/>
              <a:gd name="T3" fmla="*/ 257 h 3533"/>
              <a:gd name="T4" fmla="*/ 1856 w 4101"/>
              <a:gd name="T5" fmla="*/ 463 h 3533"/>
              <a:gd name="T6" fmla="*/ 1747 w 4101"/>
              <a:gd name="T7" fmla="*/ 694 h 3533"/>
              <a:gd name="T8" fmla="*/ 1679 w 4101"/>
              <a:gd name="T9" fmla="*/ 943 h 3533"/>
              <a:gd name="T10" fmla="*/ 1654 w 4101"/>
              <a:gd name="T11" fmla="*/ 1210 h 3533"/>
              <a:gd name="T12" fmla="*/ 1673 w 4101"/>
              <a:gd name="T13" fmla="*/ 1446 h 3533"/>
              <a:gd name="T14" fmla="*/ 1730 w 4101"/>
              <a:gd name="T15" fmla="*/ 1677 h 3533"/>
              <a:gd name="T16" fmla="*/ 1782 w 4101"/>
              <a:gd name="T17" fmla="*/ 1814 h 3533"/>
              <a:gd name="T18" fmla="*/ 1818 w 4101"/>
              <a:gd name="T19" fmla="*/ 1889 h 3533"/>
              <a:gd name="T20" fmla="*/ 1873 w 4101"/>
              <a:gd name="T21" fmla="*/ 1990 h 3533"/>
              <a:gd name="T22" fmla="*/ 1951 w 4101"/>
              <a:gd name="T23" fmla="*/ 2115 h 3533"/>
              <a:gd name="T24" fmla="*/ 2056 w 4101"/>
              <a:gd name="T25" fmla="*/ 2258 h 3533"/>
              <a:gd name="T26" fmla="*/ 2189 w 4101"/>
              <a:gd name="T27" fmla="*/ 2416 h 3533"/>
              <a:gd name="T28" fmla="*/ 2355 w 4101"/>
              <a:gd name="T29" fmla="*/ 2584 h 3533"/>
              <a:gd name="T30" fmla="*/ 2555 w 4101"/>
              <a:gd name="T31" fmla="*/ 2759 h 3533"/>
              <a:gd name="T32" fmla="*/ 2793 w 4101"/>
              <a:gd name="T33" fmla="*/ 2937 h 3533"/>
              <a:gd name="T34" fmla="*/ 3072 w 4101"/>
              <a:gd name="T35" fmla="*/ 3110 h 3533"/>
              <a:gd name="T36" fmla="*/ 3394 w 4101"/>
              <a:gd name="T37" fmla="*/ 3278 h 3533"/>
              <a:gd name="T38" fmla="*/ 3744 w 4101"/>
              <a:gd name="T39" fmla="*/ 3424 h 3533"/>
              <a:gd name="T40" fmla="*/ 4101 w 4101"/>
              <a:gd name="T41" fmla="*/ 3533 h 3533"/>
              <a:gd name="T42" fmla="*/ 1300 w 4101"/>
              <a:gd name="T43" fmla="*/ 3529 h 3533"/>
              <a:gd name="T44" fmla="*/ 1048 w 4101"/>
              <a:gd name="T45" fmla="*/ 3503 h 3533"/>
              <a:gd name="T46" fmla="*/ 819 w 4101"/>
              <a:gd name="T47" fmla="*/ 3451 h 3533"/>
              <a:gd name="T48" fmla="*/ 614 w 4101"/>
              <a:gd name="T49" fmla="*/ 3373 h 3533"/>
              <a:gd name="T50" fmla="*/ 434 w 4101"/>
              <a:gd name="T51" fmla="*/ 3270 h 3533"/>
              <a:gd name="T52" fmla="*/ 282 w 4101"/>
              <a:gd name="T53" fmla="*/ 3144 h 3533"/>
              <a:gd name="T54" fmla="*/ 160 w 4101"/>
              <a:gd name="T55" fmla="*/ 2994 h 3533"/>
              <a:gd name="T56" fmla="*/ 69 w 4101"/>
              <a:gd name="T57" fmla="*/ 2818 h 3533"/>
              <a:gd name="T58" fmla="*/ 15 w 4101"/>
              <a:gd name="T59" fmla="*/ 2626 h 3533"/>
              <a:gd name="T60" fmla="*/ 0 w 4101"/>
              <a:gd name="T61" fmla="*/ 2416 h 3533"/>
              <a:gd name="T62" fmla="*/ 21 w 4101"/>
              <a:gd name="T63" fmla="*/ 2193 h 3533"/>
              <a:gd name="T64" fmla="*/ 32 w 4101"/>
              <a:gd name="T65" fmla="*/ 2144 h 3533"/>
              <a:gd name="T66" fmla="*/ 44 w 4101"/>
              <a:gd name="T67" fmla="*/ 2102 h 3533"/>
              <a:gd name="T68" fmla="*/ 69 w 4101"/>
              <a:gd name="T69" fmla="*/ 2022 h 3533"/>
              <a:gd name="T70" fmla="*/ 111 w 4101"/>
              <a:gd name="T71" fmla="*/ 1910 h 3533"/>
              <a:gd name="T72" fmla="*/ 173 w 4101"/>
              <a:gd name="T73" fmla="*/ 1768 h 3533"/>
              <a:gd name="T74" fmla="*/ 259 w 4101"/>
              <a:gd name="T75" fmla="*/ 1607 h 3533"/>
              <a:gd name="T76" fmla="*/ 366 w 4101"/>
              <a:gd name="T77" fmla="*/ 1437 h 3533"/>
              <a:gd name="T78" fmla="*/ 503 w 4101"/>
              <a:gd name="T79" fmla="*/ 1244 h 3533"/>
              <a:gd name="T80" fmla="*/ 678 w 4101"/>
              <a:gd name="T81" fmla="*/ 1039 h 3533"/>
              <a:gd name="T82" fmla="*/ 894 w 4101"/>
              <a:gd name="T83" fmla="*/ 823 h 3533"/>
              <a:gd name="T84" fmla="*/ 1153 w 4101"/>
              <a:gd name="T85" fmla="*/ 608 h 3533"/>
              <a:gd name="T86" fmla="*/ 1452 w 4101"/>
              <a:gd name="T87" fmla="*/ 400 h 3533"/>
              <a:gd name="T88" fmla="*/ 1745 w 4101"/>
              <a:gd name="T89" fmla="*/ 229 h 3533"/>
              <a:gd name="T90" fmla="*/ 2022 w 4101"/>
              <a:gd name="T91" fmla="*/ 97 h 3533"/>
              <a:gd name="T92" fmla="*/ 2279 w 4101"/>
              <a:gd name="T93" fmla="*/ 0 h 3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101" h="3533">
                <a:moveTo>
                  <a:pt x="2279" y="0"/>
                </a:moveTo>
                <a:lnTo>
                  <a:pt x="2180" y="78"/>
                </a:lnTo>
                <a:lnTo>
                  <a:pt x="2086" y="164"/>
                </a:lnTo>
                <a:lnTo>
                  <a:pt x="2001" y="257"/>
                </a:lnTo>
                <a:lnTo>
                  <a:pt x="1925" y="357"/>
                </a:lnTo>
                <a:lnTo>
                  <a:pt x="1856" y="463"/>
                </a:lnTo>
                <a:lnTo>
                  <a:pt x="1797" y="576"/>
                </a:lnTo>
                <a:lnTo>
                  <a:pt x="1747" y="694"/>
                </a:lnTo>
                <a:lnTo>
                  <a:pt x="1707" y="818"/>
                </a:lnTo>
                <a:lnTo>
                  <a:pt x="1679" y="943"/>
                </a:lnTo>
                <a:lnTo>
                  <a:pt x="1662" y="1075"/>
                </a:lnTo>
                <a:lnTo>
                  <a:pt x="1654" y="1210"/>
                </a:lnTo>
                <a:lnTo>
                  <a:pt x="1660" y="1330"/>
                </a:lnTo>
                <a:lnTo>
                  <a:pt x="1673" y="1446"/>
                </a:lnTo>
                <a:lnTo>
                  <a:pt x="1698" y="1563"/>
                </a:lnTo>
                <a:lnTo>
                  <a:pt x="1730" y="1677"/>
                </a:lnTo>
                <a:lnTo>
                  <a:pt x="1772" y="1788"/>
                </a:lnTo>
                <a:lnTo>
                  <a:pt x="1782" y="1814"/>
                </a:lnTo>
                <a:lnTo>
                  <a:pt x="1797" y="1847"/>
                </a:lnTo>
                <a:lnTo>
                  <a:pt x="1818" y="1889"/>
                </a:lnTo>
                <a:lnTo>
                  <a:pt x="1843" y="1936"/>
                </a:lnTo>
                <a:lnTo>
                  <a:pt x="1873" y="1990"/>
                </a:lnTo>
                <a:lnTo>
                  <a:pt x="1909" y="2051"/>
                </a:lnTo>
                <a:lnTo>
                  <a:pt x="1951" y="2115"/>
                </a:lnTo>
                <a:lnTo>
                  <a:pt x="1999" y="2184"/>
                </a:lnTo>
                <a:lnTo>
                  <a:pt x="2056" y="2258"/>
                </a:lnTo>
                <a:lnTo>
                  <a:pt x="2119" y="2336"/>
                </a:lnTo>
                <a:lnTo>
                  <a:pt x="2189" y="2416"/>
                </a:lnTo>
                <a:lnTo>
                  <a:pt x="2267" y="2500"/>
                </a:lnTo>
                <a:lnTo>
                  <a:pt x="2355" y="2584"/>
                </a:lnTo>
                <a:lnTo>
                  <a:pt x="2450" y="2672"/>
                </a:lnTo>
                <a:lnTo>
                  <a:pt x="2555" y="2759"/>
                </a:lnTo>
                <a:lnTo>
                  <a:pt x="2670" y="2847"/>
                </a:lnTo>
                <a:lnTo>
                  <a:pt x="2793" y="2937"/>
                </a:lnTo>
                <a:lnTo>
                  <a:pt x="2927" y="3024"/>
                </a:lnTo>
                <a:lnTo>
                  <a:pt x="3072" y="3110"/>
                </a:lnTo>
                <a:lnTo>
                  <a:pt x="3226" y="3194"/>
                </a:lnTo>
                <a:lnTo>
                  <a:pt x="3394" y="3278"/>
                </a:lnTo>
                <a:lnTo>
                  <a:pt x="3569" y="3356"/>
                </a:lnTo>
                <a:lnTo>
                  <a:pt x="3744" y="3424"/>
                </a:lnTo>
                <a:lnTo>
                  <a:pt x="3923" y="3483"/>
                </a:lnTo>
                <a:lnTo>
                  <a:pt x="4101" y="3533"/>
                </a:lnTo>
                <a:lnTo>
                  <a:pt x="1431" y="3533"/>
                </a:lnTo>
                <a:lnTo>
                  <a:pt x="1300" y="3529"/>
                </a:lnTo>
                <a:lnTo>
                  <a:pt x="1170" y="3520"/>
                </a:lnTo>
                <a:lnTo>
                  <a:pt x="1048" y="3503"/>
                </a:lnTo>
                <a:lnTo>
                  <a:pt x="930" y="3480"/>
                </a:lnTo>
                <a:lnTo>
                  <a:pt x="819" y="3451"/>
                </a:lnTo>
                <a:lnTo>
                  <a:pt x="713" y="3415"/>
                </a:lnTo>
                <a:lnTo>
                  <a:pt x="614" y="3373"/>
                </a:lnTo>
                <a:lnTo>
                  <a:pt x="520" y="3325"/>
                </a:lnTo>
                <a:lnTo>
                  <a:pt x="434" y="3270"/>
                </a:lnTo>
                <a:lnTo>
                  <a:pt x="354" y="3211"/>
                </a:lnTo>
                <a:lnTo>
                  <a:pt x="282" y="3144"/>
                </a:lnTo>
                <a:lnTo>
                  <a:pt x="217" y="3074"/>
                </a:lnTo>
                <a:lnTo>
                  <a:pt x="160" y="2994"/>
                </a:lnTo>
                <a:lnTo>
                  <a:pt x="111" y="2908"/>
                </a:lnTo>
                <a:lnTo>
                  <a:pt x="69" y="2818"/>
                </a:lnTo>
                <a:lnTo>
                  <a:pt x="38" y="2725"/>
                </a:lnTo>
                <a:lnTo>
                  <a:pt x="15" y="2626"/>
                </a:lnTo>
                <a:lnTo>
                  <a:pt x="4" y="2523"/>
                </a:lnTo>
                <a:lnTo>
                  <a:pt x="0" y="2416"/>
                </a:lnTo>
                <a:lnTo>
                  <a:pt x="6" y="2308"/>
                </a:lnTo>
                <a:lnTo>
                  <a:pt x="21" y="2193"/>
                </a:lnTo>
                <a:lnTo>
                  <a:pt x="30" y="2150"/>
                </a:lnTo>
                <a:lnTo>
                  <a:pt x="32" y="2144"/>
                </a:lnTo>
                <a:lnTo>
                  <a:pt x="36" y="2129"/>
                </a:lnTo>
                <a:lnTo>
                  <a:pt x="44" y="2102"/>
                </a:lnTo>
                <a:lnTo>
                  <a:pt x="53" y="2066"/>
                </a:lnTo>
                <a:lnTo>
                  <a:pt x="69" y="2022"/>
                </a:lnTo>
                <a:lnTo>
                  <a:pt x="88" y="1969"/>
                </a:lnTo>
                <a:lnTo>
                  <a:pt x="111" y="1910"/>
                </a:lnTo>
                <a:lnTo>
                  <a:pt x="139" y="1843"/>
                </a:lnTo>
                <a:lnTo>
                  <a:pt x="173" y="1768"/>
                </a:lnTo>
                <a:lnTo>
                  <a:pt x="213" y="1690"/>
                </a:lnTo>
                <a:lnTo>
                  <a:pt x="259" y="1607"/>
                </a:lnTo>
                <a:lnTo>
                  <a:pt x="309" y="1525"/>
                </a:lnTo>
                <a:lnTo>
                  <a:pt x="366" y="1437"/>
                </a:lnTo>
                <a:lnTo>
                  <a:pt x="431" y="1342"/>
                </a:lnTo>
                <a:lnTo>
                  <a:pt x="503" y="1244"/>
                </a:lnTo>
                <a:lnTo>
                  <a:pt x="587" y="1143"/>
                </a:lnTo>
                <a:lnTo>
                  <a:pt x="678" y="1039"/>
                </a:lnTo>
                <a:lnTo>
                  <a:pt x="781" y="932"/>
                </a:lnTo>
                <a:lnTo>
                  <a:pt x="894" y="823"/>
                </a:lnTo>
                <a:lnTo>
                  <a:pt x="1018" y="717"/>
                </a:lnTo>
                <a:lnTo>
                  <a:pt x="1153" y="608"/>
                </a:lnTo>
                <a:lnTo>
                  <a:pt x="1300" y="501"/>
                </a:lnTo>
                <a:lnTo>
                  <a:pt x="1452" y="400"/>
                </a:lnTo>
                <a:lnTo>
                  <a:pt x="1601" y="311"/>
                </a:lnTo>
                <a:lnTo>
                  <a:pt x="1745" y="229"/>
                </a:lnTo>
                <a:lnTo>
                  <a:pt x="1886" y="158"/>
                </a:lnTo>
                <a:lnTo>
                  <a:pt x="2022" y="97"/>
                </a:lnTo>
                <a:lnTo>
                  <a:pt x="2153" y="44"/>
                </a:lnTo>
                <a:lnTo>
                  <a:pt x="227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89614" tIns="44808" rIns="89614" bIns="44808" numCol="1" anchor="t" anchorCtr="0" compatLnSpc="1">
            <a:prstTxWarp prst="textNoShape">
              <a:avLst/>
            </a:prstTxWarp>
          </a:bodyPr>
          <a:lstStyle/>
          <a:p>
            <a:endParaRPr lang="en-US" sz="882" dirty="0"/>
          </a:p>
        </p:txBody>
      </p:sp>
      <p:sp>
        <p:nvSpPr>
          <p:cNvPr id="61" name="Freeform 17">
            <a:extLst>
              <a:ext uri="{FF2B5EF4-FFF2-40B4-BE49-F238E27FC236}">
                <a16:creationId xmlns:a16="http://schemas.microsoft.com/office/drawing/2014/main" xmlns="" id="{5D1341A7-3591-4FEE-B977-DB65CF3F99F3}"/>
              </a:ext>
            </a:extLst>
          </p:cNvPr>
          <p:cNvSpPr>
            <a:spLocks/>
          </p:cNvSpPr>
          <p:nvPr/>
        </p:nvSpPr>
        <p:spPr bwMode="gray">
          <a:xfrm>
            <a:off x="5375110" y="2144136"/>
            <a:ext cx="1894403" cy="2019043"/>
          </a:xfrm>
          <a:custGeom>
            <a:avLst/>
            <a:gdLst>
              <a:gd name="T0" fmla="*/ 3483 w 3757"/>
              <a:gd name="T1" fmla="*/ 2302 h 4278"/>
              <a:gd name="T2" fmla="*/ 3611 w 3757"/>
              <a:gd name="T3" fmla="*/ 2556 h 4278"/>
              <a:gd name="T4" fmla="*/ 3700 w 3757"/>
              <a:gd name="T5" fmla="*/ 2803 h 4278"/>
              <a:gd name="T6" fmla="*/ 3748 w 3757"/>
              <a:gd name="T7" fmla="*/ 3044 h 4278"/>
              <a:gd name="T8" fmla="*/ 3757 w 3757"/>
              <a:gd name="T9" fmla="*/ 3270 h 4278"/>
              <a:gd name="T10" fmla="*/ 3723 w 3757"/>
              <a:gd name="T11" fmla="*/ 3484 h 4278"/>
              <a:gd name="T12" fmla="*/ 3654 w 3757"/>
              <a:gd name="T13" fmla="*/ 3670 h 4278"/>
              <a:gd name="T14" fmla="*/ 3553 w 3757"/>
              <a:gd name="T15" fmla="*/ 3831 h 4278"/>
              <a:gd name="T16" fmla="*/ 3420 w 3757"/>
              <a:gd name="T17" fmla="*/ 3970 h 4278"/>
              <a:gd name="T18" fmla="*/ 3258 w 3757"/>
              <a:gd name="T19" fmla="*/ 4086 h 4278"/>
              <a:gd name="T20" fmla="*/ 3066 w 3757"/>
              <a:gd name="T21" fmla="*/ 4179 h 4278"/>
              <a:gd name="T22" fmla="*/ 2982 w 3757"/>
              <a:gd name="T23" fmla="*/ 4208 h 4278"/>
              <a:gd name="T24" fmla="*/ 2938 w 3757"/>
              <a:gd name="T25" fmla="*/ 4219 h 4278"/>
              <a:gd name="T26" fmla="*/ 2854 w 3757"/>
              <a:gd name="T27" fmla="*/ 4236 h 4278"/>
              <a:gd name="T28" fmla="*/ 2732 w 3757"/>
              <a:gd name="T29" fmla="*/ 4257 h 4278"/>
              <a:gd name="T30" fmla="*/ 2578 w 3757"/>
              <a:gd name="T31" fmla="*/ 4273 h 4278"/>
              <a:gd name="T32" fmla="*/ 2389 w 3757"/>
              <a:gd name="T33" fmla="*/ 4278 h 4278"/>
              <a:gd name="T34" fmla="*/ 2208 w 3757"/>
              <a:gd name="T35" fmla="*/ 4273 h 4278"/>
              <a:gd name="T36" fmla="*/ 1999 w 3757"/>
              <a:gd name="T37" fmla="*/ 4252 h 4278"/>
              <a:gd name="T38" fmla="*/ 1762 w 3757"/>
              <a:gd name="T39" fmla="*/ 4214 h 4278"/>
              <a:gd name="T40" fmla="*/ 1503 w 3757"/>
              <a:gd name="T41" fmla="*/ 4149 h 4278"/>
              <a:gd name="T42" fmla="*/ 1223 w 3757"/>
              <a:gd name="T43" fmla="*/ 4055 h 4278"/>
              <a:gd name="T44" fmla="*/ 926 w 3757"/>
              <a:gd name="T45" fmla="*/ 3930 h 4278"/>
              <a:gd name="T46" fmla="*/ 608 w 3757"/>
              <a:gd name="T47" fmla="*/ 3766 h 4278"/>
              <a:gd name="T48" fmla="*/ 335 w 3757"/>
              <a:gd name="T49" fmla="*/ 3594 h 4278"/>
              <a:gd name="T50" fmla="*/ 103 w 3757"/>
              <a:gd name="T51" fmla="*/ 3421 h 4278"/>
              <a:gd name="T52" fmla="*/ 116 w 3757"/>
              <a:gd name="T53" fmla="*/ 3381 h 4278"/>
              <a:gd name="T54" fmla="*/ 362 w 3757"/>
              <a:gd name="T55" fmla="*/ 3446 h 4278"/>
              <a:gd name="T56" fmla="*/ 617 w 3757"/>
              <a:gd name="T57" fmla="*/ 3468 h 4278"/>
              <a:gd name="T58" fmla="*/ 865 w 3757"/>
              <a:gd name="T59" fmla="*/ 3448 h 4278"/>
              <a:gd name="T60" fmla="*/ 1101 w 3757"/>
              <a:gd name="T61" fmla="*/ 3388 h 4278"/>
              <a:gd name="T62" fmla="*/ 1324 w 3757"/>
              <a:gd name="T63" fmla="*/ 3291 h 4278"/>
              <a:gd name="T64" fmla="*/ 1526 w 3757"/>
              <a:gd name="T65" fmla="*/ 3158 h 4278"/>
              <a:gd name="T66" fmla="*/ 1709 w 3757"/>
              <a:gd name="T67" fmla="*/ 2992 h 4278"/>
              <a:gd name="T68" fmla="*/ 1797 w 3757"/>
              <a:gd name="T69" fmla="*/ 2887 h 4278"/>
              <a:gd name="T70" fmla="*/ 1827 w 3757"/>
              <a:gd name="T71" fmla="*/ 2849 h 4278"/>
              <a:gd name="T72" fmla="*/ 1873 w 3757"/>
              <a:gd name="T73" fmla="*/ 2782 h 4278"/>
              <a:gd name="T74" fmla="*/ 1928 w 3757"/>
              <a:gd name="T75" fmla="*/ 2689 h 4278"/>
              <a:gd name="T76" fmla="*/ 1993 w 3757"/>
              <a:gd name="T77" fmla="*/ 2567 h 4278"/>
              <a:gd name="T78" fmla="*/ 2062 w 3757"/>
              <a:gd name="T79" fmla="*/ 2417 h 4278"/>
              <a:gd name="T80" fmla="*/ 2128 w 3757"/>
              <a:gd name="T81" fmla="*/ 2239 h 4278"/>
              <a:gd name="T82" fmla="*/ 2189 w 3757"/>
              <a:gd name="T83" fmla="*/ 2032 h 4278"/>
              <a:gd name="T84" fmla="*/ 2239 w 3757"/>
              <a:gd name="T85" fmla="*/ 1794 h 4278"/>
              <a:gd name="T86" fmla="*/ 2277 w 3757"/>
              <a:gd name="T87" fmla="*/ 1527 h 4278"/>
              <a:gd name="T88" fmla="*/ 2296 w 3757"/>
              <a:gd name="T89" fmla="*/ 1231 h 4278"/>
              <a:gd name="T90" fmla="*/ 2294 w 3757"/>
              <a:gd name="T91" fmla="*/ 904 h 4278"/>
              <a:gd name="T92" fmla="*/ 2265 w 3757"/>
              <a:gd name="T93" fmla="*/ 570 h 4278"/>
              <a:gd name="T94" fmla="*/ 2218 w 3757"/>
              <a:gd name="T95" fmla="*/ 271 h 4278"/>
              <a:gd name="T96" fmla="*/ 2153 w 3757"/>
              <a:gd name="T97" fmla="*/ 0 h 4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57" h="4278">
                <a:moveTo>
                  <a:pt x="2153" y="0"/>
                </a:moveTo>
                <a:lnTo>
                  <a:pt x="3483" y="2302"/>
                </a:lnTo>
                <a:lnTo>
                  <a:pt x="3552" y="2430"/>
                </a:lnTo>
                <a:lnTo>
                  <a:pt x="3611" y="2556"/>
                </a:lnTo>
                <a:lnTo>
                  <a:pt x="3660" y="2682"/>
                </a:lnTo>
                <a:lnTo>
                  <a:pt x="3700" y="2803"/>
                </a:lnTo>
                <a:lnTo>
                  <a:pt x="3729" y="2925"/>
                </a:lnTo>
                <a:lnTo>
                  <a:pt x="3748" y="3044"/>
                </a:lnTo>
                <a:lnTo>
                  <a:pt x="3757" y="3158"/>
                </a:lnTo>
                <a:lnTo>
                  <a:pt x="3757" y="3270"/>
                </a:lnTo>
                <a:lnTo>
                  <a:pt x="3746" y="3379"/>
                </a:lnTo>
                <a:lnTo>
                  <a:pt x="3723" y="3484"/>
                </a:lnTo>
                <a:lnTo>
                  <a:pt x="3693" y="3583"/>
                </a:lnTo>
                <a:lnTo>
                  <a:pt x="3654" y="3670"/>
                </a:lnTo>
                <a:lnTo>
                  <a:pt x="3607" y="3752"/>
                </a:lnTo>
                <a:lnTo>
                  <a:pt x="3553" y="3831"/>
                </a:lnTo>
                <a:lnTo>
                  <a:pt x="3491" y="3903"/>
                </a:lnTo>
                <a:lnTo>
                  <a:pt x="3420" y="3970"/>
                </a:lnTo>
                <a:lnTo>
                  <a:pt x="3342" y="4031"/>
                </a:lnTo>
                <a:lnTo>
                  <a:pt x="3258" y="4086"/>
                </a:lnTo>
                <a:lnTo>
                  <a:pt x="3165" y="4135"/>
                </a:lnTo>
                <a:lnTo>
                  <a:pt x="3066" y="4179"/>
                </a:lnTo>
                <a:lnTo>
                  <a:pt x="2988" y="4206"/>
                </a:lnTo>
                <a:lnTo>
                  <a:pt x="2982" y="4208"/>
                </a:lnTo>
                <a:lnTo>
                  <a:pt x="2965" y="4212"/>
                </a:lnTo>
                <a:lnTo>
                  <a:pt x="2938" y="4219"/>
                </a:lnTo>
                <a:lnTo>
                  <a:pt x="2900" y="4227"/>
                </a:lnTo>
                <a:lnTo>
                  <a:pt x="2854" y="4236"/>
                </a:lnTo>
                <a:lnTo>
                  <a:pt x="2797" y="4248"/>
                </a:lnTo>
                <a:lnTo>
                  <a:pt x="2732" y="4257"/>
                </a:lnTo>
                <a:lnTo>
                  <a:pt x="2658" y="4265"/>
                </a:lnTo>
                <a:lnTo>
                  <a:pt x="2578" y="4273"/>
                </a:lnTo>
                <a:lnTo>
                  <a:pt x="2486" y="4276"/>
                </a:lnTo>
                <a:lnTo>
                  <a:pt x="2389" y="4278"/>
                </a:lnTo>
                <a:lnTo>
                  <a:pt x="2304" y="4278"/>
                </a:lnTo>
                <a:lnTo>
                  <a:pt x="2208" y="4273"/>
                </a:lnTo>
                <a:lnTo>
                  <a:pt x="2107" y="4265"/>
                </a:lnTo>
                <a:lnTo>
                  <a:pt x="1999" y="4252"/>
                </a:lnTo>
                <a:lnTo>
                  <a:pt x="1882" y="4234"/>
                </a:lnTo>
                <a:lnTo>
                  <a:pt x="1762" y="4214"/>
                </a:lnTo>
                <a:lnTo>
                  <a:pt x="1635" y="4183"/>
                </a:lnTo>
                <a:lnTo>
                  <a:pt x="1503" y="4149"/>
                </a:lnTo>
                <a:lnTo>
                  <a:pt x="1364" y="4107"/>
                </a:lnTo>
                <a:lnTo>
                  <a:pt x="1223" y="4055"/>
                </a:lnTo>
                <a:lnTo>
                  <a:pt x="1076" y="3998"/>
                </a:lnTo>
                <a:lnTo>
                  <a:pt x="926" y="3930"/>
                </a:lnTo>
                <a:lnTo>
                  <a:pt x="762" y="3850"/>
                </a:lnTo>
                <a:lnTo>
                  <a:pt x="608" y="3766"/>
                </a:lnTo>
                <a:lnTo>
                  <a:pt x="467" y="3680"/>
                </a:lnTo>
                <a:lnTo>
                  <a:pt x="335" y="3594"/>
                </a:lnTo>
                <a:lnTo>
                  <a:pt x="213" y="3507"/>
                </a:lnTo>
                <a:lnTo>
                  <a:pt x="103" y="3421"/>
                </a:lnTo>
                <a:lnTo>
                  <a:pt x="0" y="3335"/>
                </a:lnTo>
                <a:lnTo>
                  <a:pt x="116" y="3381"/>
                </a:lnTo>
                <a:lnTo>
                  <a:pt x="238" y="3419"/>
                </a:lnTo>
                <a:lnTo>
                  <a:pt x="362" y="3446"/>
                </a:lnTo>
                <a:lnTo>
                  <a:pt x="488" y="3463"/>
                </a:lnTo>
                <a:lnTo>
                  <a:pt x="617" y="3468"/>
                </a:lnTo>
                <a:lnTo>
                  <a:pt x="743" y="3463"/>
                </a:lnTo>
                <a:lnTo>
                  <a:pt x="865" y="3448"/>
                </a:lnTo>
                <a:lnTo>
                  <a:pt x="985" y="3423"/>
                </a:lnTo>
                <a:lnTo>
                  <a:pt x="1101" y="3388"/>
                </a:lnTo>
                <a:lnTo>
                  <a:pt x="1216" y="3345"/>
                </a:lnTo>
                <a:lnTo>
                  <a:pt x="1324" y="3291"/>
                </a:lnTo>
                <a:lnTo>
                  <a:pt x="1427" y="3228"/>
                </a:lnTo>
                <a:lnTo>
                  <a:pt x="1526" y="3158"/>
                </a:lnTo>
                <a:lnTo>
                  <a:pt x="1621" y="3078"/>
                </a:lnTo>
                <a:lnTo>
                  <a:pt x="1709" y="2992"/>
                </a:lnTo>
                <a:lnTo>
                  <a:pt x="1789" y="2897"/>
                </a:lnTo>
                <a:lnTo>
                  <a:pt x="1797" y="2887"/>
                </a:lnTo>
                <a:lnTo>
                  <a:pt x="1810" y="2870"/>
                </a:lnTo>
                <a:lnTo>
                  <a:pt x="1827" y="2849"/>
                </a:lnTo>
                <a:lnTo>
                  <a:pt x="1848" y="2819"/>
                </a:lnTo>
                <a:lnTo>
                  <a:pt x="1873" y="2782"/>
                </a:lnTo>
                <a:lnTo>
                  <a:pt x="1900" y="2739"/>
                </a:lnTo>
                <a:lnTo>
                  <a:pt x="1928" y="2689"/>
                </a:lnTo>
                <a:lnTo>
                  <a:pt x="1961" y="2632"/>
                </a:lnTo>
                <a:lnTo>
                  <a:pt x="1993" y="2567"/>
                </a:lnTo>
                <a:lnTo>
                  <a:pt x="2027" y="2497"/>
                </a:lnTo>
                <a:lnTo>
                  <a:pt x="2062" y="2417"/>
                </a:lnTo>
                <a:lnTo>
                  <a:pt x="2094" y="2331"/>
                </a:lnTo>
                <a:lnTo>
                  <a:pt x="2128" y="2239"/>
                </a:lnTo>
                <a:lnTo>
                  <a:pt x="2159" y="2138"/>
                </a:lnTo>
                <a:lnTo>
                  <a:pt x="2189" y="2032"/>
                </a:lnTo>
                <a:lnTo>
                  <a:pt x="2216" y="1915"/>
                </a:lnTo>
                <a:lnTo>
                  <a:pt x="2239" y="1794"/>
                </a:lnTo>
                <a:lnTo>
                  <a:pt x="2260" y="1664"/>
                </a:lnTo>
                <a:lnTo>
                  <a:pt x="2277" y="1527"/>
                </a:lnTo>
                <a:lnTo>
                  <a:pt x="2290" y="1384"/>
                </a:lnTo>
                <a:lnTo>
                  <a:pt x="2296" y="1231"/>
                </a:lnTo>
                <a:lnTo>
                  <a:pt x="2298" y="1071"/>
                </a:lnTo>
                <a:lnTo>
                  <a:pt x="2294" y="904"/>
                </a:lnTo>
                <a:lnTo>
                  <a:pt x="2283" y="730"/>
                </a:lnTo>
                <a:lnTo>
                  <a:pt x="2265" y="570"/>
                </a:lnTo>
                <a:lnTo>
                  <a:pt x="2244" y="418"/>
                </a:lnTo>
                <a:lnTo>
                  <a:pt x="2218" y="271"/>
                </a:lnTo>
                <a:lnTo>
                  <a:pt x="2187" y="132"/>
                </a:lnTo>
                <a:lnTo>
                  <a:pt x="215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89614" tIns="44808" rIns="89614" bIns="44808" numCol="1" anchor="t" anchorCtr="0" compatLnSpc="1">
            <a:prstTxWarp prst="textNoShape">
              <a:avLst/>
            </a:prstTxWarp>
          </a:bodyPr>
          <a:lstStyle/>
          <a:p>
            <a:endParaRPr lang="en-US" sz="882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86AF44A-0F98-4DC6-95DF-14A1F200EF90}"/>
              </a:ext>
            </a:extLst>
          </p:cNvPr>
          <p:cNvSpPr txBox="1"/>
          <p:nvPr/>
        </p:nvSpPr>
        <p:spPr bwMode="gray">
          <a:xfrm>
            <a:off x="5187256" y="2908150"/>
            <a:ext cx="99877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</a:rPr>
              <a:t>ICA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0365876-F858-45A6-9F3A-5CA087510B6B}"/>
              </a:ext>
            </a:extLst>
          </p:cNvPr>
          <p:cNvGrpSpPr/>
          <p:nvPr/>
        </p:nvGrpSpPr>
        <p:grpSpPr bwMode="gray">
          <a:xfrm>
            <a:off x="5205190" y="1812243"/>
            <a:ext cx="920206" cy="358154"/>
            <a:chOff x="1400946" y="1343444"/>
            <a:chExt cx="1037813" cy="408525"/>
          </a:xfrm>
        </p:grpSpPr>
        <p:pic>
          <p:nvPicPr>
            <p:cNvPr id="49" name="Picture 12" descr="Resultado de imagen para mckinsey logo png">
              <a:extLst>
                <a:ext uri="{FF2B5EF4-FFF2-40B4-BE49-F238E27FC236}">
                  <a16:creationId xmlns:a16="http://schemas.microsoft.com/office/drawing/2014/main" xmlns="" id="{CA618D0A-2719-43D8-B126-F09C04805A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" t="11442" r="53743" b="1516"/>
            <a:stretch/>
          </p:blipFill>
          <p:spPr bwMode="gray">
            <a:xfrm>
              <a:off x="1400946" y="1343444"/>
              <a:ext cx="1037813" cy="25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CA74BC6-0AFB-4182-BC8F-65DBF9152AB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510368" y="1607155"/>
              <a:ext cx="818968" cy="144814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CA" sz="825" dirty="0">
                  <a:solidFill>
                    <a:schemeClr val="bg1"/>
                  </a:solidFill>
                  <a:latin typeface="+mj-lt"/>
                </a:rPr>
                <a:t>Implementation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CEC505F-031E-44F6-9D68-1633D3FBC1BA}"/>
              </a:ext>
            </a:extLst>
          </p:cNvPr>
          <p:cNvGrpSpPr/>
          <p:nvPr/>
        </p:nvGrpSpPr>
        <p:grpSpPr bwMode="gray">
          <a:xfrm>
            <a:off x="6266395" y="3579389"/>
            <a:ext cx="920207" cy="346814"/>
            <a:chOff x="2545150" y="3378866"/>
            <a:chExt cx="1037814" cy="395591"/>
          </a:xfrm>
        </p:grpSpPr>
        <p:pic>
          <p:nvPicPr>
            <p:cNvPr id="52" name="Picture 12" descr="Resultado de imagen para mckinsey logo png">
              <a:extLst>
                <a:ext uri="{FF2B5EF4-FFF2-40B4-BE49-F238E27FC236}">
                  <a16:creationId xmlns:a16="http://schemas.microsoft.com/office/drawing/2014/main" xmlns="" id="{F4C8275C-9FE5-4B5D-BBB0-6DEB52DB89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" t="11442" r="53743" b="1516"/>
            <a:stretch/>
          </p:blipFill>
          <p:spPr bwMode="gray">
            <a:xfrm>
              <a:off x="2545150" y="3378866"/>
              <a:ext cx="1037814" cy="25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54F942F-88FD-4EDB-AB57-A9502D0F434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814570" y="3629643"/>
              <a:ext cx="498975" cy="144814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CA" sz="825" dirty="0">
                  <a:solidFill>
                    <a:schemeClr val="bg1"/>
                  </a:solidFill>
                  <a:latin typeface="+mj-lt"/>
                </a:rPr>
                <a:t>Academy</a:t>
              </a: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7EA9F606-7B3D-43F5-B20E-B04069ACDDC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242631" y="3702383"/>
            <a:ext cx="962786" cy="210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D3FFC5-FE55-44B6-B543-7E1BE3C6DC31}"/>
              </a:ext>
            </a:extLst>
          </p:cNvPr>
          <p:cNvSpPr txBox="1"/>
          <p:nvPr/>
        </p:nvSpPr>
        <p:spPr bwMode="gray">
          <a:xfrm>
            <a:off x="4685055" y="4748713"/>
            <a:ext cx="2465420" cy="2077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50" b="1" dirty="0">
                <a:solidFill>
                  <a:schemeClr val="tx2"/>
                </a:solidFill>
              </a:rPr>
              <a:t>Examples of ICA Partnerships</a:t>
            </a:r>
          </a:p>
        </p:txBody>
      </p:sp>
      <p:sp>
        <p:nvSpPr>
          <p:cNvPr id="161" name="Oval 4">
            <a:extLst>
              <a:ext uri="{FF2B5EF4-FFF2-40B4-BE49-F238E27FC236}">
                <a16:creationId xmlns:a16="http://schemas.microsoft.com/office/drawing/2014/main" xmlns="" id="{0804DF6F-9EA0-4D03-B14B-64777F0C587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758574" y="5140551"/>
            <a:ext cx="816434" cy="49603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176"/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DnA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2" name="Oval 4">
            <a:extLst>
              <a:ext uri="{FF2B5EF4-FFF2-40B4-BE49-F238E27FC236}">
                <a16:creationId xmlns:a16="http://schemas.microsoft.com/office/drawing/2014/main" xmlns="" id="{19F441E1-7CC7-42D4-ACB4-CA755C4544E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79046" y="5140551"/>
            <a:ext cx="816434" cy="49603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176"/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Ops </a:t>
            </a:r>
            <a:r>
              <a:rPr lang="en-US" sz="600" dirty="0">
                <a:solidFill>
                  <a:schemeClr val="bg1"/>
                </a:solidFill>
              </a:rPr>
              <a:t>(Procurement)</a:t>
            </a:r>
          </a:p>
        </p:txBody>
      </p:sp>
      <p:sp>
        <p:nvSpPr>
          <p:cNvPr id="163" name="Oval 4">
            <a:extLst>
              <a:ext uri="{FF2B5EF4-FFF2-40B4-BE49-F238E27FC236}">
                <a16:creationId xmlns:a16="http://schemas.microsoft.com/office/drawing/2014/main" xmlns="" id="{0C72F15E-9231-4293-9EB4-4F1565882DE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599517" y="5140551"/>
            <a:ext cx="816434" cy="49603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176"/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M&amp;S</a:t>
            </a:r>
          </a:p>
        </p:txBody>
      </p:sp>
      <p:sp>
        <p:nvSpPr>
          <p:cNvPr id="165" name="Oval 4">
            <a:extLst>
              <a:ext uri="{FF2B5EF4-FFF2-40B4-BE49-F238E27FC236}">
                <a16:creationId xmlns:a16="http://schemas.microsoft.com/office/drawing/2014/main" xmlns="" id="{EEF22749-BABB-43C1-8384-EAA899466EB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19990" y="5140551"/>
            <a:ext cx="816434" cy="49603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176"/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Public Sector</a:t>
            </a:r>
          </a:p>
        </p:txBody>
      </p:sp>
      <p:sp>
        <p:nvSpPr>
          <p:cNvPr id="166" name="Oval 4">
            <a:extLst>
              <a:ext uri="{FF2B5EF4-FFF2-40B4-BE49-F238E27FC236}">
                <a16:creationId xmlns:a16="http://schemas.microsoft.com/office/drawing/2014/main" xmlns="" id="{0B535BEA-7D9E-4530-8851-4522597E0B8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338103" y="5140551"/>
            <a:ext cx="816434" cy="496032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sz="1176"/>
            </a:lvl1pPr>
            <a:lvl2pPr marL="194400" lvl="1" indent="-190800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en-US" baseline="0" dirty="0">
                <a:latin typeface="+mn-lt"/>
              </a:defRPr>
            </a:lvl2pPr>
            <a:lvl3pPr marL="446400" lvl="2" indent="-2484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en-US" baseline="0" dirty="0">
                <a:latin typeface="+mn-lt"/>
              </a:defRPr>
            </a:lvl3pPr>
            <a:lvl4pPr marL="615600" lvl="3" indent="-154800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en-US" baseline="0" dirty="0">
                <a:latin typeface="+mn-lt"/>
              </a:defRPr>
            </a:lvl4pPr>
            <a:lvl5pPr marL="748800" lvl="4" indent="-129600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en-US" baseline="0" dirty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33" baseline="0">
                <a:latin typeface="+mn-lt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0047F86-AB5A-4273-8ABC-6A1A58BF9168}"/>
              </a:ext>
            </a:extLst>
          </p:cNvPr>
          <p:cNvGrpSpPr/>
          <p:nvPr/>
        </p:nvGrpSpPr>
        <p:grpSpPr>
          <a:xfrm>
            <a:off x="1917631" y="5140551"/>
            <a:ext cx="816434" cy="496032"/>
            <a:chOff x="564024" y="5076697"/>
            <a:chExt cx="1088627" cy="661405"/>
          </a:xfrm>
        </p:grpSpPr>
        <p:sp>
          <p:nvSpPr>
            <p:cNvPr id="2" name="Oval 4">
              <a:extLst>
                <a:ext uri="{FF2B5EF4-FFF2-40B4-BE49-F238E27FC236}">
                  <a16:creationId xmlns:a16="http://schemas.microsoft.com/office/drawing/2014/main" xmlns="" id="{410738EB-9AA7-4FC1-9035-16A8A977EC8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64024" y="5076697"/>
              <a:ext cx="1088627" cy="661405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>
                <a:defRPr sz="1176"/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RTS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0B3CDF9-17DD-4B31-9186-0EBB49384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2538"/>
            <a:stretch/>
          </p:blipFill>
          <p:spPr>
            <a:xfrm>
              <a:off x="754869" y="5246913"/>
              <a:ext cx="706937" cy="320973"/>
            </a:xfrm>
            <a:prstGeom prst="rect">
              <a:avLst/>
            </a:prstGeom>
          </p:spPr>
        </p:pic>
      </p:grpSp>
      <p:sp>
        <p:nvSpPr>
          <p:cNvPr id="12" name="Bracket 12">
            <a:extLst>
              <a:ext uri="{FF2B5EF4-FFF2-40B4-BE49-F238E27FC236}">
                <a16:creationId xmlns:a16="http://schemas.microsoft.com/office/drawing/2014/main" xmlns="" id="{889C6014-8340-407A-814B-F7D0E20A761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 rot="16200000">
            <a:off x="2883100" y="3989988"/>
            <a:ext cx="250465" cy="2170685"/>
          </a:xfrm>
          <a:custGeom>
            <a:avLst/>
            <a:gdLst/>
            <a:ahLst/>
            <a:cxnLst/>
            <a:rect l="0" t="0" r="0" b="0"/>
            <a:pathLst>
              <a:path w="190501" h="1651001">
                <a:moveTo>
                  <a:pt x="0" y="0"/>
                </a:moveTo>
                <a:lnTo>
                  <a:pt x="127000" y="0"/>
                </a:lnTo>
                <a:lnTo>
                  <a:pt x="127000" y="762000"/>
                </a:lnTo>
                <a:lnTo>
                  <a:pt x="190500" y="825500"/>
                </a:lnTo>
                <a:lnTo>
                  <a:pt x="127000" y="889000"/>
                </a:lnTo>
                <a:lnTo>
                  <a:pt x="127000" y="1651000"/>
                </a:lnTo>
                <a:lnTo>
                  <a:pt x="0" y="1651000"/>
                </a:ln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846EE5A-13F7-40B1-B303-FA5DF5801922}"/>
              </a:ext>
            </a:extLst>
          </p:cNvPr>
          <p:cNvSpPr txBox="1"/>
          <p:nvPr/>
        </p:nvSpPr>
        <p:spPr bwMode="gray">
          <a:xfrm>
            <a:off x="2830506" y="4912564"/>
            <a:ext cx="376475" cy="20774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50" dirty="0"/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31826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xmlns="" id="{7E76A976-75A9-4052-9574-495F720B0BE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7266055"/>
              </p:ext>
            </p:extLst>
          </p:nvPr>
        </p:nvGraphicFramePr>
        <p:xfrm>
          <a:off x="149621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2" name="think-cell Slide" r:id="rId9" imgW="451" imgH="450" progId="TCLayout.ActiveDocument.1">
                  <p:embed/>
                </p:oleObj>
              </mc:Choice>
              <mc:Fallback>
                <p:oleObj name="think-cell Slide" r:id="rId9" imgW="451" imgH="45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xmlns="" id="{7E76A976-75A9-4052-9574-495F720B0B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621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xmlns="" id="{0C38EBE8-52E2-44D3-A1DA-F77247D3E0B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ACE2CA-1F86-4B4B-B476-637877B6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1" y="230189"/>
            <a:ext cx="10204419" cy="738664"/>
          </a:xfrm>
        </p:spPr>
        <p:txBody>
          <a:bodyPr wrap="square">
            <a:spAutoFit/>
          </a:bodyPr>
          <a:lstStyle/>
          <a:p>
            <a:r>
              <a:rPr lang="en-US" dirty="0"/>
              <a:t>The transformation leveraged Growth Academy as execution engine – building capabilities required to reach and sustain full potential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06D2A3F-3E6D-4111-B4A4-06A0B5BD0577}"/>
              </a:ext>
            </a:extLst>
          </p:cNvPr>
          <p:cNvGrpSpPr/>
          <p:nvPr/>
        </p:nvGrpSpPr>
        <p:grpSpPr>
          <a:xfrm>
            <a:off x="8563736" y="1283810"/>
            <a:ext cx="1446318" cy="123111"/>
            <a:chOff x="16379011" y="999824"/>
            <a:chExt cx="1446318" cy="123111"/>
          </a:xfrm>
        </p:grpSpPr>
        <p:sp>
          <p:nvSpPr>
            <p:cNvPr id="34" name="RectangleLegend1">
              <a:extLst>
                <a:ext uri="{FF2B5EF4-FFF2-40B4-BE49-F238E27FC236}">
                  <a16:creationId xmlns:a16="http://schemas.microsoft.com/office/drawing/2014/main" xmlns="" id="{D1029AFE-C2E8-43CF-BE15-0FB675C12C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379011" y="999824"/>
              <a:ext cx="128016" cy="123111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 sz="1000" dirty="0">
                <a:latin typeface="+mn-lt"/>
              </a:endParaRPr>
            </a:p>
          </p:txBody>
        </p:sp>
        <p:sp>
          <p:nvSpPr>
            <p:cNvPr id="35" name="Legend1">
              <a:extLst>
                <a:ext uri="{FF2B5EF4-FFF2-40B4-BE49-F238E27FC236}">
                  <a16:creationId xmlns:a16="http://schemas.microsoft.com/office/drawing/2014/main" xmlns="" id="{D2C902BE-1399-4053-B63B-62594761271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6566971" y="999824"/>
              <a:ext cx="1258358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no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000" dirty="0">
                  <a:latin typeface="+mn-lt"/>
                </a:rPr>
                <a:t>Focus of next pages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C3DC9144-978F-425E-A7A3-0E3A50EE8F76}"/>
              </a:ext>
            </a:extLst>
          </p:cNvPr>
          <p:cNvGrpSpPr/>
          <p:nvPr/>
        </p:nvGrpSpPr>
        <p:grpSpPr>
          <a:xfrm>
            <a:off x="4133600" y="2178250"/>
            <a:ext cx="3311266" cy="2937412"/>
            <a:chOff x="2193366" y="1677542"/>
            <a:chExt cx="3783806" cy="3356602"/>
          </a:xfrm>
        </p:grpSpPr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xmlns="" id="{DFAD2A36-9E32-4BA7-A3F1-52BBC91ADB71}"/>
                </a:ext>
              </a:extLst>
            </p:cNvPr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4456920" y="4114885"/>
              <a:ext cx="961079" cy="633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algn="ctr" defTabSz="895350" eaLnBrk="1" hangingPunct="1">
                <a:buClr>
                  <a:schemeClr val="tx2"/>
                </a:buClr>
                <a:defRPr sz="1300" b="1" baseline="0">
                  <a:solidFill>
                    <a:schemeClr val="accent3"/>
                  </a:solidFill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dirty="0">
                  <a:solidFill>
                    <a:schemeClr val="accent4"/>
                  </a:solidFill>
                </a:rPr>
                <a:t>Build capabilities to grow</a:t>
              </a:r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xmlns="" id="{32207FDA-3F2E-4973-9E48-9EC9DFA17B45}"/>
                </a:ext>
              </a:extLst>
            </p:cNvPr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3618957" y="2638830"/>
              <a:ext cx="905381" cy="633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Prioritize where to grow</a:t>
              </a:r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xmlns="" id="{894480C1-7EF7-42E4-A0E8-59B1704AE39E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2780390" y="4114885"/>
              <a:ext cx="905381" cy="633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Set-up enablers </a:t>
              </a:r>
              <a:br>
                <a:rPr lang="en-US" sz="1200" b="1" dirty="0">
                  <a:solidFill>
                    <a:schemeClr val="accent2"/>
                  </a:solidFill>
                </a:rPr>
              </a:br>
              <a:r>
                <a:rPr lang="en-US" sz="1200" b="1" dirty="0">
                  <a:solidFill>
                    <a:schemeClr val="accent2"/>
                  </a:solidFill>
                </a:rPr>
                <a:t>to grow</a:t>
              </a: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xmlns="" id="{B672E4D5-1E28-4D86-975A-0C081B467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366" y="3350030"/>
              <a:ext cx="1857029" cy="1608554"/>
            </a:xfrm>
            <a:custGeom>
              <a:avLst/>
              <a:gdLst>
                <a:gd name="T0" fmla="*/ 595 w 1278"/>
                <a:gd name="T1" fmla="*/ 77 h 1107"/>
                <a:gd name="T2" fmla="*/ 0 w 1278"/>
                <a:gd name="T3" fmla="*/ 1107 h 1107"/>
                <a:gd name="T4" fmla="*/ 1278 w 1278"/>
                <a:gd name="T5" fmla="*/ 1107 h 1107"/>
                <a:gd name="T6" fmla="*/ 1278 w 1278"/>
                <a:gd name="T7" fmla="*/ 369 h 1107"/>
                <a:gd name="T8" fmla="*/ 638 w 1278"/>
                <a:gd name="T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8" h="1107">
                  <a:moveTo>
                    <a:pt x="595" y="77"/>
                  </a:moveTo>
                  <a:lnTo>
                    <a:pt x="0" y="1107"/>
                  </a:lnTo>
                  <a:lnTo>
                    <a:pt x="1278" y="1107"/>
                  </a:lnTo>
                  <a:lnTo>
                    <a:pt x="1278" y="369"/>
                  </a:lnTo>
                  <a:lnTo>
                    <a:pt x="638" y="0"/>
                  </a:lnTo>
                </a:path>
              </a:pathLst>
            </a:cu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97A78296-16E6-402D-887C-6C10AE04E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755" y="1677542"/>
              <a:ext cx="1857029" cy="2147644"/>
            </a:xfrm>
            <a:custGeom>
              <a:avLst/>
              <a:gdLst>
                <a:gd name="T0" fmla="*/ 1233 w 1278"/>
                <a:gd name="T1" fmla="*/ 1030 h 1478"/>
                <a:gd name="T2" fmla="*/ 639 w 1278"/>
                <a:gd name="T3" fmla="*/ 0 h 1478"/>
                <a:gd name="T4" fmla="*/ 0 w 1278"/>
                <a:gd name="T5" fmla="*/ 1108 h 1478"/>
                <a:gd name="T6" fmla="*/ 639 w 1278"/>
                <a:gd name="T7" fmla="*/ 1478 h 1478"/>
                <a:gd name="T8" fmla="*/ 1278 w 1278"/>
                <a:gd name="T9" fmla="*/ 110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8" h="1478">
                  <a:moveTo>
                    <a:pt x="1233" y="1030"/>
                  </a:moveTo>
                  <a:lnTo>
                    <a:pt x="639" y="0"/>
                  </a:lnTo>
                  <a:lnTo>
                    <a:pt x="0" y="1108"/>
                  </a:lnTo>
                  <a:lnTo>
                    <a:pt x="639" y="1478"/>
                  </a:lnTo>
                  <a:lnTo>
                    <a:pt x="1278" y="1108"/>
                  </a:lnTo>
                </a:path>
              </a:pathLst>
            </a:cu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xmlns="" id="{E3598FEF-A01F-44A9-AF03-E24B3BADF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80" y="3072493"/>
              <a:ext cx="129324" cy="101715"/>
            </a:xfrm>
            <a:custGeom>
              <a:avLst/>
              <a:gdLst>
                <a:gd name="T0" fmla="*/ 89 w 89"/>
                <a:gd name="T1" fmla="*/ 0 h 70"/>
                <a:gd name="T2" fmla="*/ 70 w 89"/>
                <a:gd name="T3" fmla="*/ 70 h 70"/>
                <a:gd name="T4" fmla="*/ 0 w 89"/>
                <a:gd name="T5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70">
                  <a:moveTo>
                    <a:pt x="89" y="0"/>
                  </a:moveTo>
                  <a:lnTo>
                    <a:pt x="70" y="70"/>
                  </a:lnTo>
                  <a:lnTo>
                    <a:pt x="0" y="52"/>
                  </a:lnTo>
                </a:path>
              </a:pathLst>
            </a:cu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xmlns="" id="{6483C0AC-AEC4-4281-80DC-DD53A6959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777" y="3461917"/>
              <a:ext cx="129324" cy="103169"/>
            </a:xfrm>
            <a:custGeom>
              <a:avLst/>
              <a:gdLst>
                <a:gd name="T0" fmla="*/ 0 w 89"/>
                <a:gd name="T1" fmla="*/ 19 h 71"/>
                <a:gd name="T2" fmla="*/ 71 w 89"/>
                <a:gd name="T3" fmla="*/ 0 h 71"/>
                <a:gd name="T4" fmla="*/ 89 w 89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71">
                  <a:moveTo>
                    <a:pt x="0" y="19"/>
                  </a:moveTo>
                  <a:lnTo>
                    <a:pt x="71" y="0"/>
                  </a:lnTo>
                  <a:lnTo>
                    <a:pt x="89" y="71"/>
                  </a:lnTo>
                </a:path>
              </a:pathLst>
            </a:cu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xmlns="" id="{F903162E-73AE-4768-956A-00362AA28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143" y="3350030"/>
              <a:ext cx="1857029" cy="1608554"/>
            </a:xfrm>
            <a:custGeom>
              <a:avLst/>
              <a:gdLst>
                <a:gd name="T0" fmla="*/ 90 w 1278"/>
                <a:gd name="T1" fmla="*/ 1107 h 1107"/>
                <a:gd name="T2" fmla="*/ 1278 w 1278"/>
                <a:gd name="T3" fmla="*/ 1107 h 1107"/>
                <a:gd name="T4" fmla="*/ 640 w 1278"/>
                <a:gd name="T5" fmla="*/ 0 h 1107"/>
                <a:gd name="T6" fmla="*/ 0 w 1278"/>
                <a:gd name="T7" fmla="*/ 369 h 1107"/>
                <a:gd name="T8" fmla="*/ 0 w 1278"/>
                <a:gd name="T9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8" h="1107">
                  <a:moveTo>
                    <a:pt x="90" y="1107"/>
                  </a:moveTo>
                  <a:lnTo>
                    <a:pt x="1278" y="1107"/>
                  </a:lnTo>
                  <a:lnTo>
                    <a:pt x="640" y="0"/>
                  </a:lnTo>
                  <a:lnTo>
                    <a:pt x="0" y="369"/>
                  </a:lnTo>
                  <a:lnTo>
                    <a:pt x="0" y="1107"/>
                  </a:lnTo>
                </a:path>
              </a:pathLst>
            </a:custGeom>
            <a:noFill/>
            <a:ln w="30163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xmlns="" id="{D3B963B4-13AC-4C79-A063-475371B5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919" y="4884477"/>
              <a:ext cx="75560" cy="149667"/>
            </a:xfrm>
            <a:custGeom>
              <a:avLst/>
              <a:gdLst>
                <a:gd name="T0" fmla="*/ 52 w 52"/>
                <a:gd name="T1" fmla="*/ 103 h 103"/>
                <a:gd name="T2" fmla="*/ 0 w 52"/>
                <a:gd name="T3" fmla="*/ 51 h 103"/>
                <a:gd name="T4" fmla="*/ 52 w 52"/>
                <a:gd name="T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103">
                  <a:moveTo>
                    <a:pt x="52" y="103"/>
                  </a:moveTo>
                  <a:lnTo>
                    <a:pt x="0" y="51"/>
                  </a:lnTo>
                  <a:lnTo>
                    <a:pt x="52" y="0"/>
                  </a:lnTo>
                </a:path>
              </a:pathLst>
            </a:custGeom>
            <a:noFill/>
            <a:ln w="30163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xmlns="" id="{7271BE7A-358C-4A1F-911C-0EE040833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014" y="3511322"/>
              <a:ext cx="572511" cy="313864"/>
            </a:xfrm>
            <a:custGeom>
              <a:avLst/>
              <a:gdLst>
                <a:gd name="T0" fmla="*/ 324 w 324"/>
                <a:gd name="T1" fmla="*/ 83 h 177"/>
                <a:gd name="T2" fmla="*/ 162 w 324"/>
                <a:gd name="T3" fmla="*/ 0 h 177"/>
                <a:gd name="T4" fmla="*/ 0 w 324"/>
                <a:gd name="T5" fmla="*/ 83 h 177"/>
                <a:gd name="T6" fmla="*/ 162 w 324"/>
                <a:gd name="T7" fmla="*/ 177 h 177"/>
                <a:gd name="T8" fmla="*/ 324 w 324"/>
                <a:gd name="T9" fmla="*/ 8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77">
                  <a:moveTo>
                    <a:pt x="324" y="83"/>
                  </a:moveTo>
                  <a:cubicBezTo>
                    <a:pt x="288" y="33"/>
                    <a:pt x="229" y="0"/>
                    <a:pt x="162" y="0"/>
                  </a:cubicBezTo>
                  <a:cubicBezTo>
                    <a:pt x="95" y="0"/>
                    <a:pt x="36" y="33"/>
                    <a:pt x="0" y="83"/>
                  </a:cubicBezTo>
                  <a:cubicBezTo>
                    <a:pt x="162" y="177"/>
                    <a:pt x="162" y="177"/>
                    <a:pt x="162" y="177"/>
                  </a:cubicBezTo>
                  <a:lnTo>
                    <a:pt x="324" y="8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F2CAB1AD-7B50-4419-A67E-D5ADA0830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719" y="3720565"/>
              <a:ext cx="319676" cy="496951"/>
            </a:xfrm>
            <a:custGeom>
              <a:avLst/>
              <a:gdLst>
                <a:gd name="T0" fmla="*/ 18 w 180"/>
                <a:gd name="T1" fmla="*/ 0 h 281"/>
                <a:gd name="T2" fmla="*/ 0 w 180"/>
                <a:gd name="T3" fmla="*/ 82 h 281"/>
                <a:gd name="T4" fmla="*/ 180 w 180"/>
                <a:gd name="T5" fmla="*/ 281 h 281"/>
                <a:gd name="T6" fmla="*/ 180 w 180"/>
                <a:gd name="T7" fmla="*/ 94 h 281"/>
                <a:gd name="T8" fmla="*/ 18 w 180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281">
                  <a:moveTo>
                    <a:pt x="18" y="0"/>
                  </a:moveTo>
                  <a:cubicBezTo>
                    <a:pt x="6" y="25"/>
                    <a:pt x="0" y="53"/>
                    <a:pt x="0" y="82"/>
                  </a:cubicBezTo>
                  <a:cubicBezTo>
                    <a:pt x="0" y="186"/>
                    <a:pt x="79" y="271"/>
                    <a:pt x="180" y="281"/>
                  </a:cubicBezTo>
                  <a:cubicBezTo>
                    <a:pt x="180" y="94"/>
                    <a:pt x="180" y="94"/>
                    <a:pt x="180" y="94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F2734FC0-CAA7-45D5-9870-8F8F68C86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143" y="3720565"/>
              <a:ext cx="319676" cy="496951"/>
            </a:xfrm>
            <a:custGeom>
              <a:avLst/>
              <a:gdLst>
                <a:gd name="T0" fmla="*/ 0 w 180"/>
                <a:gd name="T1" fmla="*/ 281 h 281"/>
                <a:gd name="T2" fmla="*/ 180 w 180"/>
                <a:gd name="T3" fmla="*/ 82 h 281"/>
                <a:gd name="T4" fmla="*/ 162 w 180"/>
                <a:gd name="T5" fmla="*/ 0 h 281"/>
                <a:gd name="T6" fmla="*/ 0 w 180"/>
                <a:gd name="T7" fmla="*/ 94 h 281"/>
                <a:gd name="T8" fmla="*/ 0 w 180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281">
                  <a:moveTo>
                    <a:pt x="0" y="281"/>
                  </a:moveTo>
                  <a:cubicBezTo>
                    <a:pt x="101" y="271"/>
                    <a:pt x="180" y="186"/>
                    <a:pt x="180" y="82"/>
                  </a:cubicBezTo>
                  <a:cubicBezTo>
                    <a:pt x="180" y="53"/>
                    <a:pt x="174" y="25"/>
                    <a:pt x="162" y="0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0" y="28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72CC7E1-178B-4E5C-A8BE-F7093396BE70}"/>
              </a:ext>
            </a:extLst>
          </p:cNvPr>
          <p:cNvSpPr txBox="1">
            <a:spLocks/>
          </p:cNvSpPr>
          <p:nvPr/>
        </p:nvSpPr>
        <p:spPr>
          <a:xfrm>
            <a:off x="1610451" y="3984602"/>
            <a:ext cx="2364254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200" b="1" dirty="0">
                <a:solidFill>
                  <a:schemeClr val="accent2"/>
                </a:solidFill>
              </a:rPr>
              <a:t>Transparency on </a:t>
            </a:r>
            <a:r>
              <a:rPr lang="en-US" sz="1200" dirty="0"/>
              <a:t>individual </a:t>
            </a:r>
            <a:br>
              <a:rPr lang="en-US" sz="1200" dirty="0"/>
            </a:br>
            <a:r>
              <a:rPr lang="en-US" sz="1200" dirty="0"/>
              <a:t>and organization </a:t>
            </a:r>
            <a:r>
              <a:rPr lang="en-US" sz="1200" b="1" dirty="0">
                <a:solidFill>
                  <a:schemeClr val="accent2"/>
                </a:solidFill>
              </a:rPr>
              <a:t>performance</a:t>
            </a:r>
          </a:p>
          <a:p>
            <a:pPr lvl="1"/>
            <a:r>
              <a:rPr lang="en-US" sz="1200" b="1" dirty="0">
                <a:solidFill>
                  <a:schemeClr val="accent2"/>
                </a:solidFill>
              </a:rPr>
              <a:t>Clear </a:t>
            </a:r>
            <a:r>
              <a:rPr lang="en-US" sz="1200" b="1" dirty="0" err="1">
                <a:solidFill>
                  <a:schemeClr val="accent2"/>
                </a:solidFill>
              </a:rPr>
              <a:t>KPIs</a:t>
            </a:r>
            <a:r>
              <a:rPr lang="en-US" sz="1200" dirty="0"/>
              <a:t> cascaded from BU-level to individual level</a:t>
            </a:r>
          </a:p>
          <a:p>
            <a:pPr lvl="1"/>
            <a:r>
              <a:rPr lang="en-US" sz="1200" b="1" dirty="0">
                <a:solidFill>
                  <a:schemeClr val="accent2"/>
                </a:solidFill>
              </a:rPr>
              <a:t>Regular cadency of meetings </a:t>
            </a:r>
            <a:r>
              <a:rPr lang="en-US" sz="1200" dirty="0"/>
              <a:t>to review progress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69768F-8845-4491-AC2C-CC3823B39126}"/>
              </a:ext>
            </a:extLst>
          </p:cNvPr>
          <p:cNvSpPr txBox="1"/>
          <p:nvPr/>
        </p:nvSpPr>
        <p:spPr>
          <a:xfrm>
            <a:off x="4667294" y="1508390"/>
            <a:ext cx="2243883" cy="738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200" b="1" dirty="0">
                <a:solidFill>
                  <a:schemeClr val="accent2"/>
                </a:solidFill>
              </a:rPr>
              <a:t>Global deployment of big data analytics engine </a:t>
            </a:r>
            <a:r>
              <a:rPr lang="en-US" sz="1200" dirty="0"/>
              <a:t>to identify unexplored growth pockets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4D66AD8-9F42-41DD-A618-C2C4638A9CAD}"/>
              </a:ext>
            </a:extLst>
          </p:cNvPr>
          <p:cNvSpPr txBox="1">
            <a:spLocks/>
          </p:cNvSpPr>
          <p:nvPr/>
        </p:nvSpPr>
        <p:spPr>
          <a:xfrm>
            <a:off x="7603763" y="3984602"/>
            <a:ext cx="2616133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200" b="1" dirty="0">
                <a:solidFill>
                  <a:schemeClr val="accent4"/>
                </a:solidFill>
              </a:rPr>
              <a:t>Salesforce capability assessment </a:t>
            </a:r>
            <a:br>
              <a:rPr lang="en-US" sz="1200" b="1" dirty="0">
                <a:solidFill>
                  <a:schemeClr val="accent4"/>
                </a:solidFill>
              </a:rPr>
            </a:br>
            <a:r>
              <a:rPr lang="en-US" sz="1200" dirty="0"/>
              <a:t>to identify key skill gaps</a:t>
            </a:r>
          </a:p>
          <a:p>
            <a:pPr lvl="1"/>
            <a:r>
              <a:rPr lang="en-US" sz="1200" dirty="0"/>
              <a:t>Followed by </a:t>
            </a:r>
            <a:r>
              <a:rPr lang="en-US" sz="1200" b="1" dirty="0">
                <a:solidFill>
                  <a:schemeClr val="accent4"/>
                </a:solidFill>
              </a:rPr>
              <a:t>6-month learning journey</a:t>
            </a:r>
            <a:r>
              <a:rPr lang="en-US" sz="1200" b="1" dirty="0"/>
              <a:t> </a:t>
            </a:r>
            <a:r>
              <a:rPr lang="en-US" sz="1200" dirty="0"/>
              <a:t>tailored to key roles </a:t>
            </a:r>
            <a:br>
              <a:rPr lang="en-US" sz="1200" dirty="0"/>
            </a:br>
            <a:r>
              <a:rPr lang="en-US" sz="1200" dirty="0"/>
              <a:t>in the organization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1FAAB23-E5BC-4D58-AFAD-48942ED845BA}"/>
              </a:ext>
            </a:extLst>
          </p:cNvPr>
          <p:cNvSpPr txBox="1">
            <a:spLocks/>
          </p:cNvSpPr>
          <p:nvPr/>
        </p:nvSpPr>
        <p:spPr>
          <a:xfrm>
            <a:off x="2544171" y="5782122"/>
            <a:ext cx="6872377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dirty="0"/>
              <a:t>Commercial Transformation building on ~</a:t>
            </a:r>
            <a:r>
              <a:rPr lang="en-US" b="1" dirty="0">
                <a:solidFill>
                  <a:schemeClr val="accent3"/>
                </a:solidFill>
              </a:rPr>
              <a:t>6-month learning journeys across the globe </a:t>
            </a:r>
            <a:r>
              <a:rPr lang="en-US" dirty="0"/>
              <a:t>covering all key commercial functions - </a:t>
            </a:r>
            <a:r>
              <a:rPr lang="en-US" b="1" dirty="0">
                <a:solidFill>
                  <a:schemeClr val="accent3"/>
                </a:solidFill>
              </a:rPr>
              <a:t>marketing, sales and pricing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xmlns="" id="{B2A023D5-B79D-4442-86E5-44C54871610E}"/>
              </a:ext>
            </a:extLst>
          </p:cNvPr>
          <p:cNvSpPr/>
          <p:nvPr/>
        </p:nvSpPr>
        <p:spPr>
          <a:xfrm rot="5400000">
            <a:off x="5594915" y="5203977"/>
            <a:ext cx="366919" cy="607551"/>
          </a:xfrm>
          <a:prstGeom prst="chevron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21D10033-D5D0-4A4F-8BD4-C850883D0E23}"/>
              </a:ext>
            </a:extLst>
          </p:cNvPr>
          <p:cNvCxnSpPr>
            <a:cxnSpLocks/>
          </p:cNvCxnSpPr>
          <p:nvPr/>
        </p:nvCxnSpPr>
        <p:spPr>
          <a:xfrm>
            <a:off x="1473652" y="5507751"/>
            <a:ext cx="361473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50119092-7516-436D-BA88-87D2F60938F1}"/>
              </a:ext>
            </a:extLst>
          </p:cNvPr>
          <p:cNvCxnSpPr>
            <a:cxnSpLocks/>
          </p:cNvCxnSpPr>
          <p:nvPr/>
        </p:nvCxnSpPr>
        <p:spPr>
          <a:xfrm>
            <a:off x="6468360" y="5507751"/>
            <a:ext cx="361473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. Source">
            <a:extLst>
              <a:ext uri="{FF2B5EF4-FFF2-40B4-BE49-F238E27FC236}">
                <a16:creationId xmlns:a16="http://schemas.microsoft.com/office/drawing/2014/main" xmlns="" id="{9082DEC4-DAEB-4D12-8B59-C4CC9B0B6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81" y="6515797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McKinsey Growth Academy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796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5" hidden="1">
            <a:extLst>
              <a:ext uri="{FF2B5EF4-FFF2-40B4-BE49-F238E27FC236}">
                <a16:creationId xmlns:a16="http://schemas.microsoft.com/office/drawing/2014/main" xmlns="" id="{EFE6C790-D96A-4100-A43F-56A0ECD82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0398836"/>
              </p:ext>
            </p:extLst>
          </p:nvPr>
        </p:nvGraphicFramePr>
        <p:xfrm>
          <a:off x="149621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5" name="think-cell Slide" r:id="rId6" imgW="451" imgH="450" progId="TCLayout.ActiveDocument.1">
                  <p:embed/>
                </p:oleObj>
              </mc:Choice>
              <mc:Fallback>
                <p:oleObj name="think-cell Slide" r:id="rId6" imgW="451" imgH="450" progId="TCLayout.ActiveDocument.1">
                  <p:embed/>
                  <p:pic>
                    <p:nvPicPr>
                      <p:cNvPr id="36" name="Object 35" hidden="1">
                        <a:extLst>
                          <a:ext uri="{FF2B5EF4-FFF2-40B4-BE49-F238E27FC236}">
                            <a16:creationId xmlns:a16="http://schemas.microsoft.com/office/drawing/2014/main" xmlns="" id="{EFE6C790-D96A-4100-A43F-56A0ECD82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621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xmlns="" id="{969792ED-39C4-4B98-B394-0E165AE5F7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8AABA-564E-4EBD-8446-B66B26A0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1" y="230189"/>
            <a:ext cx="10393889" cy="369332"/>
          </a:xfrm>
        </p:spPr>
        <p:txBody>
          <a:bodyPr/>
          <a:lstStyle/>
          <a:p>
            <a:r>
              <a:rPr lang="en-US" dirty="0"/>
              <a:t>3 high-impact learning journeys were designed for different roles in the organization</a:t>
            </a:r>
            <a:endParaRPr lang="en-GB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D787D864-7591-4E9D-A6EB-276FCE8674FA}"/>
              </a:ext>
            </a:extLst>
          </p:cNvPr>
          <p:cNvGrpSpPr/>
          <p:nvPr/>
        </p:nvGrpSpPr>
        <p:grpSpPr>
          <a:xfrm>
            <a:off x="1473651" y="2444159"/>
            <a:ext cx="902450" cy="737420"/>
            <a:chOff x="475488" y="2097012"/>
            <a:chExt cx="902450" cy="11605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7803967E-065B-4B79-8A9C-CAC5EEE7351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75488" y="2097012"/>
              <a:ext cx="845312" cy="581243"/>
            </a:xfrm>
            <a:prstGeom prst="rect">
              <a:avLst/>
            </a:prstGeom>
            <a:no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de-DE"/>
              </a:defPPr>
              <a:lvl1pPr algn="ctr">
                <a:defRPr sz="135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chemeClr val="accent3"/>
                  </a:solidFill>
                  <a:latin typeface="+mj-lt"/>
                  <a:cs typeface="Arial" panose="020B0604020202020204" pitchFamily="34" charset="0"/>
                </a:rPr>
                <a:t>Learning goals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D2C29123-AE3C-4519-A156-D5FE0753FF60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38" y="2097012"/>
              <a:ext cx="0" cy="11605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2123C7B9-9ADE-4C6A-93F7-B43BB8DBF369}"/>
              </a:ext>
            </a:extLst>
          </p:cNvPr>
          <p:cNvGrpSpPr/>
          <p:nvPr/>
        </p:nvGrpSpPr>
        <p:grpSpPr>
          <a:xfrm>
            <a:off x="1473651" y="3310381"/>
            <a:ext cx="902450" cy="2407108"/>
            <a:chOff x="475488" y="2097012"/>
            <a:chExt cx="902450" cy="116052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7471E6E4-5C2B-4A31-9A08-0E552B0A3F5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75488" y="2097012"/>
              <a:ext cx="845312" cy="182925"/>
            </a:xfrm>
            <a:prstGeom prst="rect">
              <a:avLst/>
            </a:prstGeom>
            <a:no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de-DE"/>
              </a:defPPr>
              <a:lvl1pPr algn="ctr">
                <a:defRPr sz="135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chemeClr val="accent3"/>
                  </a:solidFill>
                  <a:latin typeface="+mj-lt"/>
                  <a:cs typeface="Arial" panose="020B0604020202020204" pitchFamily="34" charset="0"/>
                </a:rPr>
                <a:t>Targeted skills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31A22812-6634-4CC8-8F6E-C3574A17D676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38" y="2097012"/>
              <a:ext cx="0" cy="11605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491BEAD6-F12C-485E-B6C6-4EB53F7FF298}"/>
              </a:ext>
            </a:extLst>
          </p:cNvPr>
          <p:cNvGrpSpPr/>
          <p:nvPr/>
        </p:nvGrpSpPr>
        <p:grpSpPr>
          <a:xfrm>
            <a:off x="1473651" y="5883394"/>
            <a:ext cx="902450" cy="472553"/>
            <a:chOff x="475488" y="2097012"/>
            <a:chExt cx="902450" cy="116052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44C3B987-DA81-4493-A0CE-5D11E39222B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75488" y="2097012"/>
              <a:ext cx="845312" cy="907031"/>
            </a:xfrm>
            <a:prstGeom prst="rect">
              <a:avLst/>
            </a:prstGeom>
            <a:noFill/>
            <a:ln w="9525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de-DE"/>
              </a:defPPr>
              <a:lvl1pPr algn="ctr">
                <a:defRPr sz="135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chemeClr val="accent3"/>
                  </a:solidFill>
                  <a:latin typeface="+mj-lt"/>
                  <a:cs typeface="Arial" panose="020B0604020202020204" pitchFamily="34" charset="0"/>
                </a:rPr>
                <a:t>Scope, </a:t>
              </a:r>
              <a:r>
                <a:rPr lang="en-US" sz="1200" dirty="0">
                  <a:solidFill>
                    <a:schemeClr val="accent6"/>
                  </a:solidFill>
                  <a:latin typeface="+mj-lt"/>
                  <a:cs typeface="Arial" panose="020B0604020202020204" pitchFamily="34" charset="0"/>
                </a:rPr>
                <a:t>FTEs</a:t>
              </a:r>
              <a:endParaRPr lang="en-US" sz="1200" b="1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82A45B0E-8DA0-4EEA-912C-83725311BE3F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38" y="2097012"/>
              <a:ext cx="0" cy="11605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98EC6AC4-4BB4-431E-A742-A4A887A66285}"/>
              </a:ext>
            </a:extLst>
          </p:cNvPr>
          <p:cNvGrpSpPr/>
          <p:nvPr/>
        </p:nvGrpSpPr>
        <p:grpSpPr>
          <a:xfrm>
            <a:off x="1490067" y="3236172"/>
            <a:ext cx="8504257" cy="2565779"/>
            <a:chOff x="135478" y="3098012"/>
            <a:chExt cx="8504257" cy="2565779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FC6345DA-85D6-4E5C-A427-665C7D2A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478" y="3098012"/>
              <a:ext cx="850425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6F1DFCA3-6701-46C4-AD31-49E623729E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478" y="5663791"/>
              <a:ext cx="850425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2AAD10CD-CFE1-439B-8EAC-13CA2C293450}"/>
              </a:ext>
            </a:extLst>
          </p:cNvPr>
          <p:cNvGrpSpPr/>
          <p:nvPr/>
        </p:nvGrpSpPr>
        <p:grpSpPr>
          <a:xfrm>
            <a:off x="2570783" y="1124058"/>
            <a:ext cx="2212408" cy="1095386"/>
            <a:chOff x="702860" y="985899"/>
            <a:chExt cx="2212408" cy="1095386"/>
          </a:xfrm>
        </p:grpSpPr>
        <p:sp>
          <p:nvSpPr>
            <p:cNvPr id="69" name="Freeform 302">
              <a:extLst>
                <a:ext uri="{FF2B5EF4-FFF2-40B4-BE49-F238E27FC236}">
                  <a16:creationId xmlns:a16="http://schemas.microsoft.com/office/drawing/2014/main" xmlns="" id="{65C2548B-73C9-4DD0-87D9-6A9ABAA7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60" y="1214997"/>
              <a:ext cx="2212407" cy="866288"/>
            </a:xfrm>
            <a:custGeom>
              <a:avLst/>
              <a:gdLst>
                <a:gd name="connsiteX0" fmla="*/ 1175743 w 1322785"/>
                <a:gd name="connsiteY0" fmla="*/ 0 h 1015809"/>
                <a:gd name="connsiteX1" fmla="*/ 1175746 w 1322785"/>
                <a:gd name="connsiteY1" fmla="*/ 1 h 1015809"/>
                <a:gd name="connsiteX2" fmla="*/ 1185031 w 1322785"/>
                <a:gd name="connsiteY2" fmla="*/ 1 h 1015809"/>
                <a:gd name="connsiteX3" fmla="*/ 1196931 w 1322785"/>
                <a:gd name="connsiteY3" fmla="*/ 1 h 1015809"/>
                <a:gd name="connsiteX4" fmla="*/ 1197766 w 1322785"/>
                <a:gd name="connsiteY4" fmla="*/ 1 h 1015809"/>
                <a:gd name="connsiteX5" fmla="*/ 1197769 w 1322785"/>
                <a:gd name="connsiteY5" fmla="*/ 0 h 1015809"/>
                <a:gd name="connsiteX6" fmla="*/ 1197767 w 1322785"/>
                <a:gd name="connsiteY6" fmla="*/ 1 h 1015809"/>
                <a:gd name="connsiteX7" fmla="*/ 1199059 w 1322785"/>
                <a:gd name="connsiteY7" fmla="*/ 1 h 1015809"/>
                <a:gd name="connsiteX8" fmla="*/ 1207758 w 1322785"/>
                <a:gd name="connsiteY8" fmla="*/ 1576 h 1015809"/>
                <a:gd name="connsiteX9" fmla="*/ 1213843 w 1322785"/>
                <a:gd name="connsiteY9" fmla="*/ 0 h 1015809"/>
                <a:gd name="connsiteX10" fmla="*/ 1322785 w 1322785"/>
                <a:gd name="connsiteY10" fmla="*/ 216694 h 1015809"/>
                <a:gd name="connsiteX11" fmla="*/ 1284685 w 1322785"/>
                <a:gd name="connsiteY11" fmla="*/ 216694 h 1015809"/>
                <a:gd name="connsiteX12" fmla="*/ 1147763 w 1322785"/>
                <a:gd name="connsiteY12" fmla="*/ 216694 h 1015809"/>
                <a:gd name="connsiteX13" fmla="*/ 1114723 w 1322785"/>
                <a:gd name="connsiteY13" fmla="*/ 216694 h 1015809"/>
                <a:gd name="connsiteX14" fmla="*/ 1104900 w 1322785"/>
                <a:gd name="connsiteY14" fmla="*/ 216694 h 1015809"/>
                <a:gd name="connsiteX15" fmla="*/ 1097757 w 1322785"/>
                <a:gd name="connsiteY15" fmla="*/ 216694 h 1015809"/>
                <a:gd name="connsiteX16" fmla="*/ 1090613 w 1322785"/>
                <a:gd name="connsiteY16" fmla="*/ 216694 h 1015809"/>
                <a:gd name="connsiteX17" fmla="*/ 1089621 w 1322785"/>
                <a:gd name="connsiteY17" fmla="*/ 216694 h 1015809"/>
                <a:gd name="connsiteX18" fmla="*/ 1089621 w 1322785"/>
                <a:gd name="connsiteY18" fmla="*/ 248513 h 1015809"/>
                <a:gd name="connsiteX19" fmla="*/ 1090613 w 1322785"/>
                <a:gd name="connsiteY19" fmla="*/ 253427 h 1015809"/>
                <a:gd name="connsiteX20" fmla="*/ 1090613 w 1322785"/>
                <a:gd name="connsiteY20" fmla="*/ 889996 h 1015809"/>
                <a:gd name="connsiteX21" fmla="*/ 964800 w 1322785"/>
                <a:gd name="connsiteY21" fmla="*/ 1015809 h 1015809"/>
                <a:gd name="connsiteX22" fmla="*/ 125813 w 1322785"/>
                <a:gd name="connsiteY22" fmla="*/ 1015809 h 1015809"/>
                <a:gd name="connsiteX23" fmla="*/ 0 w 1322785"/>
                <a:gd name="connsiteY23" fmla="*/ 889996 h 1015809"/>
                <a:gd name="connsiteX24" fmla="*/ 0 w 1322785"/>
                <a:gd name="connsiteY24" fmla="*/ 791190 h 1015809"/>
                <a:gd name="connsiteX25" fmla="*/ 0 w 1322785"/>
                <a:gd name="connsiteY25" fmla="*/ 712916 h 1015809"/>
                <a:gd name="connsiteX26" fmla="*/ 0 w 1322785"/>
                <a:gd name="connsiteY26" fmla="*/ 289066 h 1015809"/>
                <a:gd name="connsiteX27" fmla="*/ 0 w 1322785"/>
                <a:gd name="connsiteY27" fmla="*/ 253427 h 1015809"/>
                <a:gd name="connsiteX28" fmla="*/ 0 w 1322785"/>
                <a:gd name="connsiteY28" fmla="*/ 251965 h 1015809"/>
                <a:gd name="connsiteX29" fmla="*/ 0 w 1322785"/>
                <a:gd name="connsiteY29" fmla="*/ 152163 h 1015809"/>
                <a:gd name="connsiteX30" fmla="*/ 109438 w 1322785"/>
                <a:gd name="connsiteY30" fmla="*/ 1 h 1015809"/>
                <a:gd name="connsiteX31" fmla="*/ 1154800 w 1322785"/>
                <a:gd name="connsiteY31" fmla="*/ 1 h 1015809"/>
                <a:gd name="connsiteX32" fmla="*/ 1175739 w 1322785"/>
                <a:gd name="connsiteY32" fmla="*/ 1 h 1015809"/>
                <a:gd name="connsiteX0" fmla="*/ 1175743 w 1322785"/>
                <a:gd name="connsiteY0" fmla="*/ 0 h 1015809"/>
                <a:gd name="connsiteX1" fmla="*/ 1175746 w 1322785"/>
                <a:gd name="connsiteY1" fmla="*/ 1 h 1015809"/>
                <a:gd name="connsiteX2" fmla="*/ 1185031 w 1322785"/>
                <a:gd name="connsiteY2" fmla="*/ 1 h 1015809"/>
                <a:gd name="connsiteX3" fmla="*/ 1196931 w 1322785"/>
                <a:gd name="connsiteY3" fmla="*/ 1 h 1015809"/>
                <a:gd name="connsiteX4" fmla="*/ 1197766 w 1322785"/>
                <a:gd name="connsiteY4" fmla="*/ 1 h 1015809"/>
                <a:gd name="connsiteX5" fmla="*/ 1197769 w 1322785"/>
                <a:gd name="connsiteY5" fmla="*/ 0 h 1015809"/>
                <a:gd name="connsiteX6" fmla="*/ 1197767 w 1322785"/>
                <a:gd name="connsiteY6" fmla="*/ 1 h 1015809"/>
                <a:gd name="connsiteX7" fmla="*/ 1199059 w 1322785"/>
                <a:gd name="connsiteY7" fmla="*/ 1 h 1015809"/>
                <a:gd name="connsiteX8" fmla="*/ 1213843 w 1322785"/>
                <a:gd name="connsiteY8" fmla="*/ 0 h 1015809"/>
                <a:gd name="connsiteX9" fmla="*/ 1322785 w 1322785"/>
                <a:gd name="connsiteY9" fmla="*/ 216694 h 1015809"/>
                <a:gd name="connsiteX10" fmla="*/ 1284685 w 1322785"/>
                <a:gd name="connsiteY10" fmla="*/ 216694 h 1015809"/>
                <a:gd name="connsiteX11" fmla="*/ 1147763 w 1322785"/>
                <a:gd name="connsiteY11" fmla="*/ 216694 h 1015809"/>
                <a:gd name="connsiteX12" fmla="*/ 1114723 w 1322785"/>
                <a:gd name="connsiteY12" fmla="*/ 216694 h 1015809"/>
                <a:gd name="connsiteX13" fmla="*/ 1104900 w 1322785"/>
                <a:gd name="connsiteY13" fmla="*/ 216694 h 1015809"/>
                <a:gd name="connsiteX14" fmla="*/ 1097757 w 1322785"/>
                <a:gd name="connsiteY14" fmla="*/ 216694 h 1015809"/>
                <a:gd name="connsiteX15" fmla="*/ 1090613 w 1322785"/>
                <a:gd name="connsiteY15" fmla="*/ 216694 h 1015809"/>
                <a:gd name="connsiteX16" fmla="*/ 1089621 w 1322785"/>
                <a:gd name="connsiteY16" fmla="*/ 216694 h 1015809"/>
                <a:gd name="connsiteX17" fmla="*/ 1089621 w 1322785"/>
                <a:gd name="connsiteY17" fmla="*/ 248513 h 1015809"/>
                <a:gd name="connsiteX18" fmla="*/ 1090613 w 1322785"/>
                <a:gd name="connsiteY18" fmla="*/ 253427 h 1015809"/>
                <a:gd name="connsiteX19" fmla="*/ 1090613 w 1322785"/>
                <a:gd name="connsiteY19" fmla="*/ 889996 h 1015809"/>
                <a:gd name="connsiteX20" fmla="*/ 964800 w 1322785"/>
                <a:gd name="connsiteY20" fmla="*/ 1015809 h 1015809"/>
                <a:gd name="connsiteX21" fmla="*/ 125813 w 1322785"/>
                <a:gd name="connsiteY21" fmla="*/ 1015809 h 1015809"/>
                <a:gd name="connsiteX22" fmla="*/ 0 w 1322785"/>
                <a:gd name="connsiteY22" fmla="*/ 889996 h 1015809"/>
                <a:gd name="connsiteX23" fmla="*/ 0 w 1322785"/>
                <a:gd name="connsiteY23" fmla="*/ 791190 h 1015809"/>
                <a:gd name="connsiteX24" fmla="*/ 0 w 1322785"/>
                <a:gd name="connsiteY24" fmla="*/ 712916 h 1015809"/>
                <a:gd name="connsiteX25" fmla="*/ 0 w 1322785"/>
                <a:gd name="connsiteY25" fmla="*/ 289066 h 1015809"/>
                <a:gd name="connsiteX26" fmla="*/ 0 w 1322785"/>
                <a:gd name="connsiteY26" fmla="*/ 253427 h 1015809"/>
                <a:gd name="connsiteX27" fmla="*/ 0 w 1322785"/>
                <a:gd name="connsiteY27" fmla="*/ 251965 h 1015809"/>
                <a:gd name="connsiteX28" fmla="*/ 0 w 1322785"/>
                <a:gd name="connsiteY28" fmla="*/ 152163 h 1015809"/>
                <a:gd name="connsiteX29" fmla="*/ 109438 w 1322785"/>
                <a:gd name="connsiteY29" fmla="*/ 1 h 1015809"/>
                <a:gd name="connsiteX30" fmla="*/ 1154800 w 1322785"/>
                <a:gd name="connsiteY30" fmla="*/ 1 h 1015809"/>
                <a:gd name="connsiteX31" fmla="*/ 1175739 w 1322785"/>
                <a:gd name="connsiteY31" fmla="*/ 1 h 1015809"/>
                <a:gd name="connsiteX32" fmla="*/ 1175743 w 1322785"/>
                <a:gd name="connsiteY32" fmla="*/ 0 h 101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22785" h="1015809">
                  <a:moveTo>
                    <a:pt x="1175743" y="0"/>
                  </a:moveTo>
                  <a:cubicBezTo>
                    <a:pt x="1175744" y="0"/>
                    <a:pt x="1175745" y="1"/>
                    <a:pt x="1175746" y="1"/>
                  </a:cubicBezTo>
                  <a:lnTo>
                    <a:pt x="1185031" y="1"/>
                  </a:lnTo>
                  <a:lnTo>
                    <a:pt x="1196931" y="1"/>
                  </a:lnTo>
                  <a:lnTo>
                    <a:pt x="1197766" y="1"/>
                  </a:lnTo>
                  <a:cubicBezTo>
                    <a:pt x="1197767" y="1"/>
                    <a:pt x="1197768" y="0"/>
                    <a:pt x="1197769" y="0"/>
                  </a:cubicBezTo>
                  <a:cubicBezTo>
                    <a:pt x="1197768" y="0"/>
                    <a:pt x="1197768" y="1"/>
                    <a:pt x="1197767" y="1"/>
                  </a:cubicBezTo>
                  <a:lnTo>
                    <a:pt x="1199059" y="1"/>
                  </a:lnTo>
                  <a:lnTo>
                    <a:pt x="1213843" y="0"/>
                  </a:lnTo>
                  <a:cubicBezTo>
                    <a:pt x="1322785" y="0"/>
                    <a:pt x="1322785" y="216694"/>
                    <a:pt x="1322785" y="216694"/>
                  </a:cubicBezTo>
                  <a:lnTo>
                    <a:pt x="1284685" y="216694"/>
                  </a:lnTo>
                  <a:lnTo>
                    <a:pt x="1147763" y="216694"/>
                  </a:lnTo>
                  <a:lnTo>
                    <a:pt x="1114723" y="216694"/>
                  </a:lnTo>
                  <a:lnTo>
                    <a:pt x="1104900" y="216694"/>
                  </a:lnTo>
                  <a:lnTo>
                    <a:pt x="1097757" y="216694"/>
                  </a:lnTo>
                  <a:lnTo>
                    <a:pt x="1090613" y="216694"/>
                  </a:lnTo>
                  <a:lnTo>
                    <a:pt x="1089621" y="216694"/>
                  </a:lnTo>
                  <a:lnTo>
                    <a:pt x="1089621" y="248513"/>
                  </a:lnTo>
                  <a:lnTo>
                    <a:pt x="1090613" y="253427"/>
                  </a:lnTo>
                  <a:lnTo>
                    <a:pt x="1090613" y="889996"/>
                  </a:lnTo>
                  <a:cubicBezTo>
                    <a:pt x="1090613" y="959481"/>
                    <a:pt x="1034285" y="1015809"/>
                    <a:pt x="964800" y="1015809"/>
                  </a:cubicBezTo>
                  <a:lnTo>
                    <a:pt x="125813" y="1015809"/>
                  </a:lnTo>
                  <a:cubicBezTo>
                    <a:pt x="56328" y="1015809"/>
                    <a:pt x="0" y="959481"/>
                    <a:pt x="0" y="889996"/>
                  </a:cubicBezTo>
                  <a:lnTo>
                    <a:pt x="0" y="791190"/>
                  </a:lnTo>
                  <a:lnTo>
                    <a:pt x="0" y="712916"/>
                  </a:lnTo>
                  <a:lnTo>
                    <a:pt x="0" y="289066"/>
                  </a:lnTo>
                  <a:lnTo>
                    <a:pt x="0" y="253427"/>
                  </a:lnTo>
                  <a:lnTo>
                    <a:pt x="0" y="251965"/>
                  </a:lnTo>
                  <a:lnTo>
                    <a:pt x="0" y="152163"/>
                  </a:lnTo>
                  <a:cubicBezTo>
                    <a:pt x="0" y="152163"/>
                    <a:pt x="0" y="1"/>
                    <a:pt x="109438" y="1"/>
                  </a:cubicBezTo>
                  <a:lnTo>
                    <a:pt x="1154800" y="1"/>
                  </a:lnTo>
                  <a:lnTo>
                    <a:pt x="1175739" y="1"/>
                  </a:lnTo>
                  <a:cubicBezTo>
                    <a:pt x="1175740" y="1"/>
                    <a:pt x="1175742" y="0"/>
                    <a:pt x="1175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19382" tIns="59691" rIns="119382" bIns="596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0" name="Freeform 1120">
              <a:extLst>
                <a:ext uri="{FF2B5EF4-FFF2-40B4-BE49-F238E27FC236}">
                  <a16:creationId xmlns:a16="http://schemas.microsoft.com/office/drawing/2014/main" xmlns="" id="{7F0BAD42-EE15-4C72-A273-5B10914FA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562" y="1214995"/>
              <a:ext cx="410706" cy="192195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rgbClr val="040131"/>
            </a:solidFill>
            <a:ln>
              <a:noFill/>
            </a:ln>
          </p:spPr>
          <p:txBody>
            <a:bodyPr vert="horz" wrap="square" lIns="119382" tIns="59691" rIns="119382" bIns="596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002DEA1-071B-40C4-B681-94C3FD785DC0}"/>
                </a:ext>
              </a:extLst>
            </p:cNvPr>
            <p:cNvSpPr txBox="1">
              <a:spLocks/>
            </p:cNvSpPr>
            <p:nvPr/>
          </p:nvSpPr>
          <p:spPr>
            <a:xfrm>
              <a:off x="723331" y="1729948"/>
              <a:ext cx="1768823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80000" lvl="1" indent="-180000" defTabSz="913526" eaLnBrk="1" hangingPunct="1"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"/>
                <a:defRPr baseline="0">
                  <a:latin typeface="+mn-lt"/>
                </a:defRPr>
              </a:lvl2pPr>
              <a:lvl3pPr marL="360000" lvl="2" indent="-180000" defTabSz="913526" eaLnBrk="1" hangingPunct="1">
                <a:buClr>
                  <a:schemeClr val="accent2"/>
                </a:buClr>
                <a:buSzPct val="100000"/>
                <a:buFont typeface="Symbol" panose="05050102010706020507" pitchFamily="18" charset="2"/>
                <a:buChar char=""/>
                <a:defRPr baseline="0">
                  <a:latin typeface="+mn-lt"/>
                </a:defRPr>
              </a:lvl3pPr>
              <a:lvl4pPr marL="540000" lvl="3" indent="-180000" defTabSz="913526" eaLnBrk="1" hangingPunct="1"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"/>
                <a:defRPr baseline="0">
                  <a:latin typeface="+mn-lt"/>
                </a:defRPr>
              </a:lvl4pPr>
              <a:lvl5pPr marL="720000" lvl="4" indent="-180000" defTabSz="913526" eaLnBrk="1" hangingPunct="1">
                <a:buClr>
                  <a:schemeClr val="accent2"/>
                </a:buClr>
                <a:buSzPct val="100000"/>
                <a:buFont typeface="Symbol" panose="05050102010706020507" pitchFamily="18" charset="2"/>
                <a:buChar char=""/>
                <a:defRPr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392"/>
                </a:spcBef>
              </a:pPr>
              <a:r>
                <a:rPr lang="en-US" sz="14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Sales Managers</a:t>
              </a:r>
            </a:p>
          </p:txBody>
        </p:sp>
        <p:sp>
          <p:nvSpPr>
            <p:cNvPr id="73" name="Oval 1108">
              <a:extLst>
                <a:ext uri="{FF2B5EF4-FFF2-40B4-BE49-F238E27FC236}">
                  <a16:creationId xmlns:a16="http://schemas.microsoft.com/office/drawing/2014/main" xmlns="" id="{745D1AFA-AE6D-4757-A3F5-6E5BDBD9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350" y="985899"/>
              <a:ext cx="584378" cy="5852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vert="horz" wrap="square" lIns="119382" tIns="59691" rIns="119382" bIns="59691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xmlns="" id="{4123DF97-7F81-49FE-B9C9-A3DE8D991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8296" y="1034201"/>
              <a:ext cx="393753" cy="455054"/>
            </a:xfrm>
            <a:custGeom>
              <a:avLst/>
              <a:gdLst>
                <a:gd name="T0" fmla="*/ 121 w 1813"/>
                <a:gd name="T1" fmla="*/ 1712 h 2051"/>
                <a:gd name="T2" fmla="*/ 40 w 1813"/>
                <a:gd name="T3" fmla="*/ 1392 h 2051"/>
                <a:gd name="T4" fmla="*/ 4 w 1813"/>
                <a:gd name="T5" fmla="*/ 1273 h 2051"/>
                <a:gd name="T6" fmla="*/ 235 w 1813"/>
                <a:gd name="T7" fmla="*/ 947 h 2051"/>
                <a:gd name="T8" fmla="*/ 453 w 1813"/>
                <a:gd name="T9" fmla="*/ 1368 h 2051"/>
                <a:gd name="T10" fmla="*/ 367 w 1813"/>
                <a:gd name="T11" fmla="*/ 1410 h 2051"/>
                <a:gd name="T12" fmla="*/ 160 w 1813"/>
                <a:gd name="T13" fmla="*/ 2026 h 2051"/>
                <a:gd name="T14" fmla="*/ 717 w 1813"/>
                <a:gd name="T15" fmla="*/ 1803 h 2051"/>
                <a:gd name="T16" fmla="*/ 1149 w 1813"/>
                <a:gd name="T17" fmla="*/ 2020 h 2051"/>
                <a:gd name="T18" fmla="*/ 1517 w 1813"/>
                <a:gd name="T19" fmla="*/ 2023 h 2051"/>
                <a:gd name="T20" fmla="*/ 1412 w 1813"/>
                <a:gd name="T21" fmla="*/ 1400 h 2051"/>
                <a:gd name="T22" fmla="*/ 1366 w 1813"/>
                <a:gd name="T23" fmla="*/ 1165 h 2051"/>
                <a:gd name="T24" fmla="*/ 1790 w 1813"/>
                <a:gd name="T25" fmla="*/ 1074 h 2051"/>
                <a:gd name="T26" fmla="*/ 1813 w 1813"/>
                <a:gd name="T27" fmla="*/ 1379 h 2051"/>
                <a:gd name="T28" fmla="*/ 1728 w 1813"/>
                <a:gd name="T29" fmla="*/ 1409 h 2051"/>
                <a:gd name="T30" fmla="*/ 1655 w 1813"/>
                <a:gd name="T31" fmla="*/ 2025 h 2051"/>
                <a:gd name="T32" fmla="*/ 840 w 1813"/>
                <a:gd name="T33" fmla="*/ 1693 h 2051"/>
                <a:gd name="T34" fmla="*/ 772 w 1813"/>
                <a:gd name="T35" fmla="*/ 1129 h 2051"/>
                <a:gd name="T36" fmla="*/ 639 w 1813"/>
                <a:gd name="T37" fmla="*/ 719 h 2051"/>
                <a:gd name="T38" fmla="*/ 560 w 1813"/>
                <a:gd name="T39" fmla="*/ 419 h 2051"/>
                <a:gd name="T40" fmla="*/ 698 w 1813"/>
                <a:gd name="T41" fmla="*/ 528 h 2051"/>
                <a:gd name="T42" fmla="*/ 883 w 1813"/>
                <a:gd name="T43" fmla="*/ 616 h 2051"/>
                <a:gd name="T44" fmla="*/ 1126 w 1813"/>
                <a:gd name="T45" fmla="*/ 837 h 2051"/>
                <a:gd name="T46" fmla="*/ 1046 w 1813"/>
                <a:gd name="T47" fmla="*/ 1078 h 2051"/>
                <a:gd name="T48" fmla="*/ 840 w 1813"/>
                <a:gd name="T49" fmla="*/ 1693 h 2051"/>
                <a:gd name="T50" fmla="*/ 104 w 1813"/>
                <a:gd name="T51" fmla="*/ 756 h 2051"/>
                <a:gd name="T52" fmla="*/ 353 w 1813"/>
                <a:gd name="T53" fmla="*/ 767 h 2051"/>
                <a:gd name="T54" fmla="*/ 137 w 1813"/>
                <a:gd name="T55" fmla="*/ 853 h 2051"/>
                <a:gd name="T56" fmla="*/ 1667 w 1813"/>
                <a:gd name="T57" fmla="*/ 670 h 2051"/>
                <a:gd name="T58" fmla="*/ 1676 w 1813"/>
                <a:gd name="T59" fmla="*/ 853 h 2051"/>
                <a:gd name="T60" fmla="*/ 851 w 1813"/>
                <a:gd name="T61" fmla="*/ 547 h 2051"/>
                <a:gd name="T62" fmla="*/ 907 w 1813"/>
                <a:gd name="T63" fmla="*/ 307 h 2051"/>
                <a:gd name="T64" fmla="*/ 1003 w 1813"/>
                <a:gd name="T65" fmla="*/ 513 h 2051"/>
                <a:gd name="T66" fmla="*/ 709 w 1813"/>
                <a:gd name="T67" fmla="*/ 217 h 2051"/>
                <a:gd name="T68" fmla="*/ 771 w 1813"/>
                <a:gd name="T69" fmla="*/ 249 h 2051"/>
                <a:gd name="T70" fmla="*/ 1052 w 1813"/>
                <a:gd name="T71" fmla="*/ 248 h 2051"/>
                <a:gd name="T72" fmla="*/ 1127 w 1813"/>
                <a:gd name="T73" fmla="*/ 182 h 2051"/>
                <a:gd name="T74" fmla="*/ 887 w 1813"/>
                <a:gd name="T75" fmla="*/ 100 h 2051"/>
                <a:gd name="T76" fmla="*/ 927 w 1813"/>
                <a:gd name="T77" fmla="*/ 100 h 2051"/>
                <a:gd name="T78" fmla="*/ 887 w 1813"/>
                <a:gd name="T79" fmla="*/ 100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13" h="2051">
                  <a:moveTo>
                    <a:pt x="160" y="2026"/>
                  </a:moveTo>
                  <a:cubicBezTo>
                    <a:pt x="155" y="2018"/>
                    <a:pt x="137" y="1877"/>
                    <a:pt x="121" y="1712"/>
                  </a:cubicBezTo>
                  <a:cubicBezTo>
                    <a:pt x="104" y="1547"/>
                    <a:pt x="88" y="1411"/>
                    <a:pt x="85" y="1409"/>
                  </a:cubicBezTo>
                  <a:cubicBezTo>
                    <a:pt x="82" y="1407"/>
                    <a:pt x="62" y="1400"/>
                    <a:pt x="40" y="1392"/>
                  </a:cubicBezTo>
                  <a:lnTo>
                    <a:pt x="0" y="1379"/>
                  </a:lnTo>
                  <a:lnTo>
                    <a:pt x="4" y="1273"/>
                  </a:lnTo>
                  <a:cubicBezTo>
                    <a:pt x="6" y="1214"/>
                    <a:pt x="15" y="1125"/>
                    <a:pt x="24" y="1074"/>
                  </a:cubicBezTo>
                  <a:cubicBezTo>
                    <a:pt x="44" y="956"/>
                    <a:pt x="60" y="947"/>
                    <a:pt x="235" y="947"/>
                  </a:cubicBezTo>
                  <a:cubicBezTo>
                    <a:pt x="414" y="947"/>
                    <a:pt x="415" y="948"/>
                    <a:pt x="448" y="1165"/>
                  </a:cubicBezTo>
                  <a:cubicBezTo>
                    <a:pt x="472" y="1321"/>
                    <a:pt x="472" y="1340"/>
                    <a:pt x="453" y="1368"/>
                  </a:cubicBezTo>
                  <a:cubicBezTo>
                    <a:pt x="441" y="1388"/>
                    <a:pt x="420" y="1400"/>
                    <a:pt x="400" y="1400"/>
                  </a:cubicBezTo>
                  <a:cubicBezTo>
                    <a:pt x="382" y="1400"/>
                    <a:pt x="367" y="1405"/>
                    <a:pt x="367" y="1410"/>
                  </a:cubicBezTo>
                  <a:cubicBezTo>
                    <a:pt x="368" y="1471"/>
                    <a:pt x="306" y="2011"/>
                    <a:pt x="297" y="2023"/>
                  </a:cubicBezTo>
                  <a:cubicBezTo>
                    <a:pt x="281" y="2044"/>
                    <a:pt x="172" y="2046"/>
                    <a:pt x="160" y="2026"/>
                  </a:cubicBezTo>
                  <a:close/>
                  <a:moveTo>
                    <a:pt x="664" y="2019"/>
                  </a:moveTo>
                  <a:cubicBezTo>
                    <a:pt x="656" y="1996"/>
                    <a:pt x="696" y="1830"/>
                    <a:pt x="717" y="1803"/>
                  </a:cubicBezTo>
                  <a:cubicBezTo>
                    <a:pt x="735" y="1780"/>
                    <a:pt x="1078" y="1780"/>
                    <a:pt x="1097" y="1804"/>
                  </a:cubicBezTo>
                  <a:cubicBezTo>
                    <a:pt x="1118" y="1828"/>
                    <a:pt x="1158" y="1996"/>
                    <a:pt x="1149" y="2020"/>
                  </a:cubicBezTo>
                  <a:cubicBezTo>
                    <a:pt x="1137" y="2051"/>
                    <a:pt x="676" y="2050"/>
                    <a:pt x="664" y="2019"/>
                  </a:cubicBezTo>
                  <a:close/>
                  <a:moveTo>
                    <a:pt x="1517" y="2023"/>
                  </a:moveTo>
                  <a:cubicBezTo>
                    <a:pt x="1510" y="2014"/>
                    <a:pt x="1494" y="1902"/>
                    <a:pt x="1482" y="1773"/>
                  </a:cubicBezTo>
                  <a:cubicBezTo>
                    <a:pt x="1444" y="1379"/>
                    <a:pt x="1448" y="1400"/>
                    <a:pt x="1412" y="1400"/>
                  </a:cubicBezTo>
                  <a:cubicBezTo>
                    <a:pt x="1394" y="1400"/>
                    <a:pt x="1372" y="1387"/>
                    <a:pt x="1360" y="1368"/>
                  </a:cubicBezTo>
                  <a:cubicBezTo>
                    <a:pt x="1341" y="1340"/>
                    <a:pt x="1342" y="1321"/>
                    <a:pt x="1366" y="1165"/>
                  </a:cubicBezTo>
                  <a:cubicBezTo>
                    <a:pt x="1400" y="947"/>
                    <a:pt x="1400" y="947"/>
                    <a:pt x="1578" y="947"/>
                  </a:cubicBezTo>
                  <a:cubicBezTo>
                    <a:pt x="1754" y="947"/>
                    <a:pt x="1769" y="956"/>
                    <a:pt x="1790" y="1074"/>
                  </a:cubicBezTo>
                  <a:cubicBezTo>
                    <a:pt x="1799" y="1125"/>
                    <a:pt x="1808" y="1214"/>
                    <a:pt x="1810" y="1273"/>
                  </a:cubicBezTo>
                  <a:lnTo>
                    <a:pt x="1813" y="1379"/>
                  </a:lnTo>
                  <a:lnTo>
                    <a:pt x="1773" y="1392"/>
                  </a:lnTo>
                  <a:cubicBezTo>
                    <a:pt x="1751" y="1400"/>
                    <a:pt x="1731" y="1407"/>
                    <a:pt x="1728" y="1409"/>
                  </a:cubicBezTo>
                  <a:cubicBezTo>
                    <a:pt x="1725" y="1411"/>
                    <a:pt x="1710" y="1547"/>
                    <a:pt x="1693" y="1711"/>
                  </a:cubicBezTo>
                  <a:cubicBezTo>
                    <a:pt x="1677" y="1875"/>
                    <a:pt x="1660" y="2016"/>
                    <a:pt x="1655" y="2025"/>
                  </a:cubicBezTo>
                  <a:cubicBezTo>
                    <a:pt x="1642" y="2045"/>
                    <a:pt x="1533" y="2044"/>
                    <a:pt x="1517" y="2023"/>
                  </a:cubicBezTo>
                  <a:close/>
                  <a:moveTo>
                    <a:pt x="840" y="1693"/>
                  </a:moveTo>
                  <a:cubicBezTo>
                    <a:pt x="835" y="1686"/>
                    <a:pt x="823" y="1597"/>
                    <a:pt x="812" y="1496"/>
                  </a:cubicBezTo>
                  <a:cubicBezTo>
                    <a:pt x="801" y="1396"/>
                    <a:pt x="784" y="1230"/>
                    <a:pt x="772" y="1129"/>
                  </a:cubicBezTo>
                  <a:lnTo>
                    <a:pt x="752" y="944"/>
                  </a:lnTo>
                  <a:lnTo>
                    <a:pt x="639" y="719"/>
                  </a:lnTo>
                  <a:cubicBezTo>
                    <a:pt x="577" y="595"/>
                    <a:pt x="527" y="482"/>
                    <a:pt x="527" y="467"/>
                  </a:cubicBezTo>
                  <a:cubicBezTo>
                    <a:pt x="527" y="453"/>
                    <a:pt x="542" y="431"/>
                    <a:pt x="560" y="419"/>
                  </a:cubicBezTo>
                  <a:cubicBezTo>
                    <a:pt x="590" y="399"/>
                    <a:pt x="597" y="399"/>
                    <a:pt x="623" y="417"/>
                  </a:cubicBezTo>
                  <a:cubicBezTo>
                    <a:pt x="640" y="428"/>
                    <a:pt x="673" y="478"/>
                    <a:pt x="698" y="528"/>
                  </a:cubicBezTo>
                  <a:lnTo>
                    <a:pt x="742" y="620"/>
                  </a:lnTo>
                  <a:lnTo>
                    <a:pt x="883" y="616"/>
                  </a:lnTo>
                  <a:cubicBezTo>
                    <a:pt x="961" y="613"/>
                    <a:pt x="1038" y="615"/>
                    <a:pt x="1055" y="619"/>
                  </a:cubicBezTo>
                  <a:cubicBezTo>
                    <a:pt x="1092" y="628"/>
                    <a:pt x="1096" y="641"/>
                    <a:pt x="1126" y="837"/>
                  </a:cubicBezTo>
                  <a:cubicBezTo>
                    <a:pt x="1154" y="1015"/>
                    <a:pt x="1148" y="1050"/>
                    <a:pt x="1087" y="1062"/>
                  </a:cubicBezTo>
                  <a:cubicBezTo>
                    <a:pt x="1065" y="1066"/>
                    <a:pt x="1047" y="1074"/>
                    <a:pt x="1046" y="1078"/>
                  </a:cubicBezTo>
                  <a:cubicBezTo>
                    <a:pt x="1044" y="1145"/>
                    <a:pt x="981" y="1680"/>
                    <a:pt x="975" y="1691"/>
                  </a:cubicBezTo>
                  <a:cubicBezTo>
                    <a:pt x="963" y="1710"/>
                    <a:pt x="851" y="1712"/>
                    <a:pt x="840" y="1693"/>
                  </a:cubicBezTo>
                  <a:close/>
                  <a:moveTo>
                    <a:pt x="137" y="853"/>
                  </a:moveTo>
                  <a:cubicBezTo>
                    <a:pt x="101" y="817"/>
                    <a:pt x="98" y="806"/>
                    <a:pt x="104" y="756"/>
                  </a:cubicBezTo>
                  <a:cubicBezTo>
                    <a:pt x="119" y="644"/>
                    <a:pt x="236" y="601"/>
                    <a:pt x="314" y="679"/>
                  </a:cubicBezTo>
                  <a:cubicBezTo>
                    <a:pt x="343" y="708"/>
                    <a:pt x="353" y="731"/>
                    <a:pt x="353" y="767"/>
                  </a:cubicBezTo>
                  <a:cubicBezTo>
                    <a:pt x="353" y="803"/>
                    <a:pt x="343" y="826"/>
                    <a:pt x="314" y="854"/>
                  </a:cubicBezTo>
                  <a:cubicBezTo>
                    <a:pt x="260" y="909"/>
                    <a:pt x="193" y="908"/>
                    <a:pt x="137" y="853"/>
                  </a:cubicBezTo>
                  <a:close/>
                  <a:moveTo>
                    <a:pt x="1499" y="854"/>
                  </a:moveTo>
                  <a:cubicBezTo>
                    <a:pt x="1386" y="742"/>
                    <a:pt x="1546" y="566"/>
                    <a:pt x="1667" y="670"/>
                  </a:cubicBezTo>
                  <a:cubicBezTo>
                    <a:pt x="1690" y="690"/>
                    <a:pt x="1704" y="718"/>
                    <a:pt x="1709" y="756"/>
                  </a:cubicBezTo>
                  <a:cubicBezTo>
                    <a:pt x="1716" y="806"/>
                    <a:pt x="1712" y="817"/>
                    <a:pt x="1676" y="853"/>
                  </a:cubicBezTo>
                  <a:cubicBezTo>
                    <a:pt x="1621" y="908"/>
                    <a:pt x="1553" y="909"/>
                    <a:pt x="1499" y="854"/>
                  </a:cubicBezTo>
                  <a:close/>
                  <a:moveTo>
                    <a:pt x="851" y="547"/>
                  </a:moveTo>
                  <a:cubicBezTo>
                    <a:pt x="776" y="515"/>
                    <a:pt x="758" y="415"/>
                    <a:pt x="815" y="348"/>
                  </a:cubicBezTo>
                  <a:cubicBezTo>
                    <a:pt x="843" y="314"/>
                    <a:pt x="859" y="307"/>
                    <a:pt x="907" y="307"/>
                  </a:cubicBezTo>
                  <a:cubicBezTo>
                    <a:pt x="955" y="307"/>
                    <a:pt x="970" y="314"/>
                    <a:pt x="999" y="348"/>
                  </a:cubicBezTo>
                  <a:cubicBezTo>
                    <a:pt x="1043" y="400"/>
                    <a:pt x="1045" y="466"/>
                    <a:pt x="1003" y="513"/>
                  </a:cubicBezTo>
                  <a:cubicBezTo>
                    <a:pt x="970" y="551"/>
                    <a:pt x="898" y="567"/>
                    <a:pt x="851" y="547"/>
                  </a:cubicBezTo>
                  <a:close/>
                  <a:moveTo>
                    <a:pt x="709" y="217"/>
                  </a:moveTo>
                  <a:cubicBezTo>
                    <a:pt x="642" y="110"/>
                    <a:pt x="633" y="80"/>
                    <a:pt x="666" y="80"/>
                  </a:cubicBezTo>
                  <a:cubicBezTo>
                    <a:pt x="689" y="80"/>
                    <a:pt x="780" y="225"/>
                    <a:pt x="771" y="249"/>
                  </a:cubicBezTo>
                  <a:cubicBezTo>
                    <a:pt x="759" y="278"/>
                    <a:pt x="742" y="269"/>
                    <a:pt x="709" y="217"/>
                  </a:cubicBezTo>
                  <a:close/>
                  <a:moveTo>
                    <a:pt x="1052" y="248"/>
                  </a:moveTo>
                  <a:cubicBezTo>
                    <a:pt x="1042" y="222"/>
                    <a:pt x="1123" y="80"/>
                    <a:pt x="1148" y="80"/>
                  </a:cubicBezTo>
                  <a:cubicBezTo>
                    <a:pt x="1176" y="80"/>
                    <a:pt x="1171" y="106"/>
                    <a:pt x="1127" y="182"/>
                  </a:cubicBezTo>
                  <a:cubicBezTo>
                    <a:pt x="1082" y="261"/>
                    <a:pt x="1063" y="277"/>
                    <a:pt x="1052" y="248"/>
                  </a:cubicBezTo>
                  <a:close/>
                  <a:moveTo>
                    <a:pt x="887" y="100"/>
                  </a:moveTo>
                  <a:cubicBezTo>
                    <a:pt x="887" y="20"/>
                    <a:pt x="891" y="0"/>
                    <a:pt x="907" y="0"/>
                  </a:cubicBezTo>
                  <a:cubicBezTo>
                    <a:pt x="923" y="0"/>
                    <a:pt x="927" y="20"/>
                    <a:pt x="927" y="100"/>
                  </a:cubicBezTo>
                  <a:cubicBezTo>
                    <a:pt x="927" y="180"/>
                    <a:pt x="923" y="200"/>
                    <a:pt x="907" y="200"/>
                  </a:cubicBezTo>
                  <a:cubicBezTo>
                    <a:pt x="891" y="200"/>
                    <a:pt x="887" y="180"/>
                    <a:pt x="887" y="100"/>
                  </a:cubicBezTo>
                  <a:close/>
                </a:path>
              </a:pathLst>
            </a:custGeom>
            <a:solidFill>
              <a:srgbClr val="0029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00"/>
                </a:spcBef>
              </a:pPr>
              <a:endParaRPr lang="en-US" sz="110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825A70C-C64C-4D7A-8009-D2411D972209}"/>
              </a:ext>
            </a:extLst>
          </p:cNvPr>
          <p:cNvSpPr txBox="1"/>
          <p:nvPr/>
        </p:nvSpPr>
        <p:spPr>
          <a:xfrm>
            <a:off x="2570784" y="2442915"/>
            <a:ext cx="212068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dirty="0"/>
              <a:t>Learn how to </a:t>
            </a:r>
            <a:r>
              <a:rPr lang="en-US" sz="1200" b="1" dirty="0">
                <a:solidFill>
                  <a:schemeClr val="accent4"/>
                </a:solidFill>
              </a:rPr>
              <a:t>set goals</a:t>
            </a:r>
            <a:r>
              <a:rPr lang="en-US" sz="1200" dirty="0"/>
              <a:t>, </a:t>
            </a:r>
            <a:r>
              <a:rPr lang="en-US" sz="1200" b="1" dirty="0">
                <a:solidFill>
                  <a:schemeClr val="accent4"/>
                </a:solidFill>
              </a:rPr>
              <a:t>coach and steer sales teams</a:t>
            </a:r>
            <a:r>
              <a:rPr lang="en-US" sz="1200" dirty="0"/>
              <a:t> on growth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50AC663C-5CB0-4098-929E-64FAC6F1B08A}"/>
              </a:ext>
            </a:extLst>
          </p:cNvPr>
          <p:cNvSpPr txBox="1"/>
          <p:nvPr/>
        </p:nvSpPr>
        <p:spPr>
          <a:xfrm>
            <a:off x="2570784" y="3309137"/>
            <a:ext cx="2120683" cy="1815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80975" lvl="1" indent="-179388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Performance management and coaching</a:t>
            </a:r>
          </a:p>
          <a:p>
            <a:pPr marL="180975" lvl="1" indent="-179388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Resource allocation and account planning</a:t>
            </a:r>
          </a:p>
          <a:p>
            <a:pPr marL="180975" lvl="1" indent="-179388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Target setting and sales steering</a:t>
            </a:r>
          </a:p>
          <a:p>
            <a:pPr marL="180975" lvl="1" indent="-179388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Opportunity prioritization and pipeline management</a:t>
            </a:r>
          </a:p>
          <a:p>
            <a:pPr marL="180975" lvl="1" indent="-179388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Negotiation and value selling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6D61269A-3465-47AB-8176-EF61BA6FAF53}"/>
              </a:ext>
            </a:extLst>
          </p:cNvPr>
          <p:cNvSpPr/>
          <p:nvPr/>
        </p:nvSpPr>
        <p:spPr>
          <a:xfrm>
            <a:off x="3096940" y="5972958"/>
            <a:ext cx="757451" cy="29342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>
                <a:solidFill>
                  <a:schemeClr val="accent4"/>
                </a:solidFill>
              </a:rPr>
              <a:t>~20</a:t>
            </a:r>
            <a:endParaRPr lang="en-GB" sz="1200" b="1" dirty="0" err="1">
              <a:solidFill>
                <a:schemeClr val="accent4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8A315BC9-F588-4C24-96B3-CA8989B44E60}"/>
              </a:ext>
            </a:extLst>
          </p:cNvPr>
          <p:cNvGrpSpPr/>
          <p:nvPr/>
        </p:nvGrpSpPr>
        <p:grpSpPr>
          <a:xfrm>
            <a:off x="5174346" y="1135194"/>
            <a:ext cx="2212407" cy="1084251"/>
            <a:chOff x="3437441" y="997034"/>
            <a:chExt cx="2212407" cy="108425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88A62AB6-5585-45EC-BF3C-B8EE89351DE8}"/>
                </a:ext>
              </a:extLst>
            </p:cNvPr>
            <p:cNvGrpSpPr/>
            <p:nvPr/>
          </p:nvGrpSpPr>
          <p:grpSpPr>
            <a:xfrm>
              <a:off x="3437441" y="997034"/>
              <a:ext cx="2212407" cy="1084251"/>
              <a:chOff x="3889354" y="726592"/>
              <a:chExt cx="2340000" cy="1139638"/>
            </a:xfrm>
          </p:grpSpPr>
          <p:sp>
            <p:nvSpPr>
              <p:cNvPr id="82" name="Freeform 314">
                <a:extLst>
                  <a:ext uri="{FF2B5EF4-FFF2-40B4-BE49-F238E27FC236}">
                    <a16:creationId xmlns:a16="http://schemas.microsoft.com/office/drawing/2014/main" xmlns="" id="{E485205B-D0C5-4869-99F5-27969AAB2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354" y="955689"/>
                <a:ext cx="2340000" cy="910541"/>
              </a:xfrm>
              <a:custGeom>
                <a:avLst/>
                <a:gdLst>
                  <a:gd name="connsiteX0" fmla="*/ 1175743 w 1322785"/>
                  <a:gd name="connsiteY0" fmla="*/ 0 h 1015809"/>
                  <a:gd name="connsiteX1" fmla="*/ 1175746 w 1322785"/>
                  <a:gd name="connsiteY1" fmla="*/ 1 h 1015809"/>
                  <a:gd name="connsiteX2" fmla="*/ 1185031 w 1322785"/>
                  <a:gd name="connsiteY2" fmla="*/ 1 h 1015809"/>
                  <a:gd name="connsiteX3" fmla="*/ 1196931 w 1322785"/>
                  <a:gd name="connsiteY3" fmla="*/ 1 h 1015809"/>
                  <a:gd name="connsiteX4" fmla="*/ 1197766 w 1322785"/>
                  <a:gd name="connsiteY4" fmla="*/ 1 h 1015809"/>
                  <a:gd name="connsiteX5" fmla="*/ 1197769 w 1322785"/>
                  <a:gd name="connsiteY5" fmla="*/ 0 h 1015809"/>
                  <a:gd name="connsiteX6" fmla="*/ 1197767 w 1322785"/>
                  <a:gd name="connsiteY6" fmla="*/ 1 h 1015809"/>
                  <a:gd name="connsiteX7" fmla="*/ 1199059 w 1322785"/>
                  <a:gd name="connsiteY7" fmla="*/ 1 h 1015809"/>
                  <a:gd name="connsiteX8" fmla="*/ 1207758 w 1322785"/>
                  <a:gd name="connsiteY8" fmla="*/ 1576 h 1015809"/>
                  <a:gd name="connsiteX9" fmla="*/ 1213843 w 1322785"/>
                  <a:gd name="connsiteY9" fmla="*/ 0 h 1015809"/>
                  <a:gd name="connsiteX10" fmla="*/ 1322785 w 1322785"/>
                  <a:gd name="connsiteY10" fmla="*/ 216694 h 1015809"/>
                  <a:gd name="connsiteX11" fmla="*/ 1284685 w 1322785"/>
                  <a:gd name="connsiteY11" fmla="*/ 216694 h 1015809"/>
                  <a:gd name="connsiteX12" fmla="*/ 1147763 w 1322785"/>
                  <a:gd name="connsiteY12" fmla="*/ 216694 h 1015809"/>
                  <a:gd name="connsiteX13" fmla="*/ 1114723 w 1322785"/>
                  <a:gd name="connsiteY13" fmla="*/ 216694 h 1015809"/>
                  <a:gd name="connsiteX14" fmla="*/ 1104900 w 1322785"/>
                  <a:gd name="connsiteY14" fmla="*/ 216694 h 1015809"/>
                  <a:gd name="connsiteX15" fmla="*/ 1097757 w 1322785"/>
                  <a:gd name="connsiteY15" fmla="*/ 216694 h 1015809"/>
                  <a:gd name="connsiteX16" fmla="*/ 1090613 w 1322785"/>
                  <a:gd name="connsiteY16" fmla="*/ 216694 h 1015809"/>
                  <a:gd name="connsiteX17" fmla="*/ 1089621 w 1322785"/>
                  <a:gd name="connsiteY17" fmla="*/ 216694 h 1015809"/>
                  <a:gd name="connsiteX18" fmla="*/ 1089621 w 1322785"/>
                  <a:gd name="connsiteY18" fmla="*/ 248513 h 1015809"/>
                  <a:gd name="connsiteX19" fmla="*/ 1090613 w 1322785"/>
                  <a:gd name="connsiteY19" fmla="*/ 253427 h 1015809"/>
                  <a:gd name="connsiteX20" fmla="*/ 1090613 w 1322785"/>
                  <a:gd name="connsiteY20" fmla="*/ 889996 h 1015809"/>
                  <a:gd name="connsiteX21" fmla="*/ 964800 w 1322785"/>
                  <a:gd name="connsiteY21" fmla="*/ 1015809 h 1015809"/>
                  <a:gd name="connsiteX22" fmla="*/ 125813 w 1322785"/>
                  <a:gd name="connsiteY22" fmla="*/ 1015809 h 1015809"/>
                  <a:gd name="connsiteX23" fmla="*/ 0 w 1322785"/>
                  <a:gd name="connsiteY23" fmla="*/ 889996 h 1015809"/>
                  <a:gd name="connsiteX24" fmla="*/ 0 w 1322785"/>
                  <a:gd name="connsiteY24" fmla="*/ 791190 h 1015809"/>
                  <a:gd name="connsiteX25" fmla="*/ 0 w 1322785"/>
                  <a:gd name="connsiteY25" fmla="*/ 712916 h 1015809"/>
                  <a:gd name="connsiteX26" fmla="*/ 0 w 1322785"/>
                  <a:gd name="connsiteY26" fmla="*/ 289066 h 1015809"/>
                  <a:gd name="connsiteX27" fmla="*/ 0 w 1322785"/>
                  <a:gd name="connsiteY27" fmla="*/ 253427 h 1015809"/>
                  <a:gd name="connsiteX28" fmla="*/ 0 w 1322785"/>
                  <a:gd name="connsiteY28" fmla="*/ 251965 h 1015809"/>
                  <a:gd name="connsiteX29" fmla="*/ 0 w 1322785"/>
                  <a:gd name="connsiteY29" fmla="*/ 152163 h 1015809"/>
                  <a:gd name="connsiteX30" fmla="*/ 109438 w 1322785"/>
                  <a:gd name="connsiteY30" fmla="*/ 1 h 1015809"/>
                  <a:gd name="connsiteX31" fmla="*/ 1154800 w 1322785"/>
                  <a:gd name="connsiteY31" fmla="*/ 1 h 1015809"/>
                  <a:gd name="connsiteX32" fmla="*/ 1175739 w 1322785"/>
                  <a:gd name="connsiteY32" fmla="*/ 1 h 1015809"/>
                  <a:gd name="connsiteX0" fmla="*/ 1175743 w 1322785"/>
                  <a:gd name="connsiteY0" fmla="*/ 0 h 1015809"/>
                  <a:gd name="connsiteX1" fmla="*/ 1175746 w 1322785"/>
                  <a:gd name="connsiteY1" fmla="*/ 1 h 1015809"/>
                  <a:gd name="connsiteX2" fmla="*/ 1185031 w 1322785"/>
                  <a:gd name="connsiteY2" fmla="*/ 1 h 1015809"/>
                  <a:gd name="connsiteX3" fmla="*/ 1196931 w 1322785"/>
                  <a:gd name="connsiteY3" fmla="*/ 1 h 1015809"/>
                  <a:gd name="connsiteX4" fmla="*/ 1197766 w 1322785"/>
                  <a:gd name="connsiteY4" fmla="*/ 1 h 1015809"/>
                  <a:gd name="connsiteX5" fmla="*/ 1197769 w 1322785"/>
                  <a:gd name="connsiteY5" fmla="*/ 0 h 1015809"/>
                  <a:gd name="connsiteX6" fmla="*/ 1197767 w 1322785"/>
                  <a:gd name="connsiteY6" fmla="*/ 1 h 1015809"/>
                  <a:gd name="connsiteX7" fmla="*/ 1199059 w 1322785"/>
                  <a:gd name="connsiteY7" fmla="*/ 1 h 1015809"/>
                  <a:gd name="connsiteX8" fmla="*/ 1213843 w 1322785"/>
                  <a:gd name="connsiteY8" fmla="*/ 0 h 1015809"/>
                  <a:gd name="connsiteX9" fmla="*/ 1322785 w 1322785"/>
                  <a:gd name="connsiteY9" fmla="*/ 216694 h 1015809"/>
                  <a:gd name="connsiteX10" fmla="*/ 1284685 w 1322785"/>
                  <a:gd name="connsiteY10" fmla="*/ 216694 h 1015809"/>
                  <a:gd name="connsiteX11" fmla="*/ 1147763 w 1322785"/>
                  <a:gd name="connsiteY11" fmla="*/ 216694 h 1015809"/>
                  <a:gd name="connsiteX12" fmla="*/ 1114723 w 1322785"/>
                  <a:gd name="connsiteY12" fmla="*/ 216694 h 1015809"/>
                  <a:gd name="connsiteX13" fmla="*/ 1104900 w 1322785"/>
                  <a:gd name="connsiteY13" fmla="*/ 216694 h 1015809"/>
                  <a:gd name="connsiteX14" fmla="*/ 1097757 w 1322785"/>
                  <a:gd name="connsiteY14" fmla="*/ 216694 h 1015809"/>
                  <a:gd name="connsiteX15" fmla="*/ 1090613 w 1322785"/>
                  <a:gd name="connsiteY15" fmla="*/ 216694 h 1015809"/>
                  <a:gd name="connsiteX16" fmla="*/ 1089621 w 1322785"/>
                  <a:gd name="connsiteY16" fmla="*/ 216694 h 1015809"/>
                  <a:gd name="connsiteX17" fmla="*/ 1089621 w 1322785"/>
                  <a:gd name="connsiteY17" fmla="*/ 248513 h 1015809"/>
                  <a:gd name="connsiteX18" fmla="*/ 1090613 w 1322785"/>
                  <a:gd name="connsiteY18" fmla="*/ 253427 h 1015809"/>
                  <a:gd name="connsiteX19" fmla="*/ 1090613 w 1322785"/>
                  <a:gd name="connsiteY19" fmla="*/ 889996 h 1015809"/>
                  <a:gd name="connsiteX20" fmla="*/ 964800 w 1322785"/>
                  <a:gd name="connsiteY20" fmla="*/ 1015809 h 1015809"/>
                  <a:gd name="connsiteX21" fmla="*/ 125813 w 1322785"/>
                  <a:gd name="connsiteY21" fmla="*/ 1015809 h 1015809"/>
                  <a:gd name="connsiteX22" fmla="*/ 0 w 1322785"/>
                  <a:gd name="connsiteY22" fmla="*/ 889996 h 1015809"/>
                  <a:gd name="connsiteX23" fmla="*/ 0 w 1322785"/>
                  <a:gd name="connsiteY23" fmla="*/ 791190 h 1015809"/>
                  <a:gd name="connsiteX24" fmla="*/ 0 w 1322785"/>
                  <a:gd name="connsiteY24" fmla="*/ 712916 h 1015809"/>
                  <a:gd name="connsiteX25" fmla="*/ 0 w 1322785"/>
                  <a:gd name="connsiteY25" fmla="*/ 289066 h 1015809"/>
                  <a:gd name="connsiteX26" fmla="*/ 0 w 1322785"/>
                  <a:gd name="connsiteY26" fmla="*/ 253427 h 1015809"/>
                  <a:gd name="connsiteX27" fmla="*/ 0 w 1322785"/>
                  <a:gd name="connsiteY27" fmla="*/ 251965 h 1015809"/>
                  <a:gd name="connsiteX28" fmla="*/ 0 w 1322785"/>
                  <a:gd name="connsiteY28" fmla="*/ 152163 h 1015809"/>
                  <a:gd name="connsiteX29" fmla="*/ 109438 w 1322785"/>
                  <a:gd name="connsiteY29" fmla="*/ 1 h 1015809"/>
                  <a:gd name="connsiteX30" fmla="*/ 1154800 w 1322785"/>
                  <a:gd name="connsiteY30" fmla="*/ 1 h 1015809"/>
                  <a:gd name="connsiteX31" fmla="*/ 1175739 w 1322785"/>
                  <a:gd name="connsiteY31" fmla="*/ 1 h 1015809"/>
                  <a:gd name="connsiteX32" fmla="*/ 1175743 w 1322785"/>
                  <a:gd name="connsiteY32" fmla="*/ 0 h 101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322785" h="1015809">
                    <a:moveTo>
                      <a:pt x="1175743" y="0"/>
                    </a:moveTo>
                    <a:cubicBezTo>
                      <a:pt x="1175744" y="0"/>
                      <a:pt x="1175745" y="1"/>
                      <a:pt x="1175746" y="1"/>
                    </a:cubicBezTo>
                    <a:lnTo>
                      <a:pt x="1185031" y="1"/>
                    </a:lnTo>
                    <a:lnTo>
                      <a:pt x="1196931" y="1"/>
                    </a:lnTo>
                    <a:lnTo>
                      <a:pt x="1197766" y="1"/>
                    </a:lnTo>
                    <a:cubicBezTo>
                      <a:pt x="1197767" y="1"/>
                      <a:pt x="1197768" y="0"/>
                      <a:pt x="1197769" y="0"/>
                    </a:cubicBezTo>
                    <a:cubicBezTo>
                      <a:pt x="1197768" y="0"/>
                      <a:pt x="1197768" y="1"/>
                      <a:pt x="1197767" y="1"/>
                    </a:cubicBezTo>
                    <a:lnTo>
                      <a:pt x="1199059" y="1"/>
                    </a:lnTo>
                    <a:lnTo>
                      <a:pt x="1213843" y="0"/>
                    </a:lnTo>
                    <a:cubicBezTo>
                      <a:pt x="1322785" y="0"/>
                      <a:pt x="1322785" y="216694"/>
                      <a:pt x="1322785" y="216694"/>
                    </a:cubicBezTo>
                    <a:lnTo>
                      <a:pt x="1284685" y="216694"/>
                    </a:lnTo>
                    <a:lnTo>
                      <a:pt x="1147763" y="216694"/>
                    </a:lnTo>
                    <a:lnTo>
                      <a:pt x="1114723" y="216694"/>
                    </a:lnTo>
                    <a:lnTo>
                      <a:pt x="1104900" y="216694"/>
                    </a:lnTo>
                    <a:lnTo>
                      <a:pt x="1097757" y="216694"/>
                    </a:lnTo>
                    <a:lnTo>
                      <a:pt x="1090613" y="216694"/>
                    </a:lnTo>
                    <a:lnTo>
                      <a:pt x="1089621" y="216694"/>
                    </a:lnTo>
                    <a:lnTo>
                      <a:pt x="1089621" y="248513"/>
                    </a:lnTo>
                    <a:lnTo>
                      <a:pt x="1090613" y="253427"/>
                    </a:lnTo>
                    <a:lnTo>
                      <a:pt x="1090613" y="889996"/>
                    </a:lnTo>
                    <a:cubicBezTo>
                      <a:pt x="1090613" y="959481"/>
                      <a:pt x="1034285" y="1015809"/>
                      <a:pt x="964800" y="1015809"/>
                    </a:cubicBezTo>
                    <a:lnTo>
                      <a:pt x="125813" y="1015809"/>
                    </a:lnTo>
                    <a:cubicBezTo>
                      <a:pt x="56328" y="1015809"/>
                      <a:pt x="0" y="959481"/>
                      <a:pt x="0" y="889996"/>
                    </a:cubicBezTo>
                    <a:lnTo>
                      <a:pt x="0" y="791190"/>
                    </a:lnTo>
                    <a:lnTo>
                      <a:pt x="0" y="712916"/>
                    </a:lnTo>
                    <a:lnTo>
                      <a:pt x="0" y="289066"/>
                    </a:lnTo>
                    <a:lnTo>
                      <a:pt x="0" y="253427"/>
                    </a:lnTo>
                    <a:lnTo>
                      <a:pt x="0" y="251965"/>
                    </a:lnTo>
                    <a:lnTo>
                      <a:pt x="0" y="152163"/>
                    </a:lnTo>
                    <a:cubicBezTo>
                      <a:pt x="0" y="152163"/>
                      <a:pt x="0" y="1"/>
                      <a:pt x="109438" y="1"/>
                    </a:cubicBezTo>
                    <a:lnTo>
                      <a:pt x="1154800" y="1"/>
                    </a:lnTo>
                    <a:lnTo>
                      <a:pt x="1175739" y="1"/>
                    </a:lnTo>
                    <a:cubicBezTo>
                      <a:pt x="1175740" y="1"/>
                      <a:pt x="1175742" y="0"/>
                      <a:pt x="11757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119382" tIns="59691" rIns="119382" bIns="5969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1120">
                <a:extLst>
                  <a:ext uri="{FF2B5EF4-FFF2-40B4-BE49-F238E27FC236}">
                    <a16:creationId xmlns:a16="http://schemas.microsoft.com/office/drawing/2014/main" xmlns="" id="{BE893492-BBE0-4BE4-8E81-9CC7D7B70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648" y="955688"/>
                <a:ext cx="410706" cy="192195"/>
              </a:xfrm>
              <a:custGeom>
                <a:avLst/>
                <a:gdLst>
                  <a:gd name="T0" fmla="*/ 0 w 92"/>
                  <a:gd name="T1" fmla="*/ 91 h 91"/>
                  <a:gd name="T2" fmla="*/ 46 w 92"/>
                  <a:gd name="T3" fmla="*/ 0 h 91"/>
                  <a:gd name="T4" fmla="*/ 92 w 92"/>
                  <a:gd name="T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91">
                    <a:moveTo>
                      <a:pt x="0" y="91"/>
                    </a:moveTo>
                    <a:cubicBezTo>
                      <a:pt x="0" y="91"/>
                      <a:pt x="0" y="0"/>
                      <a:pt x="46" y="0"/>
                    </a:cubicBezTo>
                    <a:cubicBezTo>
                      <a:pt x="92" y="0"/>
                      <a:pt x="92" y="91"/>
                      <a:pt x="92" y="91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119382" tIns="59691" rIns="119382" bIns="5969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2A63E33A-5F26-4F3A-8A08-4BDC5E4836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2527" y="1482954"/>
                <a:ext cx="1854285" cy="203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913526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80000" lvl="1" indent="-180000" defTabSz="913526" eaLnBrk="1" hangingPunct="1"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"/>
                  <a:defRPr baseline="0">
                    <a:latin typeface="+mn-lt"/>
                  </a:defRPr>
                </a:lvl2pPr>
                <a:lvl3pPr marL="360000" lvl="2" indent="-180000" defTabSz="913526" eaLnBrk="1" hangingPunct="1">
                  <a:buClr>
                    <a:schemeClr val="accent2"/>
                  </a:buClr>
                  <a:buSzPct val="100000"/>
                  <a:buFont typeface="Symbol" panose="05050102010706020507" pitchFamily="18" charset="2"/>
                  <a:buChar char=""/>
                  <a:defRPr baseline="0">
                    <a:latin typeface="+mn-lt"/>
                  </a:defRPr>
                </a:lvl3pPr>
                <a:lvl4pPr marL="540000" lvl="3" indent="-180000" defTabSz="913526" eaLnBrk="1" hangingPunct="1"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"/>
                  <a:defRPr baseline="0">
                    <a:latin typeface="+mn-lt"/>
                  </a:defRPr>
                </a:lvl4pPr>
                <a:lvl5pPr marL="720000" lvl="4" indent="-180000" defTabSz="913526" eaLnBrk="1" hangingPunct="1">
                  <a:buClr>
                    <a:schemeClr val="accent2"/>
                  </a:buClr>
                  <a:buSzPct val="100000"/>
                  <a:buFont typeface="Symbol" panose="05050102010706020507" pitchFamily="18" charset="2"/>
                  <a:buChar char=""/>
                  <a:defRPr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392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Account Managers</a:t>
                </a:r>
              </a:p>
            </p:txBody>
          </p:sp>
          <p:sp>
            <p:nvSpPr>
              <p:cNvPr id="86" name="Oval 1108">
                <a:extLst>
                  <a:ext uri="{FF2B5EF4-FFF2-40B4-BE49-F238E27FC236}">
                    <a16:creationId xmlns:a16="http://schemas.microsoft.com/office/drawing/2014/main" xmlns="" id="{8CB36895-0C8A-4DA4-B07C-089EB1A98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480" y="726592"/>
                <a:ext cx="584378" cy="5852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txBody>
              <a:bodyPr vert="horz" wrap="square" lIns="119382" tIns="59691" rIns="119382" bIns="596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F98565C8-6F9F-4DF5-B46B-B5C42FEBCE1A}"/>
                </a:ext>
              </a:extLst>
            </p:cNvPr>
            <p:cNvGrpSpPr/>
            <p:nvPr/>
          </p:nvGrpSpPr>
          <p:grpSpPr bwMode="gray">
            <a:xfrm>
              <a:off x="4247572" y="1049003"/>
              <a:ext cx="263723" cy="456672"/>
              <a:chOff x="6646863" y="3813176"/>
              <a:chExt cx="446087" cy="757237"/>
            </a:xfrm>
            <a:solidFill>
              <a:schemeClr val="accent3"/>
            </a:solidFill>
          </p:grpSpPr>
          <p:sp>
            <p:nvSpPr>
              <p:cNvPr id="99" name="Freeform 103">
                <a:extLst>
                  <a:ext uri="{FF2B5EF4-FFF2-40B4-BE49-F238E27FC236}">
                    <a16:creationId xmlns:a16="http://schemas.microsoft.com/office/drawing/2014/main" xmlns="" id="{E6848545-1202-47B7-8EAA-F5E3018D698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0525" y="3813176"/>
                <a:ext cx="161925" cy="161925"/>
              </a:xfrm>
              <a:custGeom>
                <a:avLst/>
                <a:gdLst>
                  <a:gd name="T0" fmla="*/ 120 w 198"/>
                  <a:gd name="T1" fmla="*/ 186 h 198"/>
                  <a:gd name="T2" fmla="*/ 187 w 198"/>
                  <a:gd name="T3" fmla="*/ 78 h 198"/>
                  <a:gd name="T4" fmla="*/ 79 w 198"/>
                  <a:gd name="T5" fmla="*/ 11 h 198"/>
                  <a:gd name="T6" fmla="*/ 11 w 198"/>
                  <a:gd name="T7" fmla="*/ 119 h 198"/>
                  <a:gd name="T8" fmla="*/ 120 w 198"/>
                  <a:gd name="T9" fmla="*/ 18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98">
                    <a:moveTo>
                      <a:pt x="120" y="186"/>
                    </a:moveTo>
                    <a:cubicBezTo>
                      <a:pt x="168" y="175"/>
                      <a:pt x="198" y="127"/>
                      <a:pt x="187" y="78"/>
                    </a:cubicBezTo>
                    <a:cubicBezTo>
                      <a:pt x="175" y="30"/>
                      <a:pt x="127" y="0"/>
                      <a:pt x="79" y="11"/>
                    </a:cubicBezTo>
                    <a:cubicBezTo>
                      <a:pt x="30" y="22"/>
                      <a:pt x="0" y="71"/>
                      <a:pt x="11" y="119"/>
                    </a:cubicBezTo>
                    <a:cubicBezTo>
                      <a:pt x="23" y="168"/>
                      <a:pt x="71" y="198"/>
                      <a:pt x="120" y="186"/>
                    </a:cubicBezTo>
                    <a:close/>
                  </a:path>
                </a:pathLst>
              </a:custGeom>
              <a:grpFill/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300"/>
                  </a:spcBef>
                </a:pPr>
                <a:endParaRPr lang="en-US" sz="1100"/>
              </a:p>
            </p:txBody>
          </p:sp>
          <p:sp>
            <p:nvSpPr>
              <p:cNvPr id="100" name="Freeform 104">
                <a:extLst>
                  <a:ext uri="{FF2B5EF4-FFF2-40B4-BE49-F238E27FC236}">
                    <a16:creationId xmlns:a16="http://schemas.microsoft.com/office/drawing/2014/main" xmlns="" id="{6D28A1C4-D2AB-47CD-A9CD-13BDEC39DC2D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6646863" y="3992563"/>
                <a:ext cx="446087" cy="577850"/>
              </a:xfrm>
              <a:custGeom>
                <a:avLst/>
                <a:gdLst>
                  <a:gd name="T0" fmla="*/ 33 w 545"/>
                  <a:gd name="T1" fmla="*/ 353 h 709"/>
                  <a:gd name="T2" fmla="*/ 64 w 545"/>
                  <a:gd name="T3" fmla="*/ 296 h 709"/>
                  <a:gd name="T4" fmla="*/ 105 w 545"/>
                  <a:gd name="T5" fmla="*/ 228 h 709"/>
                  <a:gd name="T6" fmla="*/ 105 w 545"/>
                  <a:gd name="T7" fmla="*/ 660 h 709"/>
                  <a:gd name="T8" fmla="*/ 204 w 545"/>
                  <a:gd name="T9" fmla="*/ 660 h 709"/>
                  <a:gd name="T10" fmla="*/ 223 w 545"/>
                  <a:gd name="T11" fmla="*/ 335 h 709"/>
                  <a:gd name="T12" fmla="*/ 272 w 545"/>
                  <a:gd name="T13" fmla="*/ 709 h 709"/>
                  <a:gd name="T14" fmla="*/ 322 w 545"/>
                  <a:gd name="T15" fmla="*/ 617 h 709"/>
                  <a:gd name="T16" fmla="*/ 234 w 545"/>
                  <a:gd name="T17" fmla="*/ 590 h 709"/>
                  <a:gd name="T18" fmla="*/ 261 w 545"/>
                  <a:gd name="T19" fmla="*/ 373 h 709"/>
                  <a:gd name="T20" fmla="*/ 322 w 545"/>
                  <a:gd name="T21" fmla="*/ 228 h 709"/>
                  <a:gd name="T22" fmla="*/ 321 w 545"/>
                  <a:gd name="T23" fmla="*/ 106 h 709"/>
                  <a:gd name="T24" fmla="*/ 362 w 545"/>
                  <a:gd name="T25" fmla="*/ 296 h 709"/>
                  <a:gd name="T26" fmla="*/ 363 w 545"/>
                  <a:gd name="T27" fmla="*/ 331 h 709"/>
                  <a:gd name="T28" fmla="*/ 336 w 545"/>
                  <a:gd name="T29" fmla="*/ 380 h 709"/>
                  <a:gd name="T30" fmla="*/ 322 w 545"/>
                  <a:gd name="T31" fmla="*/ 382 h 709"/>
                  <a:gd name="T32" fmla="*/ 243 w 545"/>
                  <a:gd name="T33" fmla="*/ 400 h 709"/>
                  <a:gd name="T34" fmla="*/ 261 w 545"/>
                  <a:gd name="T35" fmla="*/ 608 h 709"/>
                  <a:gd name="T36" fmla="*/ 527 w 545"/>
                  <a:gd name="T37" fmla="*/ 608 h 709"/>
                  <a:gd name="T38" fmla="*/ 545 w 545"/>
                  <a:gd name="T39" fmla="*/ 400 h 709"/>
                  <a:gd name="T40" fmla="*/ 453 w 545"/>
                  <a:gd name="T41" fmla="*/ 382 h 709"/>
                  <a:gd name="T42" fmla="*/ 453 w 545"/>
                  <a:gd name="T43" fmla="*/ 373 h 709"/>
                  <a:gd name="T44" fmla="*/ 425 w 545"/>
                  <a:gd name="T45" fmla="*/ 323 h 709"/>
                  <a:gd name="T46" fmla="*/ 372 w 545"/>
                  <a:gd name="T47" fmla="*/ 67 h 709"/>
                  <a:gd name="T48" fmla="*/ 298 w 545"/>
                  <a:gd name="T49" fmla="*/ 1 h 709"/>
                  <a:gd name="T50" fmla="*/ 136 w 545"/>
                  <a:gd name="T51" fmla="*/ 0 h 709"/>
                  <a:gd name="T52" fmla="*/ 115 w 545"/>
                  <a:gd name="T53" fmla="*/ 4 h 709"/>
                  <a:gd name="T54" fmla="*/ 0 w 545"/>
                  <a:gd name="T55" fmla="*/ 296 h 709"/>
                  <a:gd name="T56" fmla="*/ 32 w 545"/>
                  <a:gd name="T57" fmla="*/ 353 h 709"/>
                  <a:gd name="T58" fmla="*/ 439 w 545"/>
                  <a:gd name="T59" fmla="*/ 380 h 709"/>
                  <a:gd name="T60" fmla="*/ 349 w 545"/>
                  <a:gd name="T61" fmla="*/ 382 h 709"/>
                  <a:gd name="T62" fmla="*/ 350 w 545"/>
                  <a:gd name="T63" fmla="*/ 373 h 709"/>
                  <a:gd name="T64" fmla="*/ 392 w 545"/>
                  <a:gd name="T65" fmla="*/ 353 h 709"/>
                  <a:gd name="T66" fmla="*/ 418 w 545"/>
                  <a:gd name="T67" fmla="*/ 342 h 709"/>
                  <a:gd name="T68" fmla="*/ 213 w 545"/>
                  <a:gd name="T69" fmla="*/ 279 h 709"/>
                  <a:gd name="T70" fmla="*/ 175 w 545"/>
                  <a:gd name="T71" fmla="*/ 231 h 709"/>
                  <a:gd name="T72" fmla="*/ 197 w 545"/>
                  <a:gd name="T73" fmla="*/ 70 h 709"/>
                  <a:gd name="T74" fmla="*/ 213 w 545"/>
                  <a:gd name="T75" fmla="*/ 73 h 709"/>
                  <a:gd name="T76" fmla="*/ 229 w 545"/>
                  <a:gd name="T77" fmla="*/ 70 h 709"/>
                  <a:gd name="T78" fmla="*/ 251 w 545"/>
                  <a:gd name="T79" fmla="*/ 231 h 709"/>
                  <a:gd name="T80" fmla="*/ 213 w 545"/>
                  <a:gd name="T81" fmla="*/ 279 h 709"/>
                  <a:gd name="T82" fmla="*/ 213 w 545"/>
                  <a:gd name="T83" fmla="*/ 21 h 709"/>
                  <a:gd name="T84" fmla="*/ 236 w 545"/>
                  <a:gd name="T85" fmla="*/ 51 h 709"/>
                  <a:gd name="T86" fmla="*/ 213 w 545"/>
                  <a:gd name="T87" fmla="*/ 61 h 709"/>
                  <a:gd name="T88" fmla="*/ 190 w 545"/>
                  <a:gd name="T89" fmla="*/ 51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45" h="709">
                    <a:moveTo>
                      <a:pt x="32" y="353"/>
                    </a:moveTo>
                    <a:cubicBezTo>
                      <a:pt x="33" y="353"/>
                      <a:pt x="33" y="353"/>
                      <a:pt x="33" y="353"/>
                    </a:cubicBezTo>
                    <a:cubicBezTo>
                      <a:pt x="51" y="353"/>
                      <a:pt x="65" y="338"/>
                      <a:pt x="64" y="320"/>
                    </a:cubicBezTo>
                    <a:cubicBezTo>
                      <a:pt x="64" y="312"/>
                      <a:pt x="64" y="304"/>
                      <a:pt x="64" y="296"/>
                    </a:cubicBezTo>
                    <a:cubicBezTo>
                      <a:pt x="64" y="198"/>
                      <a:pt x="85" y="140"/>
                      <a:pt x="105" y="105"/>
                    </a:cubicBezTo>
                    <a:cubicBezTo>
                      <a:pt x="105" y="228"/>
                      <a:pt x="105" y="228"/>
                      <a:pt x="105" y="228"/>
                    </a:cubicBezTo>
                    <a:cubicBezTo>
                      <a:pt x="105" y="304"/>
                      <a:pt x="105" y="304"/>
                      <a:pt x="105" y="304"/>
                    </a:cubicBezTo>
                    <a:cubicBezTo>
                      <a:pt x="105" y="660"/>
                      <a:pt x="105" y="660"/>
                      <a:pt x="105" y="660"/>
                    </a:cubicBezTo>
                    <a:cubicBezTo>
                      <a:pt x="105" y="687"/>
                      <a:pt x="127" y="709"/>
                      <a:pt x="154" y="709"/>
                    </a:cubicBezTo>
                    <a:cubicBezTo>
                      <a:pt x="182" y="709"/>
                      <a:pt x="204" y="687"/>
                      <a:pt x="204" y="660"/>
                    </a:cubicBezTo>
                    <a:cubicBezTo>
                      <a:pt x="204" y="335"/>
                      <a:pt x="204" y="335"/>
                      <a:pt x="204" y="335"/>
                    </a:cubicBezTo>
                    <a:cubicBezTo>
                      <a:pt x="223" y="335"/>
                      <a:pt x="223" y="335"/>
                      <a:pt x="223" y="335"/>
                    </a:cubicBezTo>
                    <a:cubicBezTo>
                      <a:pt x="223" y="660"/>
                      <a:pt x="223" y="660"/>
                      <a:pt x="223" y="660"/>
                    </a:cubicBezTo>
                    <a:cubicBezTo>
                      <a:pt x="223" y="687"/>
                      <a:pt x="245" y="709"/>
                      <a:pt x="272" y="709"/>
                    </a:cubicBezTo>
                    <a:cubicBezTo>
                      <a:pt x="300" y="709"/>
                      <a:pt x="322" y="687"/>
                      <a:pt x="322" y="660"/>
                    </a:cubicBezTo>
                    <a:cubicBezTo>
                      <a:pt x="322" y="617"/>
                      <a:pt x="322" y="617"/>
                      <a:pt x="322" y="617"/>
                    </a:cubicBezTo>
                    <a:cubicBezTo>
                      <a:pt x="261" y="617"/>
                      <a:pt x="261" y="617"/>
                      <a:pt x="261" y="617"/>
                    </a:cubicBezTo>
                    <a:cubicBezTo>
                      <a:pt x="246" y="617"/>
                      <a:pt x="234" y="605"/>
                      <a:pt x="234" y="590"/>
                    </a:cubicBezTo>
                    <a:cubicBezTo>
                      <a:pt x="234" y="400"/>
                      <a:pt x="234" y="400"/>
                      <a:pt x="234" y="400"/>
                    </a:cubicBezTo>
                    <a:cubicBezTo>
                      <a:pt x="234" y="385"/>
                      <a:pt x="246" y="373"/>
                      <a:pt x="261" y="373"/>
                    </a:cubicBezTo>
                    <a:cubicBezTo>
                      <a:pt x="322" y="373"/>
                      <a:pt x="322" y="373"/>
                      <a:pt x="322" y="373"/>
                    </a:cubicBezTo>
                    <a:cubicBezTo>
                      <a:pt x="322" y="228"/>
                      <a:pt x="322" y="228"/>
                      <a:pt x="322" y="228"/>
                    </a:cubicBezTo>
                    <a:cubicBezTo>
                      <a:pt x="322" y="226"/>
                      <a:pt x="322" y="224"/>
                      <a:pt x="321" y="221"/>
                    </a:cubicBezTo>
                    <a:cubicBezTo>
                      <a:pt x="321" y="106"/>
                      <a:pt x="321" y="106"/>
                      <a:pt x="321" y="106"/>
                    </a:cubicBezTo>
                    <a:cubicBezTo>
                      <a:pt x="321" y="107"/>
                      <a:pt x="322" y="107"/>
                      <a:pt x="322" y="107"/>
                    </a:cubicBezTo>
                    <a:cubicBezTo>
                      <a:pt x="341" y="142"/>
                      <a:pt x="362" y="200"/>
                      <a:pt x="362" y="296"/>
                    </a:cubicBezTo>
                    <a:cubicBezTo>
                      <a:pt x="362" y="304"/>
                      <a:pt x="362" y="312"/>
                      <a:pt x="361" y="320"/>
                    </a:cubicBezTo>
                    <a:cubicBezTo>
                      <a:pt x="361" y="324"/>
                      <a:pt x="362" y="328"/>
                      <a:pt x="363" y="331"/>
                    </a:cubicBezTo>
                    <a:cubicBezTo>
                      <a:pt x="348" y="340"/>
                      <a:pt x="338" y="355"/>
                      <a:pt x="336" y="373"/>
                    </a:cubicBezTo>
                    <a:cubicBezTo>
                      <a:pt x="336" y="376"/>
                      <a:pt x="336" y="378"/>
                      <a:pt x="336" y="380"/>
                    </a:cubicBezTo>
                    <a:cubicBezTo>
                      <a:pt x="336" y="381"/>
                      <a:pt x="336" y="382"/>
                      <a:pt x="336" y="382"/>
                    </a:cubicBezTo>
                    <a:cubicBezTo>
                      <a:pt x="322" y="382"/>
                      <a:pt x="322" y="382"/>
                      <a:pt x="322" y="382"/>
                    </a:cubicBezTo>
                    <a:cubicBezTo>
                      <a:pt x="261" y="382"/>
                      <a:pt x="261" y="382"/>
                      <a:pt x="261" y="382"/>
                    </a:cubicBezTo>
                    <a:cubicBezTo>
                      <a:pt x="251" y="382"/>
                      <a:pt x="243" y="390"/>
                      <a:pt x="243" y="400"/>
                    </a:cubicBezTo>
                    <a:cubicBezTo>
                      <a:pt x="243" y="590"/>
                      <a:pt x="243" y="590"/>
                      <a:pt x="243" y="590"/>
                    </a:cubicBezTo>
                    <a:cubicBezTo>
                      <a:pt x="243" y="600"/>
                      <a:pt x="251" y="608"/>
                      <a:pt x="261" y="608"/>
                    </a:cubicBezTo>
                    <a:cubicBezTo>
                      <a:pt x="322" y="608"/>
                      <a:pt x="322" y="608"/>
                      <a:pt x="322" y="608"/>
                    </a:cubicBezTo>
                    <a:cubicBezTo>
                      <a:pt x="527" y="608"/>
                      <a:pt x="527" y="608"/>
                      <a:pt x="527" y="608"/>
                    </a:cubicBezTo>
                    <a:cubicBezTo>
                      <a:pt x="537" y="608"/>
                      <a:pt x="545" y="600"/>
                      <a:pt x="545" y="590"/>
                    </a:cubicBezTo>
                    <a:cubicBezTo>
                      <a:pt x="545" y="400"/>
                      <a:pt x="545" y="400"/>
                      <a:pt x="545" y="400"/>
                    </a:cubicBezTo>
                    <a:cubicBezTo>
                      <a:pt x="545" y="390"/>
                      <a:pt x="537" y="382"/>
                      <a:pt x="527" y="382"/>
                    </a:cubicBezTo>
                    <a:cubicBezTo>
                      <a:pt x="453" y="382"/>
                      <a:pt x="453" y="382"/>
                      <a:pt x="453" y="382"/>
                    </a:cubicBezTo>
                    <a:cubicBezTo>
                      <a:pt x="453" y="382"/>
                      <a:pt x="453" y="381"/>
                      <a:pt x="453" y="380"/>
                    </a:cubicBezTo>
                    <a:cubicBezTo>
                      <a:pt x="453" y="378"/>
                      <a:pt x="453" y="376"/>
                      <a:pt x="453" y="373"/>
                    </a:cubicBezTo>
                    <a:cubicBezTo>
                      <a:pt x="450" y="355"/>
                      <a:pt x="440" y="339"/>
                      <a:pt x="424" y="330"/>
                    </a:cubicBezTo>
                    <a:cubicBezTo>
                      <a:pt x="425" y="327"/>
                      <a:pt x="425" y="325"/>
                      <a:pt x="425" y="323"/>
                    </a:cubicBezTo>
                    <a:cubicBezTo>
                      <a:pt x="426" y="314"/>
                      <a:pt x="426" y="305"/>
                      <a:pt x="426" y="296"/>
                    </a:cubicBezTo>
                    <a:cubicBezTo>
                      <a:pt x="426" y="184"/>
                      <a:pt x="400" y="112"/>
                      <a:pt x="372" y="67"/>
                    </a:cubicBezTo>
                    <a:cubicBezTo>
                      <a:pt x="344" y="22"/>
                      <a:pt x="315" y="6"/>
                      <a:pt x="311" y="4"/>
                    </a:cubicBezTo>
                    <a:cubicBezTo>
                      <a:pt x="307" y="2"/>
                      <a:pt x="302" y="1"/>
                      <a:pt x="298" y="1"/>
                    </a:cubicBezTo>
                    <a:cubicBezTo>
                      <a:pt x="296" y="0"/>
                      <a:pt x="293" y="0"/>
                      <a:pt x="290" y="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3" y="0"/>
                      <a:pt x="131" y="0"/>
                      <a:pt x="128" y="1"/>
                    </a:cubicBezTo>
                    <a:cubicBezTo>
                      <a:pt x="124" y="1"/>
                      <a:pt x="119" y="2"/>
                      <a:pt x="115" y="4"/>
                    </a:cubicBezTo>
                    <a:cubicBezTo>
                      <a:pt x="111" y="6"/>
                      <a:pt x="81" y="22"/>
                      <a:pt x="53" y="67"/>
                    </a:cubicBezTo>
                    <a:cubicBezTo>
                      <a:pt x="25" y="112"/>
                      <a:pt x="0" y="184"/>
                      <a:pt x="0" y="296"/>
                    </a:cubicBezTo>
                    <a:cubicBezTo>
                      <a:pt x="0" y="305"/>
                      <a:pt x="0" y="314"/>
                      <a:pt x="0" y="323"/>
                    </a:cubicBezTo>
                    <a:cubicBezTo>
                      <a:pt x="1" y="340"/>
                      <a:pt x="15" y="353"/>
                      <a:pt x="32" y="353"/>
                    </a:cubicBezTo>
                    <a:close/>
                    <a:moveTo>
                      <a:pt x="439" y="373"/>
                    </a:moveTo>
                    <a:cubicBezTo>
                      <a:pt x="439" y="376"/>
                      <a:pt x="439" y="378"/>
                      <a:pt x="439" y="380"/>
                    </a:cubicBezTo>
                    <a:cubicBezTo>
                      <a:pt x="439" y="381"/>
                      <a:pt x="439" y="382"/>
                      <a:pt x="439" y="382"/>
                    </a:cubicBezTo>
                    <a:cubicBezTo>
                      <a:pt x="349" y="382"/>
                      <a:pt x="349" y="382"/>
                      <a:pt x="349" y="382"/>
                    </a:cubicBezTo>
                    <a:cubicBezTo>
                      <a:pt x="349" y="382"/>
                      <a:pt x="349" y="381"/>
                      <a:pt x="349" y="380"/>
                    </a:cubicBezTo>
                    <a:cubicBezTo>
                      <a:pt x="349" y="378"/>
                      <a:pt x="350" y="376"/>
                      <a:pt x="350" y="373"/>
                    </a:cubicBezTo>
                    <a:cubicBezTo>
                      <a:pt x="352" y="361"/>
                      <a:pt x="359" y="350"/>
                      <a:pt x="369" y="343"/>
                    </a:cubicBezTo>
                    <a:cubicBezTo>
                      <a:pt x="375" y="349"/>
                      <a:pt x="383" y="353"/>
                      <a:pt x="392" y="353"/>
                    </a:cubicBezTo>
                    <a:cubicBezTo>
                      <a:pt x="393" y="353"/>
                      <a:pt x="393" y="353"/>
                      <a:pt x="393" y="353"/>
                    </a:cubicBezTo>
                    <a:cubicBezTo>
                      <a:pt x="403" y="353"/>
                      <a:pt x="412" y="349"/>
                      <a:pt x="418" y="342"/>
                    </a:cubicBezTo>
                    <a:cubicBezTo>
                      <a:pt x="429" y="349"/>
                      <a:pt x="437" y="360"/>
                      <a:pt x="439" y="373"/>
                    </a:cubicBezTo>
                    <a:close/>
                    <a:moveTo>
                      <a:pt x="213" y="279"/>
                    </a:moveTo>
                    <a:cubicBezTo>
                      <a:pt x="204" y="268"/>
                      <a:pt x="204" y="268"/>
                      <a:pt x="204" y="268"/>
                    </a:cubicBezTo>
                    <a:cubicBezTo>
                      <a:pt x="175" y="231"/>
                      <a:pt x="175" y="231"/>
                      <a:pt x="175" y="231"/>
                    </a:cubicBezTo>
                    <a:cubicBezTo>
                      <a:pt x="181" y="187"/>
                      <a:pt x="181" y="187"/>
                      <a:pt x="181" y="187"/>
                    </a:cubicBezTo>
                    <a:cubicBezTo>
                      <a:pt x="197" y="70"/>
                      <a:pt x="197" y="70"/>
                      <a:pt x="197" y="70"/>
                    </a:cubicBezTo>
                    <a:cubicBezTo>
                      <a:pt x="202" y="72"/>
                      <a:pt x="208" y="73"/>
                      <a:pt x="213" y="73"/>
                    </a:cubicBezTo>
                    <a:cubicBezTo>
                      <a:pt x="213" y="73"/>
                      <a:pt x="213" y="73"/>
                      <a:pt x="213" y="73"/>
                    </a:cubicBezTo>
                    <a:cubicBezTo>
                      <a:pt x="213" y="73"/>
                      <a:pt x="213" y="73"/>
                      <a:pt x="213" y="73"/>
                    </a:cubicBezTo>
                    <a:cubicBezTo>
                      <a:pt x="219" y="73"/>
                      <a:pt x="224" y="72"/>
                      <a:pt x="229" y="70"/>
                    </a:cubicBezTo>
                    <a:cubicBezTo>
                      <a:pt x="245" y="187"/>
                      <a:pt x="245" y="187"/>
                      <a:pt x="245" y="187"/>
                    </a:cubicBezTo>
                    <a:cubicBezTo>
                      <a:pt x="251" y="231"/>
                      <a:pt x="251" y="231"/>
                      <a:pt x="251" y="231"/>
                    </a:cubicBezTo>
                    <a:cubicBezTo>
                      <a:pt x="223" y="267"/>
                      <a:pt x="223" y="267"/>
                      <a:pt x="223" y="267"/>
                    </a:cubicBezTo>
                    <a:lnTo>
                      <a:pt x="213" y="279"/>
                    </a:lnTo>
                    <a:close/>
                    <a:moveTo>
                      <a:pt x="198" y="21"/>
                    </a:moveTo>
                    <a:cubicBezTo>
                      <a:pt x="213" y="21"/>
                      <a:pt x="213" y="21"/>
                      <a:pt x="213" y="21"/>
                    </a:cubicBezTo>
                    <a:cubicBezTo>
                      <a:pt x="228" y="21"/>
                      <a:pt x="228" y="21"/>
                      <a:pt x="228" y="21"/>
                    </a:cubicBezTo>
                    <a:cubicBezTo>
                      <a:pt x="236" y="51"/>
                      <a:pt x="236" y="51"/>
                      <a:pt x="236" y="51"/>
                    </a:cubicBezTo>
                    <a:cubicBezTo>
                      <a:pt x="235" y="53"/>
                      <a:pt x="235" y="53"/>
                      <a:pt x="235" y="53"/>
                    </a:cubicBezTo>
                    <a:cubicBezTo>
                      <a:pt x="228" y="59"/>
                      <a:pt x="221" y="61"/>
                      <a:pt x="213" y="61"/>
                    </a:cubicBezTo>
                    <a:cubicBezTo>
                      <a:pt x="205" y="61"/>
                      <a:pt x="198" y="59"/>
                      <a:pt x="191" y="53"/>
                    </a:cubicBezTo>
                    <a:cubicBezTo>
                      <a:pt x="190" y="51"/>
                      <a:pt x="190" y="51"/>
                      <a:pt x="190" y="51"/>
                    </a:cubicBezTo>
                    <a:lnTo>
                      <a:pt x="198" y="21"/>
                    </a:lnTo>
                    <a:close/>
                  </a:path>
                </a:pathLst>
              </a:custGeom>
              <a:grpFill/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300"/>
                  </a:spcBef>
                </a:pPr>
                <a:endParaRPr lang="en-US" sz="1100"/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C9C8855-E6EE-4B4F-8E2C-DEE008F4416A}"/>
              </a:ext>
            </a:extLst>
          </p:cNvPr>
          <p:cNvSpPr txBox="1"/>
          <p:nvPr/>
        </p:nvSpPr>
        <p:spPr>
          <a:xfrm>
            <a:off x="5174346" y="2442915"/>
            <a:ext cx="212068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dirty="0"/>
              <a:t>Learn how to</a:t>
            </a:r>
            <a:r>
              <a:rPr lang="en-US" sz="1200" b="1" dirty="0">
                <a:solidFill>
                  <a:schemeClr val="accent3"/>
                </a:solidFill>
              </a:rPr>
              <a:t> build strategic plan</a:t>
            </a:r>
            <a:r>
              <a:rPr lang="en-US" sz="1200" dirty="0"/>
              <a:t> to sell, </a:t>
            </a:r>
            <a:r>
              <a:rPr lang="en-US" sz="1200" b="1" dirty="0">
                <a:solidFill>
                  <a:schemeClr val="accent3"/>
                </a:solidFill>
              </a:rPr>
              <a:t>negotiate</a:t>
            </a:r>
            <a:r>
              <a:rPr lang="en-US" sz="1200" dirty="0"/>
              <a:t> and </a:t>
            </a:r>
            <a:r>
              <a:rPr lang="en-US" sz="1200" b="1" dirty="0">
                <a:solidFill>
                  <a:schemeClr val="accent3"/>
                </a:solidFill>
              </a:rPr>
              <a:t>create sustainable growth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9E142342-872A-4607-AAC2-802387925FF3}"/>
              </a:ext>
            </a:extLst>
          </p:cNvPr>
          <p:cNvSpPr txBox="1"/>
          <p:nvPr/>
        </p:nvSpPr>
        <p:spPr>
          <a:xfrm>
            <a:off x="5174345" y="3309137"/>
            <a:ext cx="2120683" cy="2262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Account planning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Relationship and network building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Prospecting and pipeline management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Negotiation and value selling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New opportunities identification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Time and resource management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Cross-selling and up-selling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F886D1A6-BD00-4557-AF91-D7652206578A}"/>
              </a:ext>
            </a:extLst>
          </p:cNvPr>
          <p:cNvSpPr/>
          <p:nvPr/>
        </p:nvSpPr>
        <p:spPr>
          <a:xfrm>
            <a:off x="5741159" y="5972958"/>
            <a:ext cx="757451" cy="29342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BE" sz="1200" b="1" dirty="0">
                <a:solidFill>
                  <a:schemeClr val="accent3"/>
                </a:solidFill>
              </a:rPr>
              <a:t>~100</a:t>
            </a:r>
            <a:r>
              <a:rPr lang="fr-BE" sz="1200" b="1" baseline="30000" dirty="0">
                <a:solidFill>
                  <a:schemeClr val="accent3"/>
                </a:solidFill>
              </a:rPr>
              <a:t>1</a:t>
            </a:r>
            <a:r>
              <a:rPr lang="fr-BE" sz="1200" b="1" dirty="0">
                <a:solidFill>
                  <a:schemeClr val="accent3"/>
                </a:solidFill>
              </a:rPr>
              <a:t> </a:t>
            </a:r>
            <a:endParaRPr lang="en-GB" sz="1200" b="1" dirty="0" err="1">
              <a:solidFill>
                <a:schemeClr val="accent3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0E6BD171-2707-4300-802D-54E28A5538B5}"/>
              </a:ext>
            </a:extLst>
          </p:cNvPr>
          <p:cNvGrpSpPr/>
          <p:nvPr/>
        </p:nvGrpSpPr>
        <p:grpSpPr>
          <a:xfrm>
            <a:off x="7777907" y="1135194"/>
            <a:ext cx="2212407" cy="1084251"/>
            <a:chOff x="6172022" y="997034"/>
            <a:chExt cx="2212407" cy="108425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BF82BC86-79D2-45D0-918E-63DD9EABF98A}"/>
                </a:ext>
              </a:extLst>
            </p:cNvPr>
            <p:cNvGrpSpPr/>
            <p:nvPr/>
          </p:nvGrpSpPr>
          <p:grpSpPr>
            <a:xfrm>
              <a:off x="6172022" y="997034"/>
              <a:ext cx="2212407" cy="1084251"/>
              <a:chOff x="6343631" y="726592"/>
              <a:chExt cx="2340000" cy="1139638"/>
            </a:xfrm>
          </p:grpSpPr>
          <p:sp>
            <p:nvSpPr>
              <p:cNvPr id="91" name="Freeform 322">
                <a:extLst>
                  <a:ext uri="{FF2B5EF4-FFF2-40B4-BE49-F238E27FC236}">
                    <a16:creationId xmlns:a16="http://schemas.microsoft.com/office/drawing/2014/main" xmlns="" id="{58F91701-1487-4F3A-AD40-9C3A45D7E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31" y="955689"/>
                <a:ext cx="2340000" cy="910541"/>
              </a:xfrm>
              <a:custGeom>
                <a:avLst/>
                <a:gdLst>
                  <a:gd name="connsiteX0" fmla="*/ 1175743 w 1322785"/>
                  <a:gd name="connsiteY0" fmla="*/ 0 h 1015809"/>
                  <a:gd name="connsiteX1" fmla="*/ 1175746 w 1322785"/>
                  <a:gd name="connsiteY1" fmla="*/ 1 h 1015809"/>
                  <a:gd name="connsiteX2" fmla="*/ 1185031 w 1322785"/>
                  <a:gd name="connsiteY2" fmla="*/ 1 h 1015809"/>
                  <a:gd name="connsiteX3" fmla="*/ 1196931 w 1322785"/>
                  <a:gd name="connsiteY3" fmla="*/ 1 h 1015809"/>
                  <a:gd name="connsiteX4" fmla="*/ 1197766 w 1322785"/>
                  <a:gd name="connsiteY4" fmla="*/ 1 h 1015809"/>
                  <a:gd name="connsiteX5" fmla="*/ 1197769 w 1322785"/>
                  <a:gd name="connsiteY5" fmla="*/ 0 h 1015809"/>
                  <a:gd name="connsiteX6" fmla="*/ 1197767 w 1322785"/>
                  <a:gd name="connsiteY6" fmla="*/ 1 h 1015809"/>
                  <a:gd name="connsiteX7" fmla="*/ 1199059 w 1322785"/>
                  <a:gd name="connsiteY7" fmla="*/ 1 h 1015809"/>
                  <a:gd name="connsiteX8" fmla="*/ 1207758 w 1322785"/>
                  <a:gd name="connsiteY8" fmla="*/ 1576 h 1015809"/>
                  <a:gd name="connsiteX9" fmla="*/ 1213843 w 1322785"/>
                  <a:gd name="connsiteY9" fmla="*/ 0 h 1015809"/>
                  <a:gd name="connsiteX10" fmla="*/ 1322785 w 1322785"/>
                  <a:gd name="connsiteY10" fmla="*/ 216694 h 1015809"/>
                  <a:gd name="connsiteX11" fmla="*/ 1284685 w 1322785"/>
                  <a:gd name="connsiteY11" fmla="*/ 216694 h 1015809"/>
                  <a:gd name="connsiteX12" fmla="*/ 1147763 w 1322785"/>
                  <a:gd name="connsiteY12" fmla="*/ 216694 h 1015809"/>
                  <a:gd name="connsiteX13" fmla="*/ 1114723 w 1322785"/>
                  <a:gd name="connsiteY13" fmla="*/ 216694 h 1015809"/>
                  <a:gd name="connsiteX14" fmla="*/ 1104900 w 1322785"/>
                  <a:gd name="connsiteY14" fmla="*/ 216694 h 1015809"/>
                  <a:gd name="connsiteX15" fmla="*/ 1097757 w 1322785"/>
                  <a:gd name="connsiteY15" fmla="*/ 216694 h 1015809"/>
                  <a:gd name="connsiteX16" fmla="*/ 1090613 w 1322785"/>
                  <a:gd name="connsiteY16" fmla="*/ 216694 h 1015809"/>
                  <a:gd name="connsiteX17" fmla="*/ 1089621 w 1322785"/>
                  <a:gd name="connsiteY17" fmla="*/ 216694 h 1015809"/>
                  <a:gd name="connsiteX18" fmla="*/ 1089621 w 1322785"/>
                  <a:gd name="connsiteY18" fmla="*/ 248513 h 1015809"/>
                  <a:gd name="connsiteX19" fmla="*/ 1090613 w 1322785"/>
                  <a:gd name="connsiteY19" fmla="*/ 253427 h 1015809"/>
                  <a:gd name="connsiteX20" fmla="*/ 1090613 w 1322785"/>
                  <a:gd name="connsiteY20" fmla="*/ 889996 h 1015809"/>
                  <a:gd name="connsiteX21" fmla="*/ 964800 w 1322785"/>
                  <a:gd name="connsiteY21" fmla="*/ 1015809 h 1015809"/>
                  <a:gd name="connsiteX22" fmla="*/ 125813 w 1322785"/>
                  <a:gd name="connsiteY22" fmla="*/ 1015809 h 1015809"/>
                  <a:gd name="connsiteX23" fmla="*/ 0 w 1322785"/>
                  <a:gd name="connsiteY23" fmla="*/ 889996 h 1015809"/>
                  <a:gd name="connsiteX24" fmla="*/ 0 w 1322785"/>
                  <a:gd name="connsiteY24" fmla="*/ 791190 h 1015809"/>
                  <a:gd name="connsiteX25" fmla="*/ 0 w 1322785"/>
                  <a:gd name="connsiteY25" fmla="*/ 712916 h 1015809"/>
                  <a:gd name="connsiteX26" fmla="*/ 0 w 1322785"/>
                  <a:gd name="connsiteY26" fmla="*/ 289066 h 1015809"/>
                  <a:gd name="connsiteX27" fmla="*/ 0 w 1322785"/>
                  <a:gd name="connsiteY27" fmla="*/ 253427 h 1015809"/>
                  <a:gd name="connsiteX28" fmla="*/ 0 w 1322785"/>
                  <a:gd name="connsiteY28" fmla="*/ 251965 h 1015809"/>
                  <a:gd name="connsiteX29" fmla="*/ 0 w 1322785"/>
                  <a:gd name="connsiteY29" fmla="*/ 152163 h 1015809"/>
                  <a:gd name="connsiteX30" fmla="*/ 109438 w 1322785"/>
                  <a:gd name="connsiteY30" fmla="*/ 1 h 1015809"/>
                  <a:gd name="connsiteX31" fmla="*/ 1154800 w 1322785"/>
                  <a:gd name="connsiteY31" fmla="*/ 1 h 1015809"/>
                  <a:gd name="connsiteX32" fmla="*/ 1175739 w 1322785"/>
                  <a:gd name="connsiteY32" fmla="*/ 1 h 1015809"/>
                  <a:gd name="connsiteX0" fmla="*/ 1175743 w 1322785"/>
                  <a:gd name="connsiteY0" fmla="*/ 0 h 1015809"/>
                  <a:gd name="connsiteX1" fmla="*/ 1175746 w 1322785"/>
                  <a:gd name="connsiteY1" fmla="*/ 1 h 1015809"/>
                  <a:gd name="connsiteX2" fmla="*/ 1185031 w 1322785"/>
                  <a:gd name="connsiteY2" fmla="*/ 1 h 1015809"/>
                  <a:gd name="connsiteX3" fmla="*/ 1196931 w 1322785"/>
                  <a:gd name="connsiteY3" fmla="*/ 1 h 1015809"/>
                  <a:gd name="connsiteX4" fmla="*/ 1197766 w 1322785"/>
                  <a:gd name="connsiteY4" fmla="*/ 1 h 1015809"/>
                  <a:gd name="connsiteX5" fmla="*/ 1197769 w 1322785"/>
                  <a:gd name="connsiteY5" fmla="*/ 0 h 1015809"/>
                  <a:gd name="connsiteX6" fmla="*/ 1197767 w 1322785"/>
                  <a:gd name="connsiteY6" fmla="*/ 1 h 1015809"/>
                  <a:gd name="connsiteX7" fmla="*/ 1199059 w 1322785"/>
                  <a:gd name="connsiteY7" fmla="*/ 1 h 1015809"/>
                  <a:gd name="connsiteX8" fmla="*/ 1213843 w 1322785"/>
                  <a:gd name="connsiteY8" fmla="*/ 0 h 1015809"/>
                  <a:gd name="connsiteX9" fmla="*/ 1322785 w 1322785"/>
                  <a:gd name="connsiteY9" fmla="*/ 216694 h 1015809"/>
                  <a:gd name="connsiteX10" fmla="*/ 1284685 w 1322785"/>
                  <a:gd name="connsiteY10" fmla="*/ 216694 h 1015809"/>
                  <a:gd name="connsiteX11" fmla="*/ 1147763 w 1322785"/>
                  <a:gd name="connsiteY11" fmla="*/ 216694 h 1015809"/>
                  <a:gd name="connsiteX12" fmla="*/ 1114723 w 1322785"/>
                  <a:gd name="connsiteY12" fmla="*/ 216694 h 1015809"/>
                  <a:gd name="connsiteX13" fmla="*/ 1104900 w 1322785"/>
                  <a:gd name="connsiteY13" fmla="*/ 216694 h 1015809"/>
                  <a:gd name="connsiteX14" fmla="*/ 1097757 w 1322785"/>
                  <a:gd name="connsiteY14" fmla="*/ 216694 h 1015809"/>
                  <a:gd name="connsiteX15" fmla="*/ 1090613 w 1322785"/>
                  <a:gd name="connsiteY15" fmla="*/ 216694 h 1015809"/>
                  <a:gd name="connsiteX16" fmla="*/ 1089621 w 1322785"/>
                  <a:gd name="connsiteY16" fmla="*/ 216694 h 1015809"/>
                  <a:gd name="connsiteX17" fmla="*/ 1089621 w 1322785"/>
                  <a:gd name="connsiteY17" fmla="*/ 248513 h 1015809"/>
                  <a:gd name="connsiteX18" fmla="*/ 1090613 w 1322785"/>
                  <a:gd name="connsiteY18" fmla="*/ 253427 h 1015809"/>
                  <a:gd name="connsiteX19" fmla="*/ 1090613 w 1322785"/>
                  <a:gd name="connsiteY19" fmla="*/ 889996 h 1015809"/>
                  <a:gd name="connsiteX20" fmla="*/ 964800 w 1322785"/>
                  <a:gd name="connsiteY20" fmla="*/ 1015809 h 1015809"/>
                  <a:gd name="connsiteX21" fmla="*/ 125813 w 1322785"/>
                  <a:gd name="connsiteY21" fmla="*/ 1015809 h 1015809"/>
                  <a:gd name="connsiteX22" fmla="*/ 0 w 1322785"/>
                  <a:gd name="connsiteY22" fmla="*/ 889996 h 1015809"/>
                  <a:gd name="connsiteX23" fmla="*/ 0 w 1322785"/>
                  <a:gd name="connsiteY23" fmla="*/ 791190 h 1015809"/>
                  <a:gd name="connsiteX24" fmla="*/ 0 w 1322785"/>
                  <a:gd name="connsiteY24" fmla="*/ 712916 h 1015809"/>
                  <a:gd name="connsiteX25" fmla="*/ 0 w 1322785"/>
                  <a:gd name="connsiteY25" fmla="*/ 289066 h 1015809"/>
                  <a:gd name="connsiteX26" fmla="*/ 0 w 1322785"/>
                  <a:gd name="connsiteY26" fmla="*/ 253427 h 1015809"/>
                  <a:gd name="connsiteX27" fmla="*/ 0 w 1322785"/>
                  <a:gd name="connsiteY27" fmla="*/ 251965 h 1015809"/>
                  <a:gd name="connsiteX28" fmla="*/ 0 w 1322785"/>
                  <a:gd name="connsiteY28" fmla="*/ 152163 h 1015809"/>
                  <a:gd name="connsiteX29" fmla="*/ 109438 w 1322785"/>
                  <a:gd name="connsiteY29" fmla="*/ 1 h 1015809"/>
                  <a:gd name="connsiteX30" fmla="*/ 1154800 w 1322785"/>
                  <a:gd name="connsiteY30" fmla="*/ 1 h 1015809"/>
                  <a:gd name="connsiteX31" fmla="*/ 1175739 w 1322785"/>
                  <a:gd name="connsiteY31" fmla="*/ 1 h 1015809"/>
                  <a:gd name="connsiteX32" fmla="*/ 1175743 w 1322785"/>
                  <a:gd name="connsiteY32" fmla="*/ 0 h 101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322785" h="1015809">
                    <a:moveTo>
                      <a:pt x="1175743" y="0"/>
                    </a:moveTo>
                    <a:cubicBezTo>
                      <a:pt x="1175744" y="0"/>
                      <a:pt x="1175745" y="1"/>
                      <a:pt x="1175746" y="1"/>
                    </a:cubicBezTo>
                    <a:lnTo>
                      <a:pt x="1185031" y="1"/>
                    </a:lnTo>
                    <a:lnTo>
                      <a:pt x="1196931" y="1"/>
                    </a:lnTo>
                    <a:lnTo>
                      <a:pt x="1197766" y="1"/>
                    </a:lnTo>
                    <a:cubicBezTo>
                      <a:pt x="1197767" y="1"/>
                      <a:pt x="1197768" y="0"/>
                      <a:pt x="1197769" y="0"/>
                    </a:cubicBezTo>
                    <a:cubicBezTo>
                      <a:pt x="1197768" y="0"/>
                      <a:pt x="1197768" y="1"/>
                      <a:pt x="1197767" y="1"/>
                    </a:cubicBezTo>
                    <a:lnTo>
                      <a:pt x="1199059" y="1"/>
                    </a:lnTo>
                    <a:lnTo>
                      <a:pt x="1213843" y="0"/>
                    </a:lnTo>
                    <a:cubicBezTo>
                      <a:pt x="1322785" y="0"/>
                      <a:pt x="1322785" y="216694"/>
                      <a:pt x="1322785" y="216694"/>
                    </a:cubicBezTo>
                    <a:lnTo>
                      <a:pt x="1284685" y="216694"/>
                    </a:lnTo>
                    <a:lnTo>
                      <a:pt x="1147763" y="216694"/>
                    </a:lnTo>
                    <a:lnTo>
                      <a:pt x="1114723" y="216694"/>
                    </a:lnTo>
                    <a:lnTo>
                      <a:pt x="1104900" y="216694"/>
                    </a:lnTo>
                    <a:lnTo>
                      <a:pt x="1097757" y="216694"/>
                    </a:lnTo>
                    <a:lnTo>
                      <a:pt x="1090613" y="216694"/>
                    </a:lnTo>
                    <a:lnTo>
                      <a:pt x="1089621" y="216694"/>
                    </a:lnTo>
                    <a:lnTo>
                      <a:pt x="1089621" y="248513"/>
                    </a:lnTo>
                    <a:lnTo>
                      <a:pt x="1090613" y="253427"/>
                    </a:lnTo>
                    <a:lnTo>
                      <a:pt x="1090613" y="889996"/>
                    </a:lnTo>
                    <a:cubicBezTo>
                      <a:pt x="1090613" y="959481"/>
                      <a:pt x="1034285" y="1015809"/>
                      <a:pt x="964800" y="1015809"/>
                    </a:cubicBezTo>
                    <a:lnTo>
                      <a:pt x="125813" y="1015809"/>
                    </a:lnTo>
                    <a:cubicBezTo>
                      <a:pt x="56328" y="1015809"/>
                      <a:pt x="0" y="959481"/>
                      <a:pt x="0" y="889996"/>
                    </a:cubicBezTo>
                    <a:lnTo>
                      <a:pt x="0" y="791190"/>
                    </a:lnTo>
                    <a:lnTo>
                      <a:pt x="0" y="712916"/>
                    </a:lnTo>
                    <a:lnTo>
                      <a:pt x="0" y="289066"/>
                    </a:lnTo>
                    <a:lnTo>
                      <a:pt x="0" y="253427"/>
                    </a:lnTo>
                    <a:lnTo>
                      <a:pt x="0" y="251965"/>
                    </a:lnTo>
                    <a:lnTo>
                      <a:pt x="0" y="152163"/>
                    </a:lnTo>
                    <a:cubicBezTo>
                      <a:pt x="0" y="152163"/>
                      <a:pt x="0" y="1"/>
                      <a:pt x="109438" y="1"/>
                    </a:cubicBezTo>
                    <a:lnTo>
                      <a:pt x="1154800" y="1"/>
                    </a:lnTo>
                    <a:lnTo>
                      <a:pt x="1175739" y="1"/>
                    </a:lnTo>
                    <a:cubicBezTo>
                      <a:pt x="1175740" y="1"/>
                      <a:pt x="1175742" y="0"/>
                      <a:pt x="11757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19382" tIns="59691" rIns="119382" bIns="5969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120">
                <a:extLst>
                  <a:ext uri="{FF2B5EF4-FFF2-40B4-BE49-F238E27FC236}">
                    <a16:creationId xmlns:a16="http://schemas.microsoft.com/office/drawing/2014/main" xmlns="" id="{97C3AB51-C181-4990-8A2C-130D1C7C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2925" y="955688"/>
                <a:ext cx="410706" cy="192195"/>
              </a:xfrm>
              <a:custGeom>
                <a:avLst/>
                <a:gdLst>
                  <a:gd name="T0" fmla="*/ 0 w 92"/>
                  <a:gd name="T1" fmla="*/ 91 h 91"/>
                  <a:gd name="T2" fmla="*/ 46 w 92"/>
                  <a:gd name="T3" fmla="*/ 0 h 91"/>
                  <a:gd name="T4" fmla="*/ 92 w 92"/>
                  <a:gd name="T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91">
                    <a:moveTo>
                      <a:pt x="0" y="91"/>
                    </a:moveTo>
                    <a:cubicBezTo>
                      <a:pt x="0" y="91"/>
                      <a:pt x="0" y="0"/>
                      <a:pt x="46" y="0"/>
                    </a:cubicBezTo>
                    <a:cubicBezTo>
                      <a:pt x="92" y="0"/>
                      <a:pt x="92" y="91"/>
                      <a:pt x="92" y="91"/>
                    </a:cubicBezTo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119382" tIns="59691" rIns="119382" bIns="5969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0639F444-199E-4903-9DBF-37FD1119F6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1858" y="1381053"/>
                <a:ext cx="1854285" cy="4076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913526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80000" lvl="1" indent="-180000" defTabSz="913526" eaLnBrk="1" hangingPunct="1"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"/>
                  <a:defRPr baseline="0">
                    <a:latin typeface="+mn-lt"/>
                  </a:defRPr>
                </a:lvl2pPr>
                <a:lvl3pPr marL="360000" lvl="2" indent="-180000" defTabSz="913526" eaLnBrk="1" hangingPunct="1">
                  <a:buClr>
                    <a:schemeClr val="accent2"/>
                  </a:buClr>
                  <a:buSzPct val="100000"/>
                  <a:buFont typeface="Symbol" panose="05050102010706020507" pitchFamily="18" charset="2"/>
                  <a:buChar char=""/>
                  <a:defRPr baseline="0">
                    <a:latin typeface="+mn-lt"/>
                  </a:defRPr>
                </a:lvl3pPr>
                <a:lvl4pPr marL="540000" lvl="3" indent="-180000" defTabSz="913526" eaLnBrk="1" hangingPunct="1"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"/>
                  <a:defRPr baseline="0">
                    <a:latin typeface="+mn-lt"/>
                  </a:defRPr>
                </a:lvl4pPr>
                <a:lvl5pPr marL="720000" lvl="4" indent="-180000" defTabSz="913526" eaLnBrk="1" hangingPunct="1">
                  <a:buClr>
                    <a:schemeClr val="accent2"/>
                  </a:buClr>
                  <a:buSzPct val="100000"/>
                  <a:buFont typeface="Symbol" panose="05050102010706020507" pitchFamily="18" charset="2"/>
                  <a:buChar char=""/>
                  <a:defRPr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ts val="392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+mj-lt"/>
                    <a:cs typeface="Arial" panose="020B0604020202020204" pitchFamily="34" charset="0"/>
                  </a:rPr>
                  <a:t>Marketing Managers and Market insights</a:t>
                </a:r>
              </a:p>
            </p:txBody>
          </p:sp>
          <p:sp>
            <p:nvSpPr>
              <p:cNvPr id="95" name="Oval 1108">
                <a:extLst>
                  <a:ext uri="{FF2B5EF4-FFF2-40B4-BE49-F238E27FC236}">
                    <a16:creationId xmlns:a16="http://schemas.microsoft.com/office/drawing/2014/main" xmlns="" id="{1B17013A-53BA-4F91-944B-65F2687F4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6811" y="726592"/>
                <a:ext cx="584378" cy="5852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txBody>
              <a:bodyPr vert="horz" wrap="square" lIns="119382" tIns="59691" rIns="119382" bIns="5969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xmlns="" id="{313AC30B-260D-4EE8-8EBF-FBD8C28F67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0998" y="1105865"/>
              <a:ext cx="426418" cy="313563"/>
            </a:xfrm>
            <a:custGeom>
              <a:avLst/>
              <a:gdLst>
                <a:gd name="T0" fmla="*/ 1110 w 3544"/>
                <a:gd name="T1" fmla="*/ 1762 h 2551"/>
                <a:gd name="T2" fmla="*/ 1680 w 3544"/>
                <a:gd name="T3" fmla="*/ 1630 h 2551"/>
                <a:gd name="T4" fmla="*/ 1995 w 3544"/>
                <a:gd name="T5" fmla="*/ 1537 h 2551"/>
                <a:gd name="T6" fmla="*/ 2776 w 3544"/>
                <a:gd name="T7" fmla="*/ 2008 h 2551"/>
                <a:gd name="T8" fmla="*/ 1772 w 3544"/>
                <a:gd name="T9" fmla="*/ 2551 h 2551"/>
                <a:gd name="T10" fmla="*/ 7 w 3544"/>
                <a:gd name="T11" fmla="*/ 2307 h 2551"/>
                <a:gd name="T12" fmla="*/ 481 w 3544"/>
                <a:gd name="T13" fmla="*/ 1763 h 2551"/>
                <a:gd name="T14" fmla="*/ 698 w 3544"/>
                <a:gd name="T15" fmla="*/ 1844 h 2551"/>
                <a:gd name="T16" fmla="*/ 863 w 3544"/>
                <a:gd name="T17" fmla="*/ 1776 h 2551"/>
                <a:gd name="T18" fmla="*/ 623 w 3544"/>
                <a:gd name="T19" fmla="*/ 2377 h 2551"/>
                <a:gd name="T20" fmla="*/ 7 w 3544"/>
                <a:gd name="T21" fmla="*/ 2307 h 2551"/>
                <a:gd name="T22" fmla="*/ 2661 w 3544"/>
                <a:gd name="T23" fmla="*/ 1743 h 2551"/>
                <a:gd name="T24" fmla="*/ 2912 w 3544"/>
                <a:gd name="T25" fmla="*/ 1777 h 2551"/>
                <a:gd name="T26" fmla="*/ 3468 w 3544"/>
                <a:gd name="T27" fmla="*/ 1964 h 2551"/>
                <a:gd name="T28" fmla="*/ 3232 w 3544"/>
                <a:gd name="T29" fmla="*/ 2377 h 2551"/>
                <a:gd name="T30" fmla="*/ 578 w 3544"/>
                <a:gd name="T31" fmla="*/ 1672 h 2551"/>
                <a:gd name="T32" fmla="*/ 252 w 3544"/>
                <a:gd name="T33" fmla="*/ 1241 h 2551"/>
                <a:gd name="T34" fmla="*/ 408 w 3544"/>
                <a:gd name="T35" fmla="*/ 884 h 2551"/>
                <a:gd name="T36" fmla="*/ 1116 w 3544"/>
                <a:gd name="T37" fmla="*/ 1375 h 2551"/>
                <a:gd name="T38" fmla="*/ 767 w 3544"/>
                <a:gd name="T39" fmla="*/ 1517 h 2551"/>
                <a:gd name="T40" fmla="*/ 776 w 3544"/>
                <a:gd name="T41" fmla="*/ 1592 h 2551"/>
                <a:gd name="T42" fmla="*/ 926 w 3544"/>
                <a:gd name="T43" fmla="*/ 1593 h 2551"/>
                <a:gd name="T44" fmla="*/ 695 w 3544"/>
                <a:gd name="T45" fmla="*/ 924 h 2551"/>
                <a:gd name="T46" fmla="*/ 982 w 3544"/>
                <a:gd name="T47" fmla="*/ 996 h 2551"/>
                <a:gd name="T48" fmla="*/ 366 w 3544"/>
                <a:gd name="T49" fmla="*/ 1081 h 2551"/>
                <a:gd name="T50" fmla="*/ 2540 w 3544"/>
                <a:gd name="T51" fmla="*/ 1414 h 2551"/>
                <a:gd name="T52" fmla="*/ 2596 w 3544"/>
                <a:gd name="T53" fmla="*/ 857 h 2551"/>
                <a:gd name="T54" fmla="*/ 3280 w 3544"/>
                <a:gd name="T55" fmla="*/ 1131 h 2551"/>
                <a:gd name="T56" fmla="*/ 3133 w 3544"/>
                <a:gd name="T57" fmla="*/ 1432 h 2551"/>
                <a:gd name="T58" fmla="*/ 2877 w 3544"/>
                <a:gd name="T59" fmla="*/ 1602 h 2551"/>
                <a:gd name="T60" fmla="*/ 3063 w 3544"/>
                <a:gd name="T61" fmla="*/ 1550 h 2551"/>
                <a:gd name="T62" fmla="*/ 3021 w 3544"/>
                <a:gd name="T63" fmla="*/ 1649 h 2551"/>
                <a:gd name="T64" fmla="*/ 2574 w 3544"/>
                <a:gd name="T65" fmla="*/ 1052 h 2551"/>
                <a:gd name="T66" fmla="*/ 3165 w 3544"/>
                <a:gd name="T67" fmla="*/ 1044 h 2551"/>
                <a:gd name="T68" fmla="*/ 2529 w 3544"/>
                <a:gd name="T69" fmla="*/ 1110 h 2551"/>
                <a:gd name="T70" fmla="*/ 1304 w 3544"/>
                <a:gd name="T71" fmla="*/ 1095 h 2551"/>
                <a:gd name="T72" fmla="*/ 1081 w 3544"/>
                <a:gd name="T73" fmla="*/ 843 h 2551"/>
                <a:gd name="T74" fmla="*/ 1306 w 3544"/>
                <a:gd name="T75" fmla="*/ 256 h 2551"/>
                <a:gd name="T76" fmla="*/ 2424 w 3544"/>
                <a:gd name="T77" fmla="*/ 604 h 2551"/>
                <a:gd name="T78" fmla="*/ 2330 w 3544"/>
                <a:gd name="T79" fmla="*/ 1027 h 2551"/>
                <a:gd name="T80" fmla="*/ 1758 w 3544"/>
                <a:gd name="T81" fmla="*/ 1231 h 2551"/>
                <a:gd name="T82" fmla="*/ 1969 w 3544"/>
                <a:gd name="T83" fmla="*/ 1318 h 2551"/>
                <a:gd name="T84" fmla="*/ 2088 w 3544"/>
                <a:gd name="T85" fmla="*/ 1386 h 2551"/>
                <a:gd name="T86" fmla="*/ 1682 w 3544"/>
                <a:gd name="T87" fmla="*/ 298 h 2551"/>
                <a:gd name="T88" fmla="*/ 2125 w 3544"/>
                <a:gd name="T89" fmla="*/ 306 h 2551"/>
                <a:gd name="T90" fmla="*/ 1322 w 3544"/>
                <a:gd name="T91" fmla="*/ 533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44" h="2551">
                  <a:moveTo>
                    <a:pt x="700" y="2461"/>
                  </a:moveTo>
                  <a:cubicBezTo>
                    <a:pt x="713" y="2302"/>
                    <a:pt x="744" y="2093"/>
                    <a:pt x="765" y="2023"/>
                  </a:cubicBezTo>
                  <a:cubicBezTo>
                    <a:pt x="806" y="1887"/>
                    <a:pt x="817" y="1878"/>
                    <a:pt x="1110" y="1762"/>
                  </a:cubicBezTo>
                  <a:cubicBezTo>
                    <a:pt x="1316" y="1680"/>
                    <a:pt x="1392" y="1643"/>
                    <a:pt x="1448" y="1597"/>
                  </a:cubicBezTo>
                  <a:cubicBezTo>
                    <a:pt x="1488" y="1564"/>
                    <a:pt x="1535" y="1537"/>
                    <a:pt x="1551" y="1537"/>
                  </a:cubicBezTo>
                  <a:cubicBezTo>
                    <a:pt x="1571" y="1537"/>
                    <a:pt x="1618" y="1571"/>
                    <a:pt x="1680" y="1630"/>
                  </a:cubicBezTo>
                  <a:lnTo>
                    <a:pt x="1779" y="1722"/>
                  </a:lnTo>
                  <a:lnTo>
                    <a:pt x="1872" y="1630"/>
                  </a:lnTo>
                  <a:cubicBezTo>
                    <a:pt x="1929" y="1573"/>
                    <a:pt x="1977" y="1537"/>
                    <a:pt x="1995" y="1537"/>
                  </a:cubicBezTo>
                  <a:cubicBezTo>
                    <a:pt x="2010" y="1537"/>
                    <a:pt x="2056" y="1564"/>
                    <a:pt x="2096" y="1597"/>
                  </a:cubicBezTo>
                  <a:cubicBezTo>
                    <a:pt x="2154" y="1644"/>
                    <a:pt x="2225" y="1679"/>
                    <a:pt x="2428" y="1758"/>
                  </a:cubicBezTo>
                  <a:cubicBezTo>
                    <a:pt x="2714" y="1871"/>
                    <a:pt x="2738" y="1888"/>
                    <a:pt x="2776" y="2008"/>
                  </a:cubicBezTo>
                  <a:cubicBezTo>
                    <a:pt x="2801" y="2087"/>
                    <a:pt x="2832" y="2287"/>
                    <a:pt x="2844" y="2447"/>
                  </a:cubicBezTo>
                  <a:lnTo>
                    <a:pt x="2852" y="2551"/>
                  </a:lnTo>
                  <a:lnTo>
                    <a:pt x="1772" y="2551"/>
                  </a:lnTo>
                  <a:lnTo>
                    <a:pt x="693" y="2551"/>
                  </a:lnTo>
                  <a:lnTo>
                    <a:pt x="700" y="2461"/>
                  </a:lnTo>
                  <a:close/>
                  <a:moveTo>
                    <a:pt x="7" y="2307"/>
                  </a:moveTo>
                  <a:cubicBezTo>
                    <a:pt x="27" y="2091"/>
                    <a:pt x="55" y="1973"/>
                    <a:pt x="95" y="1940"/>
                  </a:cubicBezTo>
                  <a:cubicBezTo>
                    <a:pt x="105" y="1932"/>
                    <a:pt x="185" y="1897"/>
                    <a:pt x="273" y="1864"/>
                  </a:cubicBezTo>
                  <a:cubicBezTo>
                    <a:pt x="360" y="1830"/>
                    <a:pt x="454" y="1785"/>
                    <a:pt x="481" y="1763"/>
                  </a:cubicBezTo>
                  <a:cubicBezTo>
                    <a:pt x="508" y="1742"/>
                    <a:pt x="542" y="1724"/>
                    <a:pt x="555" y="1724"/>
                  </a:cubicBezTo>
                  <a:cubicBezTo>
                    <a:pt x="569" y="1724"/>
                    <a:pt x="606" y="1751"/>
                    <a:pt x="639" y="1784"/>
                  </a:cubicBezTo>
                  <a:lnTo>
                    <a:pt x="698" y="1844"/>
                  </a:lnTo>
                  <a:lnTo>
                    <a:pt x="759" y="1784"/>
                  </a:lnTo>
                  <a:cubicBezTo>
                    <a:pt x="823" y="1720"/>
                    <a:pt x="845" y="1713"/>
                    <a:pt x="885" y="1742"/>
                  </a:cubicBezTo>
                  <a:cubicBezTo>
                    <a:pt x="908" y="1759"/>
                    <a:pt x="907" y="1761"/>
                    <a:pt x="863" y="1776"/>
                  </a:cubicBezTo>
                  <a:cubicBezTo>
                    <a:pt x="751" y="1813"/>
                    <a:pt x="672" y="1975"/>
                    <a:pt x="646" y="2224"/>
                  </a:cubicBezTo>
                  <a:cubicBezTo>
                    <a:pt x="641" y="2268"/>
                    <a:pt x="634" y="2320"/>
                    <a:pt x="630" y="2341"/>
                  </a:cubicBezTo>
                  <a:lnTo>
                    <a:pt x="623" y="2377"/>
                  </a:lnTo>
                  <a:lnTo>
                    <a:pt x="312" y="2377"/>
                  </a:lnTo>
                  <a:lnTo>
                    <a:pt x="0" y="2377"/>
                  </a:lnTo>
                  <a:lnTo>
                    <a:pt x="7" y="2307"/>
                  </a:lnTo>
                  <a:close/>
                  <a:moveTo>
                    <a:pt x="2912" y="2314"/>
                  </a:moveTo>
                  <a:cubicBezTo>
                    <a:pt x="2867" y="1962"/>
                    <a:pt x="2806" y="1817"/>
                    <a:pt x="2684" y="1777"/>
                  </a:cubicBezTo>
                  <a:cubicBezTo>
                    <a:pt x="2641" y="1762"/>
                    <a:pt x="2639" y="1760"/>
                    <a:pt x="2661" y="1743"/>
                  </a:cubicBezTo>
                  <a:cubicBezTo>
                    <a:pt x="2700" y="1714"/>
                    <a:pt x="2726" y="1721"/>
                    <a:pt x="2788" y="1777"/>
                  </a:cubicBezTo>
                  <a:cubicBezTo>
                    <a:pt x="2819" y="1806"/>
                    <a:pt x="2849" y="1830"/>
                    <a:pt x="2853" y="1830"/>
                  </a:cubicBezTo>
                  <a:cubicBezTo>
                    <a:pt x="2857" y="1830"/>
                    <a:pt x="2883" y="1807"/>
                    <a:pt x="2912" y="1777"/>
                  </a:cubicBezTo>
                  <a:cubicBezTo>
                    <a:pt x="2974" y="1714"/>
                    <a:pt x="2998" y="1711"/>
                    <a:pt x="3062" y="1761"/>
                  </a:cubicBezTo>
                  <a:cubicBezTo>
                    <a:pt x="3088" y="1781"/>
                    <a:pt x="3185" y="1827"/>
                    <a:pt x="3276" y="1864"/>
                  </a:cubicBezTo>
                  <a:cubicBezTo>
                    <a:pt x="3387" y="1908"/>
                    <a:pt x="3451" y="1942"/>
                    <a:pt x="3468" y="1964"/>
                  </a:cubicBezTo>
                  <a:cubicBezTo>
                    <a:pt x="3496" y="2002"/>
                    <a:pt x="3526" y="2140"/>
                    <a:pt x="3537" y="2281"/>
                  </a:cubicBezTo>
                  <a:lnTo>
                    <a:pt x="3544" y="2377"/>
                  </a:lnTo>
                  <a:lnTo>
                    <a:pt x="3232" y="2377"/>
                  </a:lnTo>
                  <a:lnTo>
                    <a:pt x="2920" y="2377"/>
                  </a:lnTo>
                  <a:lnTo>
                    <a:pt x="2912" y="2314"/>
                  </a:lnTo>
                  <a:close/>
                  <a:moveTo>
                    <a:pt x="578" y="1672"/>
                  </a:moveTo>
                  <a:cubicBezTo>
                    <a:pt x="506" y="1639"/>
                    <a:pt x="430" y="1548"/>
                    <a:pt x="403" y="1461"/>
                  </a:cubicBezTo>
                  <a:cubicBezTo>
                    <a:pt x="382" y="1395"/>
                    <a:pt x="378" y="1391"/>
                    <a:pt x="338" y="1391"/>
                  </a:cubicBezTo>
                  <a:cubicBezTo>
                    <a:pt x="271" y="1391"/>
                    <a:pt x="252" y="1358"/>
                    <a:pt x="252" y="1241"/>
                  </a:cubicBezTo>
                  <a:cubicBezTo>
                    <a:pt x="252" y="1168"/>
                    <a:pt x="258" y="1136"/>
                    <a:pt x="272" y="1124"/>
                  </a:cubicBezTo>
                  <a:cubicBezTo>
                    <a:pt x="283" y="1115"/>
                    <a:pt x="292" y="1096"/>
                    <a:pt x="292" y="1082"/>
                  </a:cubicBezTo>
                  <a:cubicBezTo>
                    <a:pt x="292" y="1033"/>
                    <a:pt x="349" y="936"/>
                    <a:pt x="408" y="884"/>
                  </a:cubicBezTo>
                  <a:cubicBezTo>
                    <a:pt x="634" y="685"/>
                    <a:pt x="1005" y="776"/>
                    <a:pt x="1092" y="1051"/>
                  </a:cubicBezTo>
                  <a:cubicBezTo>
                    <a:pt x="1101" y="1080"/>
                    <a:pt x="1114" y="1110"/>
                    <a:pt x="1120" y="1117"/>
                  </a:cubicBezTo>
                  <a:cubicBezTo>
                    <a:pt x="1138" y="1136"/>
                    <a:pt x="1135" y="1356"/>
                    <a:pt x="1116" y="1375"/>
                  </a:cubicBezTo>
                  <a:cubicBezTo>
                    <a:pt x="1107" y="1383"/>
                    <a:pt x="1081" y="1391"/>
                    <a:pt x="1059" y="1391"/>
                  </a:cubicBezTo>
                  <a:cubicBezTo>
                    <a:pt x="1028" y="1391"/>
                    <a:pt x="1005" y="1404"/>
                    <a:pt x="971" y="1439"/>
                  </a:cubicBezTo>
                  <a:cubicBezTo>
                    <a:pt x="907" y="1506"/>
                    <a:pt x="852" y="1527"/>
                    <a:pt x="767" y="1517"/>
                  </a:cubicBezTo>
                  <a:cubicBezTo>
                    <a:pt x="711" y="1510"/>
                    <a:pt x="694" y="1512"/>
                    <a:pt x="679" y="1530"/>
                  </a:cubicBezTo>
                  <a:cubicBezTo>
                    <a:pt x="665" y="1547"/>
                    <a:pt x="664" y="1559"/>
                    <a:pt x="674" y="1575"/>
                  </a:cubicBezTo>
                  <a:cubicBezTo>
                    <a:pt x="691" y="1601"/>
                    <a:pt x="756" y="1612"/>
                    <a:pt x="776" y="1592"/>
                  </a:cubicBezTo>
                  <a:cubicBezTo>
                    <a:pt x="784" y="1584"/>
                    <a:pt x="806" y="1577"/>
                    <a:pt x="825" y="1577"/>
                  </a:cubicBezTo>
                  <a:cubicBezTo>
                    <a:pt x="844" y="1577"/>
                    <a:pt x="882" y="1566"/>
                    <a:pt x="909" y="1552"/>
                  </a:cubicBezTo>
                  <a:cubicBezTo>
                    <a:pt x="968" y="1522"/>
                    <a:pt x="970" y="1528"/>
                    <a:pt x="926" y="1593"/>
                  </a:cubicBezTo>
                  <a:cubicBezTo>
                    <a:pt x="860" y="1689"/>
                    <a:pt x="698" y="1726"/>
                    <a:pt x="578" y="1672"/>
                  </a:cubicBezTo>
                  <a:close/>
                  <a:moveTo>
                    <a:pt x="404" y="1074"/>
                  </a:moveTo>
                  <a:cubicBezTo>
                    <a:pt x="456" y="974"/>
                    <a:pt x="553" y="924"/>
                    <a:pt x="695" y="924"/>
                  </a:cubicBezTo>
                  <a:cubicBezTo>
                    <a:pt x="841" y="924"/>
                    <a:pt x="962" y="990"/>
                    <a:pt x="992" y="1085"/>
                  </a:cubicBezTo>
                  <a:cubicBezTo>
                    <a:pt x="997" y="1099"/>
                    <a:pt x="1006" y="1111"/>
                    <a:pt x="1013" y="1111"/>
                  </a:cubicBezTo>
                  <a:cubicBezTo>
                    <a:pt x="1038" y="1111"/>
                    <a:pt x="1024" y="1058"/>
                    <a:pt x="982" y="996"/>
                  </a:cubicBezTo>
                  <a:cubicBezTo>
                    <a:pt x="920" y="903"/>
                    <a:pt x="813" y="850"/>
                    <a:pt x="693" y="852"/>
                  </a:cubicBezTo>
                  <a:cubicBezTo>
                    <a:pt x="592" y="853"/>
                    <a:pt x="531" y="876"/>
                    <a:pt x="460" y="938"/>
                  </a:cubicBezTo>
                  <a:cubicBezTo>
                    <a:pt x="411" y="981"/>
                    <a:pt x="384" y="1022"/>
                    <a:pt x="366" y="1081"/>
                  </a:cubicBezTo>
                  <a:cubicBezTo>
                    <a:pt x="353" y="1123"/>
                    <a:pt x="381" y="1118"/>
                    <a:pt x="404" y="1074"/>
                  </a:cubicBezTo>
                  <a:close/>
                  <a:moveTo>
                    <a:pt x="2734" y="1675"/>
                  </a:moveTo>
                  <a:cubicBezTo>
                    <a:pt x="2649" y="1632"/>
                    <a:pt x="2579" y="1536"/>
                    <a:pt x="2540" y="1414"/>
                  </a:cubicBezTo>
                  <a:cubicBezTo>
                    <a:pt x="2536" y="1400"/>
                    <a:pt x="2520" y="1391"/>
                    <a:pt x="2498" y="1391"/>
                  </a:cubicBezTo>
                  <a:cubicBezTo>
                    <a:pt x="2424" y="1391"/>
                    <a:pt x="2412" y="1372"/>
                    <a:pt x="2412" y="1258"/>
                  </a:cubicBezTo>
                  <a:cubicBezTo>
                    <a:pt x="2412" y="1093"/>
                    <a:pt x="2482" y="939"/>
                    <a:pt x="2596" y="857"/>
                  </a:cubicBezTo>
                  <a:cubicBezTo>
                    <a:pt x="2708" y="775"/>
                    <a:pt x="2870" y="755"/>
                    <a:pt x="3008" y="806"/>
                  </a:cubicBezTo>
                  <a:cubicBezTo>
                    <a:pt x="3116" y="845"/>
                    <a:pt x="3216" y="948"/>
                    <a:pt x="3246" y="1049"/>
                  </a:cubicBezTo>
                  <a:cubicBezTo>
                    <a:pt x="3257" y="1090"/>
                    <a:pt x="3273" y="1127"/>
                    <a:pt x="3280" y="1131"/>
                  </a:cubicBezTo>
                  <a:cubicBezTo>
                    <a:pt x="3286" y="1135"/>
                    <a:pt x="3292" y="1186"/>
                    <a:pt x="3292" y="1244"/>
                  </a:cubicBezTo>
                  <a:cubicBezTo>
                    <a:pt x="3292" y="1364"/>
                    <a:pt x="3276" y="1391"/>
                    <a:pt x="3207" y="1391"/>
                  </a:cubicBezTo>
                  <a:cubicBezTo>
                    <a:pt x="3174" y="1391"/>
                    <a:pt x="3156" y="1400"/>
                    <a:pt x="3133" y="1432"/>
                  </a:cubicBezTo>
                  <a:cubicBezTo>
                    <a:pt x="3089" y="1492"/>
                    <a:pt x="2999" y="1528"/>
                    <a:pt x="2921" y="1518"/>
                  </a:cubicBezTo>
                  <a:cubicBezTo>
                    <a:pt x="2847" y="1509"/>
                    <a:pt x="2821" y="1522"/>
                    <a:pt x="2828" y="1565"/>
                  </a:cubicBezTo>
                  <a:cubicBezTo>
                    <a:pt x="2831" y="1591"/>
                    <a:pt x="2841" y="1598"/>
                    <a:pt x="2877" y="1602"/>
                  </a:cubicBezTo>
                  <a:cubicBezTo>
                    <a:pt x="2902" y="1604"/>
                    <a:pt x="2929" y="1599"/>
                    <a:pt x="2936" y="1592"/>
                  </a:cubicBezTo>
                  <a:cubicBezTo>
                    <a:pt x="2944" y="1584"/>
                    <a:pt x="2963" y="1577"/>
                    <a:pt x="2978" y="1577"/>
                  </a:cubicBezTo>
                  <a:cubicBezTo>
                    <a:pt x="2993" y="1577"/>
                    <a:pt x="3031" y="1565"/>
                    <a:pt x="3063" y="1550"/>
                  </a:cubicBezTo>
                  <a:lnTo>
                    <a:pt x="3121" y="1524"/>
                  </a:lnTo>
                  <a:lnTo>
                    <a:pt x="3097" y="1566"/>
                  </a:lnTo>
                  <a:cubicBezTo>
                    <a:pt x="3083" y="1589"/>
                    <a:pt x="3049" y="1626"/>
                    <a:pt x="3021" y="1649"/>
                  </a:cubicBezTo>
                  <a:cubicBezTo>
                    <a:pt x="2976" y="1685"/>
                    <a:pt x="2958" y="1691"/>
                    <a:pt x="2874" y="1694"/>
                  </a:cubicBezTo>
                  <a:cubicBezTo>
                    <a:pt x="2804" y="1697"/>
                    <a:pt x="2767" y="1692"/>
                    <a:pt x="2734" y="1675"/>
                  </a:cubicBezTo>
                  <a:close/>
                  <a:moveTo>
                    <a:pt x="2574" y="1052"/>
                  </a:moveTo>
                  <a:cubicBezTo>
                    <a:pt x="2625" y="967"/>
                    <a:pt x="2719" y="924"/>
                    <a:pt x="2851" y="924"/>
                  </a:cubicBezTo>
                  <a:cubicBezTo>
                    <a:pt x="2997" y="925"/>
                    <a:pt x="3083" y="972"/>
                    <a:pt x="3154" y="1092"/>
                  </a:cubicBezTo>
                  <a:cubicBezTo>
                    <a:pt x="3181" y="1137"/>
                    <a:pt x="3190" y="1099"/>
                    <a:pt x="3165" y="1044"/>
                  </a:cubicBezTo>
                  <a:cubicBezTo>
                    <a:pt x="3135" y="976"/>
                    <a:pt x="3045" y="893"/>
                    <a:pt x="2978" y="870"/>
                  </a:cubicBezTo>
                  <a:cubicBezTo>
                    <a:pt x="2825" y="817"/>
                    <a:pt x="2645" y="872"/>
                    <a:pt x="2562" y="996"/>
                  </a:cubicBezTo>
                  <a:cubicBezTo>
                    <a:pt x="2522" y="1056"/>
                    <a:pt x="2506" y="1111"/>
                    <a:pt x="2529" y="1110"/>
                  </a:cubicBezTo>
                  <a:cubicBezTo>
                    <a:pt x="2534" y="1110"/>
                    <a:pt x="2554" y="1084"/>
                    <a:pt x="2574" y="1052"/>
                  </a:cubicBezTo>
                  <a:close/>
                  <a:moveTo>
                    <a:pt x="1643" y="1487"/>
                  </a:moveTo>
                  <a:cubicBezTo>
                    <a:pt x="1476" y="1427"/>
                    <a:pt x="1355" y="1287"/>
                    <a:pt x="1304" y="1095"/>
                  </a:cubicBezTo>
                  <a:lnTo>
                    <a:pt x="1287" y="1033"/>
                  </a:lnTo>
                  <a:lnTo>
                    <a:pt x="1216" y="1027"/>
                  </a:lnTo>
                  <a:cubicBezTo>
                    <a:pt x="1106" y="1018"/>
                    <a:pt x="1087" y="992"/>
                    <a:pt x="1081" y="843"/>
                  </a:cubicBezTo>
                  <a:cubicBezTo>
                    <a:pt x="1076" y="709"/>
                    <a:pt x="1084" y="640"/>
                    <a:pt x="1110" y="614"/>
                  </a:cubicBezTo>
                  <a:cubicBezTo>
                    <a:pt x="1120" y="605"/>
                    <a:pt x="1135" y="568"/>
                    <a:pt x="1144" y="532"/>
                  </a:cubicBezTo>
                  <a:cubicBezTo>
                    <a:pt x="1170" y="428"/>
                    <a:pt x="1224" y="336"/>
                    <a:pt x="1306" y="256"/>
                  </a:cubicBezTo>
                  <a:cubicBezTo>
                    <a:pt x="1568" y="0"/>
                    <a:pt x="2020" y="10"/>
                    <a:pt x="2262" y="277"/>
                  </a:cubicBezTo>
                  <a:cubicBezTo>
                    <a:pt x="2329" y="351"/>
                    <a:pt x="2392" y="472"/>
                    <a:pt x="2406" y="552"/>
                  </a:cubicBezTo>
                  <a:cubicBezTo>
                    <a:pt x="2410" y="581"/>
                    <a:pt x="2419" y="604"/>
                    <a:pt x="2424" y="604"/>
                  </a:cubicBezTo>
                  <a:cubicBezTo>
                    <a:pt x="2450" y="604"/>
                    <a:pt x="2465" y="683"/>
                    <a:pt x="2465" y="810"/>
                  </a:cubicBezTo>
                  <a:cubicBezTo>
                    <a:pt x="2465" y="936"/>
                    <a:pt x="2463" y="952"/>
                    <a:pt x="2434" y="985"/>
                  </a:cubicBezTo>
                  <a:cubicBezTo>
                    <a:pt x="2409" y="1014"/>
                    <a:pt x="2389" y="1022"/>
                    <a:pt x="2330" y="1027"/>
                  </a:cubicBezTo>
                  <a:cubicBezTo>
                    <a:pt x="2265" y="1033"/>
                    <a:pt x="2254" y="1038"/>
                    <a:pt x="2226" y="1078"/>
                  </a:cubicBezTo>
                  <a:cubicBezTo>
                    <a:pt x="2164" y="1170"/>
                    <a:pt x="1959" y="1267"/>
                    <a:pt x="1903" y="1232"/>
                  </a:cubicBezTo>
                  <a:cubicBezTo>
                    <a:pt x="1873" y="1213"/>
                    <a:pt x="1792" y="1213"/>
                    <a:pt x="1758" y="1231"/>
                  </a:cubicBezTo>
                  <a:cubicBezTo>
                    <a:pt x="1729" y="1247"/>
                    <a:pt x="1723" y="1309"/>
                    <a:pt x="1748" y="1335"/>
                  </a:cubicBezTo>
                  <a:cubicBezTo>
                    <a:pt x="1767" y="1353"/>
                    <a:pt x="1887" y="1356"/>
                    <a:pt x="1898" y="1339"/>
                  </a:cubicBezTo>
                  <a:cubicBezTo>
                    <a:pt x="1902" y="1332"/>
                    <a:pt x="1934" y="1323"/>
                    <a:pt x="1969" y="1318"/>
                  </a:cubicBezTo>
                  <a:cubicBezTo>
                    <a:pt x="2004" y="1313"/>
                    <a:pt x="2065" y="1293"/>
                    <a:pt x="2105" y="1274"/>
                  </a:cubicBezTo>
                  <a:cubicBezTo>
                    <a:pt x="2146" y="1254"/>
                    <a:pt x="2184" y="1236"/>
                    <a:pt x="2191" y="1233"/>
                  </a:cubicBezTo>
                  <a:cubicBezTo>
                    <a:pt x="2214" y="1222"/>
                    <a:pt x="2141" y="1331"/>
                    <a:pt x="2088" y="1386"/>
                  </a:cubicBezTo>
                  <a:cubicBezTo>
                    <a:pt x="1984" y="1495"/>
                    <a:pt x="1790" y="1539"/>
                    <a:pt x="1643" y="1487"/>
                  </a:cubicBezTo>
                  <a:close/>
                  <a:moveTo>
                    <a:pt x="1396" y="427"/>
                  </a:moveTo>
                  <a:cubicBezTo>
                    <a:pt x="1449" y="371"/>
                    <a:pt x="1580" y="313"/>
                    <a:pt x="1682" y="298"/>
                  </a:cubicBezTo>
                  <a:cubicBezTo>
                    <a:pt x="1918" y="266"/>
                    <a:pt x="2147" y="366"/>
                    <a:pt x="2229" y="538"/>
                  </a:cubicBezTo>
                  <a:cubicBezTo>
                    <a:pt x="2251" y="585"/>
                    <a:pt x="2264" y="599"/>
                    <a:pt x="2277" y="591"/>
                  </a:cubicBezTo>
                  <a:cubicBezTo>
                    <a:pt x="2318" y="566"/>
                    <a:pt x="2219" y="381"/>
                    <a:pt x="2125" y="306"/>
                  </a:cubicBezTo>
                  <a:cubicBezTo>
                    <a:pt x="1880" y="112"/>
                    <a:pt x="1517" y="159"/>
                    <a:pt x="1326" y="409"/>
                  </a:cubicBezTo>
                  <a:cubicBezTo>
                    <a:pt x="1277" y="473"/>
                    <a:pt x="1243" y="577"/>
                    <a:pt x="1266" y="591"/>
                  </a:cubicBezTo>
                  <a:cubicBezTo>
                    <a:pt x="1279" y="599"/>
                    <a:pt x="1295" y="583"/>
                    <a:pt x="1322" y="533"/>
                  </a:cubicBezTo>
                  <a:cubicBezTo>
                    <a:pt x="1343" y="495"/>
                    <a:pt x="1376" y="447"/>
                    <a:pt x="1396" y="42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00"/>
                </a:spcBef>
              </a:pPr>
              <a:endParaRPr lang="en-US" sz="1100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E4A00595-2805-4494-8A31-DE9D9A705F9D}"/>
              </a:ext>
            </a:extLst>
          </p:cNvPr>
          <p:cNvSpPr txBox="1"/>
          <p:nvPr/>
        </p:nvSpPr>
        <p:spPr>
          <a:xfrm>
            <a:off x="7777907" y="2442915"/>
            <a:ext cx="212068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200" dirty="0"/>
              <a:t>Learn how to </a:t>
            </a:r>
            <a:r>
              <a:rPr lang="en-US" sz="1200" b="1" dirty="0">
                <a:solidFill>
                  <a:schemeClr val="accent2"/>
                </a:solidFill>
              </a:rPr>
              <a:t>leverage data / analytics</a:t>
            </a:r>
            <a:r>
              <a:rPr lang="en-US" sz="1200" dirty="0"/>
              <a:t> to find new growth avenues and </a:t>
            </a:r>
            <a:r>
              <a:rPr lang="en-US" sz="1200" b="1" dirty="0">
                <a:solidFill>
                  <a:schemeClr val="accent2"/>
                </a:solidFill>
              </a:rPr>
              <a:t>build segment plans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054BDDD2-BDBE-4076-9EBE-CD55A14CB744}"/>
              </a:ext>
            </a:extLst>
          </p:cNvPr>
          <p:cNvSpPr txBox="1"/>
          <p:nvPr/>
        </p:nvSpPr>
        <p:spPr>
          <a:xfrm>
            <a:off x="7777906" y="3309137"/>
            <a:ext cx="2120683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Understanding customer needs and developing segmentation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Micro-market management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Value proposition development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Marketing analytics and big data</a:t>
            </a:r>
          </a:p>
          <a:p>
            <a:pPr marL="180975" indent="-180975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Account and marketing planning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C0C771CD-ED26-4DC2-AA2F-DF2F9E307A90}"/>
              </a:ext>
            </a:extLst>
          </p:cNvPr>
          <p:cNvSpPr/>
          <p:nvPr/>
        </p:nvSpPr>
        <p:spPr>
          <a:xfrm>
            <a:off x="8459522" y="5972958"/>
            <a:ext cx="757451" cy="29342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>
                <a:solidFill>
                  <a:schemeClr val="accent2"/>
                </a:solidFill>
              </a:rPr>
              <a:t>8-9</a:t>
            </a:r>
            <a:endParaRPr lang="en-GB" sz="1200" b="1" dirty="0" err="1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475F288A-2530-40ED-AA11-59979DA3B3DC}"/>
              </a:ext>
            </a:extLst>
          </p:cNvPr>
          <p:cNvSpPr/>
          <p:nvPr/>
        </p:nvSpPr>
        <p:spPr>
          <a:xfrm>
            <a:off x="4830659" y="1057042"/>
            <a:ext cx="2578448" cy="537721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 err="1">
              <a:solidFill>
                <a:schemeClr val="tx1"/>
              </a:solidFill>
            </a:endParaRPr>
          </a:p>
        </p:txBody>
      </p:sp>
      <p:grpSp>
        <p:nvGrpSpPr>
          <p:cNvPr id="55" name="LegendBoxes">
            <a:extLst>
              <a:ext uri="{FF2B5EF4-FFF2-40B4-BE49-F238E27FC236}">
                <a16:creationId xmlns:a16="http://schemas.microsoft.com/office/drawing/2014/main" xmlns="" id="{69B776EA-6DC3-4843-8FEF-F96D6E472071}"/>
              </a:ext>
            </a:extLst>
          </p:cNvPr>
          <p:cNvGrpSpPr/>
          <p:nvPr/>
        </p:nvGrpSpPr>
        <p:grpSpPr>
          <a:xfrm>
            <a:off x="9426651" y="758545"/>
            <a:ext cx="1857003" cy="160338"/>
            <a:chOff x="7851594" y="300010"/>
            <a:chExt cx="1857003" cy="160338"/>
          </a:xfrm>
        </p:grpSpPr>
        <p:sp>
          <p:nvSpPr>
            <p:cNvPr id="56" name="RectangleLegend1">
              <a:extLst>
                <a:ext uri="{FF2B5EF4-FFF2-40B4-BE49-F238E27FC236}">
                  <a16:creationId xmlns:a16="http://schemas.microsoft.com/office/drawing/2014/main" xmlns="" id="{6712EE54-5F68-46F4-91A4-15E452BEEC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851594" y="300010"/>
              <a:ext cx="165100" cy="160338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57" name="Legend1">
              <a:extLst>
                <a:ext uri="{FF2B5EF4-FFF2-40B4-BE49-F238E27FC236}">
                  <a16:creationId xmlns:a16="http://schemas.microsoft.com/office/drawing/2014/main" xmlns="" id="{3D473740-E385-4D56-AEC9-DF4B81C1867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8105594" y="310929"/>
              <a:ext cx="1603003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900" dirty="0">
                  <a:latin typeface="+mn-lt"/>
                </a:rPr>
                <a:t>Example detailed in next pages</a:t>
              </a:r>
            </a:p>
          </p:txBody>
        </p:sp>
      </p:grpSp>
      <p:sp>
        <p:nvSpPr>
          <p:cNvPr id="58" name="5. Source">
            <a:extLst>
              <a:ext uri="{FF2B5EF4-FFF2-40B4-BE49-F238E27FC236}">
                <a16:creationId xmlns:a16="http://schemas.microsoft.com/office/drawing/2014/main" xmlns="" id="{3C0605D9-1581-491E-9EEA-6FFC57C0A8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81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McKinsey Growth Academy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9" name="4. Footnote">
            <a:extLst>
              <a:ext uri="{FF2B5EF4-FFF2-40B4-BE49-F238E27FC236}">
                <a16:creationId xmlns:a16="http://schemas.microsoft.com/office/drawing/2014/main" xmlns="" id="{5CDDFFBB-82C5-40FE-AE0C-9F784B7E416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8782" y="6305946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1 ~2/3 of total</a:t>
            </a:r>
          </a:p>
        </p:txBody>
      </p:sp>
    </p:spTree>
    <p:extLst>
      <p:ext uri="{BB962C8B-B14F-4D97-AF65-F5344CB8AC3E}">
        <p14:creationId xmlns:p14="http://schemas.microsoft.com/office/powerpoint/2010/main" val="46578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Object 118" hidden="1">
            <a:extLst>
              <a:ext uri="{FF2B5EF4-FFF2-40B4-BE49-F238E27FC236}">
                <a16:creationId xmlns:a16="http://schemas.microsoft.com/office/drawing/2014/main" xmlns="" id="{CDB75BE4-ADD2-4DA1-A2F3-C5211BD719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3482106"/>
              </p:ext>
            </p:extLst>
          </p:nvPr>
        </p:nvGraphicFramePr>
        <p:xfrm>
          <a:off x="149621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0" name="think-cell Slide" r:id="rId5" imgW="451" imgH="450" progId="TCLayout.ActiveDocument.1">
                  <p:embed/>
                </p:oleObj>
              </mc:Choice>
              <mc:Fallback>
                <p:oleObj name="think-cell Slide" r:id="rId5" imgW="451" imgH="450" progId="TCLayout.ActiveDocument.1">
                  <p:embed/>
                  <p:pic>
                    <p:nvPicPr>
                      <p:cNvPr id="119" name="Object 118" hidden="1">
                        <a:extLst>
                          <a:ext uri="{FF2B5EF4-FFF2-40B4-BE49-F238E27FC236}">
                            <a16:creationId xmlns:a16="http://schemas.microsoft.com/office/drawing/2014/main" xmlns="" id="{CDB75BE4-ADD2-4DA1-A2F3-C5211BD71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21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xmlns="" id="{0CAE5025-8B06-4B73-9B40-85CE4CD39E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0C713F12-A67D-489A-99C7-21F58A77C2C8}"/>
              </a:ext>
            </a:extLst>
          </p:cNvPr>
          <p:cNvCxnSpPr/>
          <p:nvPr/>
        </p:nvCxnSpPr>
        <p:spPr>
          <a:xfrm>
            <a:off x="1662079" y="5699168"/>
            <a:ext cx="839887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7421C-B7EE-4192-9AC4-52E5E9B2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1" y="230189"/>
            <a:ext cx="10179705" cy="369332"/>
          </a:xfrm>
        </p:spPr>
        <p:txBody>
          <a:bodyPr/>
          <a:lstStyle/>
          <a:p>
            <a:r>
              <a:rPr lang="en-US" i="1" dirty="0"/>
              <a:t>Example</a:t>
            </a:r>
            <a:r>
              <a:rPr lang="en-US" dirty="0"/>
              <a:t>: ~24 week learning journey for account managers was built using our 10-20-70 learning approach </a:t>
            </a:r>
          </a:p>
        </p:txBody>
      </p:sp>
      <p:sp>
        <p:nvSpPr>
          <p:cNvPr id="4" name="Rectangle 1091">
            <a:extLst>
              <a:ext uri="{FF2B5EF4-FFF2-40B4-BE49-F238E27FC236}">
                <a16:creationId xmlns:a16="http://schemas.microsoft.com/office/drawing/2014/main" xmlns="" id="{8C450DE6-1ED2-4B39-8D7B-7D4F2ADC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00" y="1059171"/>
            <a:ext cx="8983377" cy="933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19382" tIns="59691" rIns="119382" bIns="59691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FFD2320-95F6-43A8-9174-2BE15712C950}"/>
              </a:ext>
            </a:extLst>
          </p:cNvPr>
          <p:cNvGrpSpPr/>
          <p:nvPr/>
        </p:nvGrpSpPr>
        <p:grpSpPr>
          <a:xfrm>
            <a:off x="1647694" y="2337184"/>
            <a:ext cx="724745" cy="721572"/>
            <a:chOff x="325438" y="1636713"/>
            <a:chExt cx="725487" cy="7223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3F601E-1179-4E6A-A34A-B8507BDB417A}"/>
                </a:ext>
              </a:extLst>
            </p:cNvPr>
            <p:cNvGrpSpPr/>
            <p:nvPr/>
          </p:nvGrpSpPr>
          <p:grpSpPr>
            <a:xfrm>
              <a:off x="325438" y="1636713"/>
              <a:ext cx="725487" cy="722312"/>
              <a:chOff x="325438" y="1636713"/>
              <a:chExt cx="725487" cy="722312"/>
            </a:xfrm>
          </p:grpSpPr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xmlns="" id="{8E18DAE9-2D7D-4940-AB98-1ADF7C2BB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636713"/>
                <a:ext cx="211137" cy="361950"/>
              </a:xfrm>
              <a:custGeom>
                <a:avLst/>
                <a:gdLst>
                  <a:gd name="T0" fmla="*/ 87 w 87"/>
                  <a:gd name="T1" fmla="*/ 28 h 149"/>
                  <a:gd name="T2" fmla="*/ 0 w 87"/>
                  <a:gd name="T3" fmla="*/ 0 h 149"/>
                  <a:gd name="T4" fmla="*/ 0 w 87"/>
                  <a:gd name="T5" fmla="*/ 0 h 149"/>
                  <a:gd name="T6" fmla="*/ 0 w 87"/>
                  <a:gd name="T7" fmla="*/ 149 h 149"/>
                  <a:gd name="T8" fmla="*/ 87 w 87"/>
                  <a:gd name="T9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49">
                    <a:moveTo>
                      <a:pt x="87" y="28"/>
                    </a:moveTo>
                    <a:cubicBezTo>
                      <a:pt x="62" y="9"/>
                      <a:pt x="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9"/>
                    </a:lnTo>
                    <a:lnTo>
                      <a:pt x="87" y="2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xmlns="" id="{591114E6-B8C7-43B3-B4D2-6B7920D37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704975"/>
                <a:ext cx="344487" cy="293687"/>
              </a:xfrm>
              <a:custGeom>
                <a:avLst/>
                <a:gdLst>
                  <a:gd name="T0" fmla="*/ 142 w 142"/>
                  <a:gd name="T1" fmla="*/ 74 h 121"/>
                  <a:gd name="T2" fmla="*/ 87 w 142"/>
                  <a:gd name="T3" fmla="*/ 0 h 121"/>
                  <a:gd name="T4" fmla="*/ 0 w 142"/>
                  <a:gd name="T5" fmla="*/ 121 h 121"/>
                  <a:gd name="T6" fmla="*/ 142 w 142"/>
                  <a:gd name="T7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142" y="74"/>
                    </a:moveTo>
                    <a:cubicBezTo>
                      <a:pt x="132" y="44"/>
                      <a:pt x="113" y="18"/>
                      <a:pt x="87" y="0"/>
                    </a:cubicBezTo>
                    <a:lnTo>
                      <a:pt x="0" y="121"/>
                    </a:lnTo>
                    <a:lnTo>
                      <a:pt x="142" y="74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xmlns="" id="{32922E11-A1F9-4145-B90B-B7D77F124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884363"/>
                <a:ext cx="363537" cy="225425"/>
              </a:xfrm>
              <a:custGeom>
                <a:avLst/>
                <a:gdLst>
                  <a:gd name="T0" fmla="*/ 142 w 150"/>
                  <a:gd name="T1" fmla="*/ 93 h 93"/>
                  <a:gd name="T2" fmla="*/ 150 w 150"/>
                  <a:gd name="T3" fmla="*/ 47 h 93"/>
                  <a:gd name="T4" fmla="*/ 142 w 150"/>
                  <a:gd name="T5" fmla="*/ 0 h 93"/>
                  <a:gd name="T6" fmla="*/ 0 w 150"/>
                  <a:gd name="T7" fmla="*/ 47 h 93"/>
                  <a:gd name="T8" fmla="*/ 142 w 15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93">
                    <a:moveTo>
                      <a:pt x="142" y="93"/>
                    </a:moveTo>
                    <a:cubicBezTo>
                      <a:pt x="147" y="78"/>
                      <a:pt x="150" y="63"/>
                      <a:pt x="150" y="47"/>
                    </a:cubicBezTo>
                    <a:cubicBezTo>
                      <a:pt x="150" y="31"/>
                      <a:pt x="147" y="15"/>
                      <a:pt x="142" y="0"/>
                    </a:cubicBezTo>
                    <a:lnTo>
                      <a:pt x="0" y="47"/>
                    </a:lnTo>
                    <a:lnTo>
                      <a:pt x="142" y="93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xmlns="" id="{8B1EE604-5177-4271-84E1-AD6F44C13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998663"/>
                <a:ext cx="344487" cy="292100"/>
              </a:xfrm>
              <a:custGeom>
                <a:avLst/>
                <a:gdLst>
                  <a:gd name="T0" fmla="*/ 88 w 142"/>
                  <a:gd name="T1" fmla="*/ 121 h 121"/>
                  <a:gd name="T2" fmla="*/ 142 w 142"/>
                  <a:gd name="T3" fmla="*/ 46 h 121"/>
                  <a:gd name="T4" fmla="*/ 0 w 142"/>
                  <a:gd name="T5" fmla="*/ 0 h 121"/>
                  <a:gd name="T6" fmla="*/ 88 w 14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88" y="121"/>
                    </a:moveTo>
                    <a:cubicBezTo>
                      <a:pt x="114" y="102"/>
                      <a:pt x="133" y="76"/>
                      <a:pt x="142" y="46"/>
                    </a:cubicBezTo>
                    <a:lnTo>
                      <a:pt x="0" y="0"/>
                    </a:lnTo>
                    <a:lnTo>
                      <a:pt x="88" y="12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xmlns="" id="{2EBF4F8C-F8AE-413A-8DC2-434CE6EC5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3" y="1998663"/>
                <a:ext cx="215900" cy="360362"/>
              </a:xfrm>
              <a:custGeom>
                <a:avLst/>
                <a:gdLst>
                  <a:gd name="T0" fmla="*/ 0 w 89"/>
                  <a:gd name="T1" fmla="*/ 149 h 149"/>
                  <a:gd name="T2" fmla="*/ 1 w 89"/>
                  <a:gd name="T3" fmla="*/ 149 h 149"/>
                  <a:gd name="T4" fmla="*/ 89 w 89"/>
                  <a:gd name="T5" fmla="*/ 121 h 149"/>
                  <a:gd name="T6" fmla="*/ 1 w 89"/>
                  <a:gd name="T7" fmla="*/ 0 h 149"/>
                  <a:gd name="T8" fmla="*/ 0 w 8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49">
                    <a:moveTo>
                      <a:pt x="0" y="149"/>
                    </a:moveTo>
                    <a:cubicBezTo>
                      <a:pt x="1" y="149"/>
                      <a:pt x="1" y="149"/>
                      <a:pt x="1" y="149"/>
                    </a:cubicBezTo>
                    <a:cubicBezTo>
                      <a:pt x="33" y="149"/>
                      <a:pt x="63" y="140"/>
                      <a:pt x="89" y="121"/>
                    </a:cubicBezTo>
                    <a:lnTo>
                      <a:pt x="1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D4FE7CF4-E966-4613-9691-C8584B75A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998663"/>
                <a:ext cx="214312" cy="360362"/>
              </a:xfrm>
              <a:custGeom>
                <a:avLst/>
                <a:gdLst>
                  <a:gd name="T0" fmla="*/ 0 w 88"/>
                  <a:gd name="T1" fmla="*/ 120 h 149"/>
                  <a:gd name="T2" fmla="*/ 87 w 88"/>
                  <a:gd name="T3" fmla="*/ 149 h 149"/>
                  <a:gd name="T4" fmla="*/ 88 w 88"/>
                  <a:gd name="T5" fmla="*/ 0 h 149"/>
                  <a:gd name="T6" fmla="*/ 0 w 88"/>
                  <a:gd name="T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0" y="120"/>
                    </a:moveTo>
                    <a:cubicBezTo>
                      <a:pt x="25" y="139"/>
                      <a:pt x="56" y="149"/>
                      <a:pt x="87" y="149"/>
                    </a:cubicBezTo>
                    <a:lnTo>
                      <a:pt x="88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xmlns="" id="{632859A1-2B9E-4BB9-AC63-CB00FC429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998663"/>
                <a:ext cx="344487" cy="290512"/>
              </a:xfrm>
              <a:custGeom>
                <a:avLst/>
                <a:gdLst>
                  <a:gd name="T0" fmla="*/ 0 w 142"/>
                  <a:gd name="T1" fmla="*/ 45 h 120"/>
                  <a:gd name="T2" fmla="*/ 54 w 142"/>
                  <a:gd name="T3" fmla="*/ 120 h 120"/>
                  <a:gd name="T4" fmla="*/ 142 w 142"/>
                  <a:gd name="T5" fmla="*/ 0 h 120"/>
                  <a:gd name="T6" fmla="*/ 0 w 142"/>
                  <a:gd name="T7" fmla="*/ 4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0">
                    <a:moveTo>
                      <a:pt x="0" y="45"/>
                    </a:moveTo>
                    <a:cubicBezTo>
                      <a:pt x="9" y="76"/>
                      <a:pt x="28" y="102"/>
                      <a:pt x="54" y="120"/>
                    </a:cubicBezTo>
                    <a:lnTo>
                      <a:pt x="142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xmlns="" id="{9BECADEC-0609-454F-90B2-765FC8075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38" y="1887538"/>
                <a:ext cx="361950" cy="219075"/>
              </a:xfrm>
              <a:custGeom>
                <a:avLst/>
                <a:gdLst>
                  <a:gd name="T0" fmla="*/ 7 w 149"/>
                  <a:gd name="T1" fmla="*/ 0 h 91"/>
                  <a:gd name="T2" fmla="*/ 0 w 149"/>
                  <a:gd name="T3" fmla="*/ 46 h 91"/>
                  <a:gd name="T4" fmla="*/ 7 w 149"/>
                  <a:gd name="T5" fmla="*/ 91 h 91"/>
                  <a:gd name="T6" fmla="*/ 149 w 149"/>
                  <a:gd name="T7" fmla="*/ 46 h 91"/>
                  <a:gd name="T8" fmla="*/ 7 w 149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91">
                    <a:moveTo>
                      <a:pt x="7" y="0"/>
                    </a:moveTo>
                    <a:cubicBezTo>
                      <a:pt x="2" y="15"/>
                      <a:pt x="0" y="30"/>
                      <a:pt x="0" y="46"/>
                    </a:cubicBezTo>
                    <a:cubicBezTo>
                      <a:pt x="0" y="61"/>
                      <a:pt x="2" y="77"/>
                      <a:pt x="7" y="91"/>
                    </a:cubicBezTo>
                    <a:lnTo>
                      <a:pt x="149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xmlns="" id="{C9034CF2-BB01-4E56-8B32-0F20CA05D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704975"/>
                <a:ext cx="344487" cy="293687"/>
              </a:xfrm>
              <a:custGeom>
                <a:avLst/>
                <a:gdLst>
                  <a:gd name="T0" fmla="*/ 54 w 142"/>
                  <a:gd name="T1" fmla="*/ 0 h 121"/>
                  <a:gd name="T2" fmla="*/ 0 w 142"/>
                  <a:gd name="T3" fmla="*/ 75 h 121"/>
                  <a:gd name="T4" fmla="*/ 142 w 142"/>
                  <a:gd name="T5" fmla="*/ 121 h 121"/>
                  <a:gd name="T6" fmla="*/ 54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54" y="0"/>
                    </a:moveTo>
                    <a:cubicBezTo>
                      <a:pt x="29" y="19"/>
                      <a:pt x="10" y="45"/>
                      <a:pt x="0" y="75"/>
                    </a:cubicBezTo>
                    <a:lnTo>
                      <a:pt x="142" y="12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xmlns="" id="{3DCDC04F-F974-4B57-896B-F392E839B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636713"/>
                <a:ext cx="214312" cy="361950"/>
              </a:xfrm>
              <a:custGeom>
                <a:avLst/>
                <a:gdLst>
                  <a:gd name="T0" fmla="*/ 88 w 88"/>
                  <a:gd name="T1" fmla="*/ 0 h 149"/>
                  <a:gd name="T2" fmla="*/ 0 w 88"/>
                  <a:gd name="T3" fmla="*/ 28 h 149"/>
                  <a:gd name="T4" fmla="*/ 88 w 88"/>
                  <a:gd name="T5" fmla="*/ 149 h 149"/>
                  <a:gd name="T6" fmla="*/ 88 w 88"/>
                  <a:gd name="T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88" y="0"/>
                    </a:moveTo>
                    <a:cubicBezTo>
                      <a:pt x="56" y="0"/>
                      <a:pt x="25" y="10"/>
                      <a:pt x="0" y="28"/>
                    </a:cubicBezTo>
                    <a:lnTo>
                      <a:pt x="88" y="14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28450CC8-205F-4100-8834-BCA0E024822D}"/>
                </a:ext>
              </a:extLst>
            </p:cNvPr>
            <p:cNvSpPr/>
            <p:nvPr/>
          </p:nvSpPr>
          <p:spPr>
            <a:xfrm>
              <a:off x="450942" y="1760630"/>
              <a:ext cx="474478" cy="4744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A</a:t>
              </a:r>
            </a:p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10%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0F4B9F1-6247-45A2-A14E-C156351535EB}"/>
              </a:ext>
            </a:extLst>
          </p:cNvPr>
          <p:cNvGrpSpPr/>
          <p:nvPr/>
        </p:nvGrpSpPr>
        <p:grpSpPr>
          <a:xfrm>
            <a:off x="1647693" y="3612357"/>
            <a:ext cx="719772" cy="716620"/>
            <a:chOff x="325438" y="1636713"/>
            <a:chExt cx="725487" cy="72231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F35E3361-6CD4-4083-88A4-424EC531CA50}"/>
                </a:ext>
              </a:extLst>
            </p:cNvPr>
            <p:cNvGrpSpPr/>
            <p:nvPr/>
          </p:nvGrpSpPr>
          <p:grpSpPr>
            <a:xfrm>
              <a:off x="325438" y="1636713"/>
              <a:ext cx="725487" cy="722312"/>
              <a:chOff x="325438" y="1636713"/>
              <a:chExt cx="725487" cy="722312"/>
            </a:xfrm>
          </p:grpSpPr>
          <p:sp>
            <p:nvSpPr>
              <p:cNvPr id="69" name="Freeform 8">
                <a:extLst>
                  <a:ext uri="{FF2B5EF4-FFF2-40B4-BE49-F238E27FC236}">
                    <a16:creationId xmlns:a16="http://schemas.microsoft.com/office/drawing/2014/main" xmlns="" id="{5BB41EA2-6155-4AC5-90EA-CD59A289F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636713"/>
                <a:ext cx="211137" cy="361950"/>
              </a:xfrm>
              <a:custGeom>
                <a:avLst/>
                <a:gdLst>
                  <a:gd name="T0" fmla="*/ 87 w 87"/>
                  <a:gd name="T1" fmla="*/ 28 h 149"/>
                  <a:gd name="T2" fmla="*/ 0 w 87"/>
                  <a:gd name="T3" fmla="*/ 0 h 149"/>
                  <a:gd name="T4" fmla="*/ 0 w 87"/>
                  <a:gd name="T5" fmla="*/ 0 h 149"/>
                  <a:gd name="T6" fmla="*/ 0 w 87"/>
                  <a:gd name="T7" fmla="*/ 149 h 149"/>
                  <a:gd name="T8" fmla="*/ 87 w 87"/>
                  <a:gd name="T9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49">
                    <a:moveTo>
                      <a:pt x="87" y="28"/>
                    </a:moveTo>
                    <a:cubicBezTo>
                      <a:pt x="62" y="9"/>
                      <a:pt x="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9"/>
                    </a:lnTo>
                    <a:lnTo>
                      <a:pt x="87" y="28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0" name="Freeform 9">
                <a:extLst>
                  <a:ext uri="{FF2B5EF4-FFF2-40B4-BE49-F238E27FC236}">
                    <a16:creationId xmlns:a16="http://schemas.microsoft.com/office/drawing/2014/main" xmlns="" id="{A76AC308-D97B-4707-859A-A87E9C8E4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704975"/>
                <a:ext cx="344487" cy="293687"/>
              </a:xfrm>
              <a:custGeom>
                <a:avLst/>
                <a:gdLst>
                  <a:gd name="T0" fmla="*/ 142 w 142"/>
                  <a:gd name="T1" fmla="*/ 74 h 121"/>
                  <a:gd name="T2" fmla="*/ 87 w 142"/>
                  <a:gd name="T3" fmla="*/ 0 h 121"/>
                  <a:gd name="T4" fmla="*/ 0 w 142"/>
                  <a:gd name="T5" fmla="*/ 121 h 121"/>
                  <a:gd name="T6" fmla="*/ 142 w 142"/>
                  <a:gd name="T7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142" y="74"/>
                    </a:moveTo>
                    <a:cubicBezTo>
                      <a:pt x="132" y="44"/>
                      <a:pt x="113" y="18"/>
                      <a:pt x="87" y="0"/>
                    </a:cubicBezTo>
                    <a:lnTo>
                      <a:pt x="0" y="121"/>
                    </a:lnTo>
                    <a:lnTo>
                      <a:pt x="142" y="74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1" name="Freeform 10">
                <a:extLst>
                  <a:ext uri="{FF2B5EF4-FFF2-40B4-BE49-F238E27FC236}">
                    <a16:creationId xmlns:a16="http://schemas.microsoft.com/office/drawing/2014/main" xmlns="" id="{0154A33B-2EA3-4556-AB85-B2CE19BF8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884363"/>
                <a:ext cx="363537" cy="225425"/>
              </a:xfrm>
              <a:custGeom>
                <a:avLst/>
                <a:gdLst>
                  <a:gd name="T0" fmla="*/ 142 w 150"/>
                  <a:gd name="T1" fmla="*/ 93 h 93"/>
                  <a:gd name="T2" fmla="*/ 150 w 150"/>
                  <a:gd name="T3" fmla="*/ 47 h 93"/>
                  <a:gd name="T4" fmla="*/ 142 w 150"/>
                  <a:gd name="T5" fmla="*/ 0 h 93"/>
                  <a:gd name="T6" fmla="*/ 0 w 150"/>
                  <a:gd name="T7" fmla="*/ 47 h 93"/>
                  <a:gd name="T8" fmla="*/ 142 w 15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93">
                    <a:moveTo>
                      <a:pt x="142" y="93"/>
                    </a:moveTo>
                    <a:cubicBezTo>
                      <a:pt x="147" y="78"/>
                      <a:pt x="150" y="63"/>
                      <a:pt x="150" y="47"/>
                    </a:cubicBezTo>
                    <a:cubicBezTo>
                      <a:pt x="150" y="31"/>
                      <a:pt x="147" y="15"/>
                      <a:pt x="142" y="0"/>
                    </a:cubicBezTo>
                    <a:lnTo>
                      <a:pt x="0" y="47"/>
                    </a:lnTo>
                    <a:lnTo>
                      <a:pt x="142" y="93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xmlns="" id="{B80FD96A-F420-4C46-A0E0-0EF5AC84B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998663"/>
                <a:ext cx="344487" cy="292100"/>
              </a:xfrm>
              <a:custGeom>
                <a:avLst/>
                <a:gdLst>
                  <a:gd name="T0" fmla="*/ 88 w 142"/>
                  <a:gd name="T1" fmla="*/ 121 h 121"/>
                  <a:gd name="T2" fmla="*/ 142 w 142"/>
                  <a:gd name="T3" fmla="*/ 46 h 121"/>
                  <a:gd name="T4" fmla="*/ 0 w 142"/>
                  <a:gd name="T5" fmla="*/ 0 h 121"/>
                  <a:gd name="T6" fmla="*/ 88 w 14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88" y="121"/>
                    </a:moveTo>
                    <a:cubicBezTo>
                      <a:pt x="114" y="102"/>
                      <a:pt x="133" y="76"/>
                      <a:pt x="142" y="46"/>
                    </a:cubicBezTo>
                    <a:lnTo>
                      <a:pt x="0" y="0"/>
                    </a:lnTo>
                    <a:lnTo>
                      <a:pt x="88" y="121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xmlns="" id="{A1E7C677-09BB-45A6-AF35-EC87A996D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3" y="1998663"/>
                <a:ext cx="215900" cy="360362"/>
              </a:xfrm>
              <a:custGeom>
                <a:avLst/>
                <a:gdLst>
                  <a:gd name="T0" fmla="*/ 0 w 89"/>
                  <a:gd name="T1" fmla="*/ 149 h 149"/>
                  <a:gd name="T2" fmla="*/ 1 w 89"/>
                  <a:gd name="T3" fmla="*/ 149 h 149"/>
                  <a:gd name="T4" fmla="*/ 89 w 89"/>
                  <a:gd name="T5" fmla="*/ 121 h 149"/>
                  <a:gd name="T6" fmla="*/ 1 w 89"/>
                  <a:gd name="T7" fmla="*/ 0 h 149"/>
                  <a:gd name="T8" fmla="*/ 0 w 8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49">
                    <a:moveTo>
                      <a:pt x="0" y="149"/>
                    </a:moveTo>
                    <a:cubicBezTo>
                      <a:pt x="1" y="149"/>
                      <a:pt x="1" y="149"/>
                      <a:pt x="1" y="149"/>
                    </a:cubicBezTo>
                    <a:cubicBezTo>
                      <a:pt x="33" y="149"/>
                      <a:pt x="63" y="140"/>
                      <a:pt x="89" y="121"/>
                    </a:cubicBezTo>
                    <a:lnTo>
                      <a:pt x="1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xmlns="" id="{518B0B33-021F-4A04-B710-889984483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998663"/>
                <a:ext cx="214312" cy="360362"/>
              </a:xfrm>
              <a:custGeom>
                <a:avLst/>
                <a:gdLst>
                  <a:gd name="T0" fmla="*/ 0 w 88"/>
                  <a:gd name="T1" fmla="*/ 120 h 149"/>
                  <a:gd name="T2" fmla="*/ 87 w 88"/>
                  <a:gd name="T3" fmla="*/ 149 h 149"/>
                  <a:gd name="T4" fmla="*/ 88 w 88"/>
                  <a:gd name="T5" fmla="*/ 0 h 149"/>
                  <a:gd name="T6" fmla="*/ 0 w 88"/>
                  <a:gd name="T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0" y="120"/>
                    </a:moveTo>
                    <a:cubicBezTo>
                      <a:pt x="25" y="139"/>
                      <a:pt x="56" y="149"/>
                      <a:pt x="87" y="149"/>
                    </a:cubicBezTo>
                    <a:lnTo>
                      <a:pt x="88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xmlns="" id="{C8D77CD2-C148-4002-A051-171EA173F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998663"/>
                <a:ext cx="344487" cy="290512"/>
              </a:xfrm>
              <a:custGeom>
                <a:avLst/>
                <a:gdLst>
                  <a:gd name="T0" fmla="*/ 0 w 142"/>
                  <a:gd name="T1" fmla="*/ 45 h 120"/>
                  <a:gd name="T2" fmla="*/ 54 w 142"/>
                  <a:gd name="T3" fmla="*/ 120 h 120"/>
                  <a:gd name="T4" fmla="*/ 142 w 142"/>
                  <a:gd name="T5" fmla="*/ 0 h 120"/>
                  <a:gd name="T6" fmla="*/ 0 w 142"/>
                  <a:gd name="T7" fmla="*/ 4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0">
                    <a:moveTo>
                      <a:pt x="0" y="45"/>
                    </a:moveTo>
                    <a:cubicBezTo>
                      <a:pt x="9" y="76"/>
                      <a:pt x="28" y="102"/>
                      <a:pt x="54" y="120"/>
                    </a:cubicBezTo>
                    <a:lnTo>
                      <a:pt x="142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xmlns="" id="{93440821-5C7D-4149-AEF3-DE10F6AF1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38" y="1887538"/>
                <a:ext cx="361950" cy="219075"/>
              </a:xfrm>
              <a:custGeom>
                <a:avLst/>
                <a:gdLst>
                  <a:gd name="T0" fmla="*/ 7 w 149"/>
                  <a:gd name="T1" fmla="*/ 0 h 91"/>
                  <a:gd name="T2" fmla="*/ 0 w 149"/>
                  <a:gd name="T3" fmla="*/ 46 h 91"/>
                  <a:gd name="T4" fmla="*/ 7 w 149"/>
                  <a:gd name="T5" fmla="*/ 91 h 91"/>
                  <a:gd name="T6" fmla="*/ 149 w 149"/>
                  <a:gd name="T7" fmla="*/ 46 h 91"/>
                  <a:gd name="T8" fmla="*/ 7 w 149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91">
                    <a:moveTo>
                      <a:pt x="7" y="0"/>
                    </a:moveTo>
                    <a:cubicBezTo>
                      <a:pt x="2" y="15"/>
                      <a:pt x="0" y="30"/>
                      <a:pt x="0" y="46"/>
                    </a:cubicBezTo>
                    <a:cubicBezTo>
                      <a:pt x="0" y="61"/>
                      <a:pt x="2" y="77"/>
                      <a:pt x="7" y="91"/>
                    </a:cubicBezTo>
                    <a:lnTo>
                      <a:pt x="149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xmlns="" id="{EB309C16-3125-42EC-AE2C-2E964D8B2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704975"/>
                <a:ext cx="344487" cy="293687"/>
              </a:xfrm>
              <a:custGeom>
                <a:avLst/>
                <a:gdLst>
                  <a:gd name="T0" fmla="*/ 54 w 142"/>
                  <a:gd name="T1" fmla="*/ 0 h 121"/>
                  <a:gd name="T2" fmla="*/ 0 w 142"/>
                  <a:gd name="T3" fmla="*/ 75 h 121"/>
                  <a:gd name="T4" fmla="*/ 142 w 142"/>
                  <a:gd name="T5" fmla="*/ 121 h 121"/>
                  <a:gd name="T6" fmla="*/ 54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54" y="0"/>
                    </a:moveTo>
                    <a:cubicBezTo>
                      <a:pt x="29" y="19"/>
                      <a:pt x="10" y="45"/>
                      <a:pt x="0" y="75"/>
                    </a:cubicBezTo>
                    <a:lnTo>
                      <a:pt x="142" y="12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xmlns="" id="{0ABB2CCB-D76C-4E6F-8CF4-E2232D3A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636713"/>
                <a:ext cx="214312" cy="361950"/>
              </a:xfrm>
              <a:custGeom>
                <a:avLst/>
                <a:gdLst>
                  <a:gd name="T0" fmla="*/ 88 w 88"/>
                  <a:gd name="T1" fmla="*/ 0 h 149"/>
                  <a:gd name="T2" fmla="*/ 0 w 88"/>
                  <a:gd name="T3" fmla="*/ 28 h 149"/>
                  <a:gd name="T4" fmla="*/ 88 w 88"/>
                  <a:gd name="T5" fmla="*/ 149 h 149"/>
                  <a:gd name="T6" fmla="*/ 88 w 88"/>
                  <a:gd name="T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88" y="0"/>
                    </a:moveTo>
                    <a:cubicBezTo>
                      <a:pt x="56" y="0"/>
                      <a:pt x="25" y="10"/>
                      <a:pt x="0" y="28"/>
                    </a:cubicBezTo>
                    <a:lnTo>
                      <a:pt x="88" y="14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161BAC7B-CA48-482F-A24D-2FB5524FB861}"/>
                </a:ext>
              </a:extLst>
            </p:cNvPr>
            <p:cNvSpPr/>
            <p:nvPr/>
          </p:nvSpPr>
          <p:spPr>
            <a:xfrm>
              <a:off x="450942" y="1760630"/>
              <a:ext cx="474478" cy="4744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C</a:t>
              </a:r>
            </a:p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70%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F5565E01-E3DA-4E3B-AEE2-83F81DC35441}"/>
              </a:ext>
            </a:extLst>
          </p:cNvPr>
          <p:cNvGrpSpPr/>
          <p:nvPr/>
        </p:nvGrpSpPr>
        <p:grpSpPr>
          <a:xfrm>
            <a:off x="5074659" y="5719384"/>
            <a:ext cx="689364" cy="258449"/>
            <a:chOff x="908001" y="5341720"/>
            <a:chExt cx="689364" cy="258449"/>
          </a:xfrm>
        </p:grpSpPr>
        <p:sp>
          <p:nvSpPr>
            <p:cNvPr id="120" name="Rectangle 1091">
              <a:extLst>
                <a:ext uri="{FF2B5EF4-FFF2-40B4-BE49-F238E27FC236}">
                  <a16:creationId xmlns:a16="http://schemas.microsoft.com/office/drawing/2014/main" xmlns="" id="{58AB8D7F-9ACD-4DA8-8691-18C59111D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001" y="5341720"/>
              <a:ext cx="689364" cy="258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19382" tIns="59691" rIns="119382" bIns="59691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8ACE7E30-5855-4F3C-98C7-3DB011C6359D}"/>
                </a:ext>
              </a:extLst>
            </p:cNvPr>
            <p:cNvGrpSpPr/>
            <p:nvPr/>
          </p:nvGrpSpPr>
          <p:grpSpPr>
            <a:xfrm rot="5400000">
              <a:off x="1151369" y="5230491"/>
              <a:ext cx="203145" cy="478062"/>
              <a:chOff x="6694123" y="1666876"/>
              <a:chExt cx="270635" cy="312050"/>
            </a:xfrm>
            <a:noFill/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xmlns="" id="{8B6F6442-74B9-40F6-B277-579BACE79DBC}"/>
                  </a:ext>
                </a:extLst>
              </p:cNvPr>
              <p:cNvGrpSpPr/>
              <p:nvPr/>
            </p:nvGrpSpPr>
            <p:grpSpPr>
              <a:xfrm>
                <a:off x="6694123" y="1666876"/>
                <a:ext cx="180223" cy="312050"/>
                <a:chOff x="4816185" y="1082675"/>
                <a:chExt cx="710739" cy="1230621"/>
              </a:xfrm>
              <a:grpFill/>
            </p:grpSpPr>
            <p:sp>
              <p:nvSpPr>
                <p:cNvPr id="102" name="Freeform 234">
                  <a:extLst>
                    <a:ext uri="{FF2B5EF4-FFF2-40B4-BE49-F238E27FC236}">
                      <a16:creationId xmlns:a16="http://schemas.microsoft.com/office/drawing/2014/main" xmlns="" id="{13792284-58D6-499B-8A5C-A56543A86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4" y="1389996"/>
                  <a:ext cx="356030" cy="308649"/>
                </a:xfrm>
                <a:custGeom>
                  <a:avLst/>
                  <a:gdLst>
                    <a:gd name="T0" fmla="*/ 804 w 804"/>
                    <a:gd name="T1" fmla="*/ 697 h 697"/>
                    <a:gd name="T2" fmla="*/ 402 w 804"/>
                    <a:gd name="T3" fmla="*/ 0 h 697"/>
                    <a:gd name="T4" fmla="*/ 0 w 804"/>
                    <a:gd name="T5" fmla="*/ 697 h 697"/>
                    <a:gd name="T6" fmla="*/ 804 w 804"/>
                    <a:gd name="T7" fmla="*/ 697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7">
                      <a:moveTo>
                        <a:pt x="804" y="697"/>
                      </a:moveTo>
                      <a:lnTo>
                        <a:pt x="402" y="0"/>
                      </a:lnTo>
                      <a:lnTo>
                        <a:pt x="0" y="697"/>
                      </a:lnTo>
                      <a:lnTo>
                        <a:pt x="804" y="69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Freeform 252">
                  <a:extLst>
                    <a:ext uri="{FF2B5EF4-FFF2-40B4-BE49-F238E27FC236}">
                      <a16:creationId xmlns:a16="http://schemas.microsoft.com/office/drawing/2014/main" xmlns="" id="{AC6041E5-06D5-43BE-B554-C73A24DEF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6185" y="2005975"/>
                  <a:ext cx="354705" cy="307321"/>
                </a:xfrm>
                <a:custGeom>
                  <a:avLst/>
                  <a:gdLst>
                    <a:gd name="T0" fmla="*/ 0 w 801"/>
                    <a:gd name="T1" fmla="*/ 694 h 694"/>
                    <a:gd name="T2" fmla="*/ 801 w 801"/>
                    <a:gd name="T3" fmla="*/ 694 h 694"/>
                    <a:gd name="T4" fmla="*/ 402 w 801"/>
                    <a:gd name="T5" fmla="*/ 0 h 694"/>
                    <a:gd name="T6" fmla="*/ 0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0" y="694"/>
                      </a:moveTo>
                      <a:lnTo>
                        <a:pt x="801" y="694"/>
                      </a:lnTo>
                      <a:lnTo>
                        <a:pt x="402" y="0"/>
                      </a:lnTo>
                      <a:lnTo>
                        <a:pt x="0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Freeform 274">
                  <a:extLst>
                    <a:ext uri="{FF2B5EF4-FFF2-40B4-BE49-F238E27FC236}">
                      <a16:creationId xmlns:a16="http://schemas.microsoft.com/office/drawing/2014/main" xmlns="" id="{FB6BFBEE-836D-490D-8CC1-A453CA9E84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1698651"/>
                  <a:ext cx="354705" cy="307321"/>
                </a:xfrm>
                <a:custGeom>
                  <a:avLst/>
                  <a:gdLst>
                    <a:gd name="T0" fmla="*/ 801 w 801"/>
                    <a:gd name="T1" fmla="*/ 694 h 694"/>
                    <a:gd name="T2" fmla="*/ 399 w 801"/>
                    <a:gd name="T3" fmla="*/ 0 h 694"/>
                    <a:gd name="T4" fmla="*/ 0 w 801"/>
                    <a:gd name="T5" fmla="*/ 694 h 694"/>
                    <a:gd name="T6" fmla="*/ 801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694"/>
                      </a:moveTo>
                      <a:lnTo>
                        <a:pt x="399" y="0"/>
                      </a:lnTo>
                      <a:lnTo>
                        <a:pt x="0" y="694"/>
                      </a:lnTo>
                      <a:lnTo>
                        <a:pt x="801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Freeform 340">
                  <a:extLst>
                    <a:ext uri="{FF2B5EF4-FFF2-40B4-BE49-F238E27FC236}">
                      <a16:creationId xmlns:a16="http://schemas.microsoft.com/office/drawing/2014/main" xmlns="" id="{92D075F2-04C0-4133-801A-880B46881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694 h 694"/>
                    <a:gd name="T2" fmla="*/ 399 w 801"/>
                    <a:gd name="T3" fmla="*/ 0 h 694"/>
                    <a:gd name="T4" fmla="*/ 0 w 801"/>
                    <a:gd name="T5" fmla="*/ 694 h 694"/>
                    <a:gd name="T6" fmla="*/ 801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694"/>
                      </a:moveTo>
                      <a:lnTo>
                        <a:pt x="399" y="0"/>
                      </a:lnTo>
                      <a:lnTo>
                        <a:pt x="0" y="694"/>
                      </a:lnTo>
                      <a:lnTo>
                        <a:pt x="801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Freeform 914">
                  <a:extLst>
                    <a:ext uri="{FF2B5EF4-FFF2-40B4-BE49-F238E27FC236}">
                      <a16:creationId xmlns:a16="http://schemas.microsoft.com/office/drawing/2014/main" xmlns="" id="{43A58E13-8140-4738-99A3-789BEBE7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6185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402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Freeform 940">
                  <a:extLst>
                    <a:ext uri="{FF2B5EF4-FFF2-40B4-BE49-F238E27FC236}">
                      <a16:creationId xmlns:a16="http://schemas.microsoft.com/office/drawing/2014/main" xmlns="" id="{C3B95026-CD0E-4AB5-AE16-71E3C50E4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1389996"/>
                  <a:ext cx="354705" cy="308649"/>
                </a:xfrm>
                <a:custGeom>
                  <a:avLst/>
                  <a:gdLst>
                    <a:gd name="T0" fmla="*/ 801 w 801"/>
                    <a:gd name="T1" fmla="*/ 0 h 697"/>
                    <a:gd name="T2" fmla="*/ 0 w 801"/>
                    <a:gd name="T3" fmla="*/ 0 h 697"/>
                    <a:gd name="T4" fmla="*/ 399 w 801"/>
                    <a:gd name="T5" fmla="*/ 697 h 697"/>
                    <a:gd name="T6" fmla="*/ 801 w 801"/>
                    <a:gd name="T7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7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399" y="697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8" name="Freeform 966">
                  <a:extLst>
                    <a:ext uri="{FF2B5EF4-FFF2-40B4-BE49-F238E27FC236}">
                      <a16:creationId xmlns:a16="http://schemas.microsoft.com/office/drawing/2014/main" xmlns="" id="{C99A6996-50EF-4F14-A19C-1B5F67037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4" y="1698651"/>
                  <a:ext cx="356030" cy="307321"/>
                </a:xfrm>
                <a:custGeom>
                  <a:avLst/>
                  <a:gdLst>
                    <a:gd name="T0" fmla="*/ 804 w 804"/>
                    <a:gd name="T1" fmla="*/ 0 h 694"/>
                    <a:gd name="T2" fmla="*/ 0 w 804"/>
                    <a:gd name="T3" fmla="*/ 0 h 694"/>
                    <a:gd name="T4" fmla="*/ 402 w 804"/>
                    <a:gd name="T5" fmla="*/ 694 h 694"/>
                    <a:gd name="T6" fmla="*/ 804 w 804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804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9" name="Freeform 1016">
                  <a:extLst>
                    <a:ext uri="{FF2B5EF4-FFF2-40B4-BE49-F238E27FC236}">
                      <a16:creationId xmlns:a16="http://schemas.microsoft.com/office/drawing/2014/main" xmlns="" id="{DE767804-74D1-4DD6-9D47-58E082F3C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2005975"/>
                  <a:ext cx="354705" cy="307321"/>
                </a:xfrm>
                <a:custGeom>
                  <a:avLst/>
                  <a:gdLst>
                    <a:gd name="T0" fmla="*/ 0 w 801"/>
                    <a:gd name="T1" fmla="*/ 0 h 694"/>
                    <a:gd name="T2" fmla="*/ 399 w 801"/>
                    <a:gd name="T3" fmla="*/ 694 h 694"/>
                    <a:gd name="T4" fmla="*/ 399 w 801"/>
                    <a:gd name="T5" fmla="*/ 694 h 694"/>
                    <a:gd name="T6" fmla="*/ 399 w 801"/>
                    <a:gd name="T7" fmla="*/ 694 h 694"/>
                    <a:gd name="T8" fmla="*/ 801 w 801"/>
                    <a:gd name="T9" fmla="*/ 0 h 694"/>
                    <a:gd name="T10" fmla="*/ 0 w 801"/>
                    <a:gd name="T11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1" h="694">
                      <a:moveTo>
                        <a:pt x="0" y="0"/>
                      </a:moveTo>
                      <a:lnTo>
                        <a:pt x="399" y="694"/>
                      </a:lnTo>
                      <a:lnTo>
                        <a:pt x="399" y="694"/>
                      </a:lnTo>
                      <a:lnTo>
                        <a:pt x="399" y="694"/>
                      </a:lnTo>
                      <a:lnTo>
                        <a:pt x="8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xmlns="" id="{D58C8782-DEC4-47C6-95F3-DF34CA23588D}"/>
                  </a:ext>
                </a:extLst>
              </p:cNvPr>
              <p:cNvGrpSpPr/>
              <p:nvPr/>
            </p:nvGrpSpPr>
            <p:grpSpPr>
              <a:xfrm>
                <a:off x="6784872" y="1666876"/>
                <a:ext cx="179886" cy="312050"/>
                <a:chOff x="5170891" y="1082675"/>
                <a:chExt cx="709410" cy="1230621"/>
              </a:xfrm>
              <a:grpFill/>
            </p:grpSpPr>
            <p:sp>
              <p:nvSpPr>
                <p:cNvPr id="94" name="Freeform 236">
                  <a:extLst>
                    <a:ext uri="{FF2B5EF4-FFF2-40B4-BE49-F238E27FC236}">
                      <a16:creationId xmlns:a16="http://schemas.microsoft.com/office/drawing/2014/main" xmlns="" id="{361FD08C-0B5B-4226-853F-FAC06FA48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1" y="2005975"/>
                  <a:ext cx="354705" cy="307321"/>
                </a:xfrm>
                <a:custGeom>
                  <a:avLst/>
                  <a:gdLst>
                    <a:gd name="T0" fmla="*/ 399 w 801"/>
                    <a:gd name="T1" fmla="*/ 0 h 694"/>
                    <a:gd name="T2" fmla="*/ 0 w 801"/>
                    <a:gd name="T3" fmla="*/ 694 h 694"/>
                    <a:gd name="T4" fmla="*/ 801 w 801"/>
                    <a:gd name="T5" fmla="*/ 694 h 694"/>
                    <a:gd name="T6" fmla="*/ 399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399" y="0"/>
                      </a:moveTo>
                      <a:lnTo>
                        <a:pt x="0" y="694"/>
                      </a:lnTo>
                      <a:lnTo>
                        <a:pt x="801" y="694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5" name="Freeform 238">
                  <a:extLst>
                    <a:ext uri="{FF2B5EF4-FFF2-40B4-BE49-F238E27FC236}">
                      <a16:creationId xmlns:a16="http://schemas.microsoft.com/office/drawing/2014/main" xmlns="" id="{76D95327-AD77-452A-809A-AFB79E695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5596" y="1389996"/>
                  <a:ext cx="354705" cy="308649"/>
                </a:xfrm>
                <a:custGeom>
                  <a:avLst/>
                  <a:gdLst>
                    <a:gd name="T0" fmla="*/ 801 w 801"/>
                    <a:gd name="T1" fmla="*/ 697 h 697"/>
                    <a:gd name="T2" fmla="*/ 402 w 801"/>
                    <a:gd name="T3" fmla="*/ 0 h 697"/>
                    <a:gd name="T4" fmla="*/ 0 w 801"/>
                    <a:gd name="T5" fmla="*/ 697 h 697"/>
                    <a:gd name="T6" fmla="*/ 801 w 801"/>
                    <a:gd name="T7" fmla="*/ 697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7">
                      <a:moveTo>
                        <a:pt x="801" y="697"/>
                      </a:moveTo>
                      <a:lnTo>
                        <a:pt x="402" y="0"/>
                      </a:lnTo>
                      <a:lnTo>
                        <a:pt x="0" y="697"/>
                      </a:lnTo>
                      <a:lnTo>
                        <a:pt x="801" y="69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6" name="Freeform 280">
                  <a:extLst>
                    <a:ext uri="{FF2B5EF4-FFF2-40B4-BE49-F238E27FC236}">
                      <a16:creationId xmlns:a16="http://schemas.microsoft.com/office/drawing/2014/main" xmlns="" id="{67B3AB43-936C-4F74-84E9-D607E8D83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1698651"/>
                  <a:ext cx="356030" cy="307321"/>
                </a:xfrm>
                <a:custGeom>
                  <a:avLst/>
                  <a:gdLst>
                    <a:gd name="T0" fmla="*/ 402 w 804"/>
                    <a:gd name="T1" fmla="*/ 0 h 694"/>
                    <a:gd name="T2" fmla="*/ 0 w 804"/>
                    <a:gd name="T3" fmla="*/ 694 h 694"/>
                    <a:gd name="T4" fmla="*/ 804 w 804"/>
                    <a:gd name="T5" fmla="*/ 694 h 694"/>
                    <a:gd name="T6" fmla="*/ 402 w 804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402" y="0"/>
                      </a:moveTo>
                      <a:lnTo>
                        <a:pt x="0" y="694"/>
                      </a:lnTo>
                      <a:lnTo>
                        <a:pt x="804" y="694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333">
                  <a:extLst>
                    <a:ext uri="{FF2B5EF4-FFF2-40B4-BE49-F238E27FC236}">
                      <a16:creationId xmlns:a16="http://schemas.microsoft.com/office/drawing/2014/main" xmlns="" id="{CEB7FA9F-7078-46BD-A5F5-4A9BFCACD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1082675"/>
                  <a:ext cx="356030" cy="307321"/>
                </a:xfrm>
                <a:custGeom>
                  <a:avLst/>
                  <a:gdLst>
                    <a:gd name="T0" fmla="*/ 804 w 804"/>
                    <a:gd name="T1" fmla="*/ 694 h 694"/>
                    <a:gd name="T2" fmla="*/ 402 w 804"/>
                    <a:gd name="T3" fmla="*/ 0 h 694"/>
                    <a:gd name="T4" fmla="*/ 0 w 804"/>
                    <a:gd name="T5" fmla="*/ 694 h 694"/>
                    <a:gd name="T6" fmla="*/ 804 w 804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804" y="694"/>
                      </a:moveTo>
                      <a:lnTo>
                        <a:pt x="402" y="0"/>
                      </a:lnTo>
                      <a:lnTo>
                        <a:pt x="0" y="694"/>
                      </a:lnTo>
                      <a:lnTo>
                        <a:pt x="804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8" name="Freeform 913">
                  <a:extLst>
                    <a:ext uri="{FF2B5EF4-FFF2-40B4-BE49-F238E27FC236}">
                      <a16:creationId xmlns:a16="http://schemas.microsoft.com/office/drawing/2014/main" xmlns="" id="{F32C803E-7F06-44A9-B28F-C77BD8D55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1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399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399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939">
                  <a:extLst>
                    <a:ext uri="{FF2B5EF4-FFF2-40B4-BE49-F238E27FC236}">
                      <a16:creationId xmlns:a16="http://schemas.microsoft.com/office/drawing/2014/main" xmlns="" id="{754254C0-BB65-44D2-ABA1-26F63625D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1389996"/>
                  <a:ext cx="356030" cy="308649"/>
                </a:xfrm>
                <a:custGeom>
                  <a:avLst/>
                  <a:gdLst>
                    <a:gd name="T0" fmla="*/ 804 w 804"/>
                    <a:gd name="T1" fmla="*/ 0 h 697"/>
                    <a:gd name="T2" fmla="*/ 0 w 804"/>
                    <a:gd name="T3" fmla="*/ 0 h 697"/>
                    <a:gd name="T4" fmla="*/ 402 w 804"/>
                    <a:gd name="T5" fmla="*/ 697 h 697"/>
                    <a:gd name="T6" fmla="*/ 804 w 804"/>
                    <a:gd name="T7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7">
                      <a:moveTo>
                        <a:pt x="804" y="0"/>
                      </a:moveTo>
                      <a:lnTo>
                        <a:pt x="0" y="0"/>
                      </a:lnTo>
                      <a:lnTo>
                        <a:pt x="402" y="697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0" name="Freeform 965">
                  <a:extLst>
                    <a:ext uri="{FF2B5EF4-FFF2-40B4-BE49-F238E27FC236}">
                      <a16:creationId xmlns:a16="http://schemas.microsoft.com/office/drawing/2014/main" xmlns="" id="{71B6B8A7-7219-479E-8B61-9082BB764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5596" y="1698651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402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1" name="Freeform 1010">
                  <a:extLst>
                    <a:ext uri="{FF2B5EF4-FFF2-40B4-BE49-F238E27FC236}">
                      <a16:creationId xmlns:a16="http://schemas.microsoft.com/office/drawing/2014/main" xmlns="" id="{E18AFBB7-4039-45E6-BE9C-B549D67BE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2005975"/>
                  <a:ext cx="356030" cy="307321"/>
                </a:xfrm>
                <a:custGeom>
                  <a:avLst/>
                  <a:gdLst>
                    <a:gd name="T0" fmla="*/ 402 w 804"/>
                    <a:gd name="T1" fmla="*/ 694 h 694"/>
                    <a:gd name="T2" fmla="*/ 402 w 804"/>
                    <a:gd name="T3" fmla="*/ 694 h 694"/>
                    <a:gd name="T4" fmla="*/ 804 w 804"/>
                    <a:gd name="T5" fmla="*/ 0 h 694"/>
                    <a:gd name="T6" fmla="*/ 0 w 804"/>
                    <a:gd name="T7" fmla="*/ 0 h 694"/>
                    <a:gd name="T8" fmla="*/ 402 w 804"/>
                    <a:gd name="T9" fmla="*/ 694 h 694"/>
                    <a:gd name="T10" fmla="*/ 402 w 804"/>
                    <a:gd name="T11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4" h="694">
                      <a:moveTo>
                        <a:pt x="402" y="694"/>
                      </a:moveTo>
                      <a:lnTo>
                        <a:pt x="402" y="694"/>
                      </a:lnTo>
                      <a:lnTo>
                        <a:pt x="804" y="0"/>
                      </a:ln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402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5BB08337-C053-4344-A58F-310817455B40}"/>
              </a:ext>
            </a:extLst>
          </p:cNvPr>
          <p:cNvGrpSpPr/>
          <p:nvPr/>
        </p:nvGrpSpPr>
        <p:grpSpPr>
          <a:xfrm>
            <a:off x="8232366" y="5719384"/>
            <a:ext cx="689364" cy="258449"/>
            <a:chOff x="908001" y="5341720"/>
            <a:chExt cx="689364" cy="258449"/>
          </a:xfrm>
        </p:grpSpPr>
        <p:sp>
          <p:nvSpPr>
            <p:cNvPr id="144" name="Rectangle 1091">
              <a:extLst>
                <a:ext uri="{FF2B5EF4-FFF2-40B4-BE49-F238E27FC236}">
                  <a16:creationId xmlns:a16="http://schemas.microsoft.com/office/drawing/2014/main" xmlns="" id="{6C19AEA4-4585-40D3-B2E9-A7113D60C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001" y="5341720"/>
              <a:ext cx="689364" cy="258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19382" tIns="59691" rIns="119382" bIns="59691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xmlns="" id="{AF6E69AE-8EFA-4990-99CC-BF713A4D08DE}"/>
                </a:ext>
              </a:extLst>
            </p:cNvPr>
            <p:cNvGrpSpPr/>
            <p:nvPr/>
          </p:nvGrpSpPr>
          <p:grpSpPr>
            <a:xfrm rot="5400000">
              <a:off x="1151369" y="5230491"/>
              <a:ext cx="203145" cy="478062"/>
              <a:chOff x="6694123" y="1666876"/>
              <a:chExt cx="270635" cy="312050"/>
            </a:xfrm>
            <a:noFill/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xmlns="" id="{365EA4BA-8B63-49BF-A442-002F03CE2125}"/>
                  </a:ext>
                </a:extLst>
              </p:cNvPr>
              <p:cNvGrpSpPr/>
              <p:nvPr/>
            </p:nvGrpSpPr>
            <p:grpSpPr>
              <a:xfrm>
                <a:off x="6694123" y="1666876"/>
                <a:ext cx="180223" cy="312050"/>
                <a:chOff x="4816185" y="1082675"/>
                <a:chExt cx="710739" cy="1230621"/>
              </a:xfrm>
              <a:grpFill/>
            </p:grpSpPr>
            <p:sp>
              <p:nvSpPr>
                <p:cNvPr id="156" name="Freeform 234">
                  <a:extLst>
                    <a:ext uri="{FF2B5EF4-FFF2-40B4-BE49-F238E27FC236}">
                      <a16:creationId xmlns:a16="http://schemas.microsoft.com/office/drawing/2014/main" xmlns="" id="{39843FA6-D603-496B-A9C4-491C899EA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4" y="1389996"/>
                  <a:ext cx="356030" cy="308649"/>
                </a:xfrm>
                <a:custGeom>
                  <a:avLst/>
                  <a:gdLst>
                    <a:gd name="T0" fmla="*/ 804 w 804"/>
                    <a:gd name="T1" fmla="*/ 697 h 697"/>
                    <a:gd name="T2" fmla="*/ 402 w 804"/>
                    <a:gd name="T3" fmla="*/ 0 h 697"/>
                    <a:gd name="T4" fmla="*/ 0 w 804"/>
                    <a:gd name="T5" fmla="*/ 697 h 697"/>
                    <a:gd name="T6" fmla="*/ 804 w 804"/>
                    <a:gd name="T7" fmla="*/ 697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7">
                      <a:moveTo>
                        <a:pt x="804" y="697"/>
                      </a:moveTo>
                      <a:lnTo>
                        <a:pt x="402" y="0"/>
                      </a:lnTo>
                      <a:lnTo>
                        <a:pt x="0" y="697"/>
                      </a:lnTo>
                      <a:lnTo>
                        <a:pt x="804" y="69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7" name="Freeform 252">
                  <a:extLst>
                    <a:ext uri="{FF2B5EF4-FFF2-40B4-BE49-F238E27FC236}">
                      <a16:creationId xmlns:a16="http://schemas.microsoft.com/office/drawing/2014/main" xmlns="" id="{36A67D99-B831-45A0-9E90-F1A8DC4C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6185" y="2005975"/>
                  <a:ext cx="354705" cy="307321"/>
                </a:xfrm>
                <a:custGeom>
                  <a:avLst/>
                  <a:gdLst>
                    <a:gd name="T0" fmla="*/ 0 w 801"/>
                    <a:gd name="T1" fmla="*/ 694 h 694"/>
                    <a:gd name="T2" fmla="*/ 801 w 801"/>
                    <a:gd name="T3" fmla="*/ 694 h 694"/>
                    <a:gd name="T4" fmla="*/ 402 w 801"/>
                    <a:gd name="T5" fmla="*/ 0 h 694"/>
                    <a:gd name="T6" fmla="*/ 0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0" y="694"/>
                      </a:moveTo>
                      <a:lnTo>
                        <a:pt x="801" y="694"/>
                      </a:lnTo>
                      <a:lnTo>
                        <a:pt x="402" y="0"/>
                      </a:lnTo>
                      <a:lnTo>
                        <a:pt x="0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8" name="Freeform 274">
                  <a:extLst>
                    <a:ext uri="{FF2B5EF4-FFF2-40B4-BE49-F238E27FC236}">
                      <a16:creationId xmlns:a16="http://schemas.microsoft.com/office/drawing/2014/main" xmlns="" id="{3A2DF25E-2609-4FEE-88D8-DDF81F54E6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1698651"/>
                  <a:ext cx="354705" cy="307321"/>
                </a:xfrm>
                <a:custGeom>
                  <a:avLst/>
                  <a:gdLst>
                    <a:gd name="T0" fmla="*/ 801 w 801"/>
                    <a:gd name="T1" fmla="*/ 694 h 694"/>
                    <a:gd name="T2" fmla="*/ 399 w 801"/>
                    <a:gd name="T3" fmla="*/ 0 h 694"/>
                    <a:gd name="T4" fmla="*/ 0 w 801"/>
                    <a:gd name="T5" fmla="*/ 694 h 694"/>
                    <a:gd name="T6" fmla="*/ 801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694"/>
                      </a:moveTo>
                      <a:lnTo>
                        <a:pt x="399" y="0"/>
                      </a:lnTo>
                      <a:lnTo>
                        <a:pt x="0" y="694"/>
                      </a:lnTo>
                      <a:lnTo>
                        <a:pt x="801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9" name="Freeform 340">
                  <a:extLst>
                    <a:ext uri="{FF2B5EF4-FFF2-40B4-BE49-F238E27FC236}">
                      <a16:creationId xmlns:a16="http://schemas.microsoft.com/office/drawing/2014/main" xmlns="" id="{468F3C2A-CE95-46A9-82CE-3D2A929EB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694 h 694"/>
                    <a:gd name="T2" fmla="*/ 399 w 801"/>
                    <a:gd name="T3" fmla="*/ 0 h 694"/>
                    <a:gd name="T4" fmla="*/ 0 w 801"/>
                    <a:gd name="T5" fmla="*/ 694 h 694"/>
                    <a:gd name="T6" fmla="*/ 801 w 801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694"/>
                      </a:moveTo>
                      <a:lnTo>
                        <a:pt x="399" y="0"/>
                      </a:lnTo>
                      <a:lnTo>
                        <a:pt x="0" y="694"/>
                      </a:lnTo>
                      <a:lnTo>
                        <a:pt x="801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0" name="Freeform 914">
                  <a:extLst>
                    <a:ext uri="{FF2B5EF4-FFF2-40B4-BE49-F238E27FC236}">
                      <a16:creationId xmlns:a16="http://schemas.microsoft.com/office/drawing/2014/main" xmlns="" id="{8259F598-2CD2-4FBE-82F3-A9262F5CF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6185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402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1" name="Freeform 940">
                  <a:extLst>
                    <a:ext uri="{FF2B5EF4-FFF2-40B4-BE49-F238E27FC236}">
                      <a16:creationId xmlns:a16="http://schemas.microsoft.com/office/drawing/2014/main" xmlns="" id="{85DC9094-D011-49EE-8D92-565B406EC8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1389996"/>
                  <a:ext cx="354705" cy="308649"/>
                </a:xfrm>
                <a:custGeom>
                  <a:avLst/>
                  <a:gdLst>
                    <a:gd name="T0" fmla="*/ 801 w 801"/>
                    <a:gd name="T1" fmla="*/ 0 h 697"/>
                    <a:gd name="T2" fmla="*/ 0 w 801"/>
                    <a:gd name="T3" fmla="*/ 0 h 697"/>
                    <a:gd name="T4" fmla="*/ 399 w 801"/>
                    <a:gd name="T5" fmla="*/ 697 h 697"/>
                    <a:gd name="T6" fmla="*/ 801 w 801"/>
                    <a:gd name="T7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7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399" y="697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2" name="Freeform 966">
                  <a:extLst>
                    <a:ext uri="{FF2B5EF4-FFF2-40B4-BE49-F238E27FC236}">
                      <a16:creationId xmlns:a16="http://schemas.microsoft.com/office/drawing/2014/main" xmlns="" id="{35EB0ECD-B358-4300-8B7D-0D3E5BF57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4" y="1698651"/>
                  <a:ext cx="356030" cy="307321"/>
                </a:xfrm>
                <a:custGeom>
                  <a:avLst/>
                  <a:gdLst>
                    <a:gd name="T0" fmla="*/ 804 w 804"/>
                    <a:gd name="T1" fmla="*/ 0 h 694"/>
                    <a:gd name="T2" fmla="*/ 0 w 804"/>
                    <a:gd name="T3" fmla="*/ 0 h 694"/>
                    <a:gd name="T4" fmla="*/ 402 w 804"/>
                    <a:gd name="T5" fmla="*/ 694 h 694"/>
                    <a:gd name="T6" fmla="*/ 804 w 804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804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3" name="Freeform 1016">
                  <a:extLst>
                    <a:ext uri="{FF2B5EF4-FFF2-40B4-BE49-F238E27FC236}">
                      <a16:creationId xmlns:a16="http://schemas.microsoft.com/office/drawing/2014/main" xmlns="" id="{341FA103-D0BC-4069-B57E-363D0FA7F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04" y="2005975"/>
                  <a:ext cx="354705" cy="307321"/>
                </a:xfrm>
                <a:custGeom>
                  <a:avLst/>
                  <a:gdLst>
                    <a:gd name="T0" fmla="*/ 0 w 801"/>
                    <a:gd name="T1" fmla="*/ 0 h 694"/>
                    <a:gd name="T2" fmla="*/ 399 w 801"/>
                    <a:gd name="T3" fmla="*/ 694 h 694"/>
                    <a:gd name="T4" fmla="*/ 399 w 801"/>
                    <a:gd name="T5" fmla="*/ 694 h 694"/>
                    <a:gd name="T6" fmla="*/ 399 w 801"/>
                    <a:gd name="T7" fmla="*/ 694 h 694"/>
                    <a:gd name="T8" fmla="*/ 801 w 801"/>
                    <a:gd name="T9" fmla="*/ 0 h 694"/>
                    <a:gd name="T10" fmla="*/ 0 w 801"/>
                    <a:gd name="T11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1" h="694">
                      <a:moveTo>
                        <a:pt x="0" y="0"/>
                      </a:moveTo>
                      <a:lnTo>
                        <a:pt x="399" y="694"/>
                      </a:lnTo>
                      <a:lnTo>
                        <a:pt x="399" y="694"/>
                      </a:lnTo>
                      <a:lnTo>
                        <a:pt x="399" y="694"/>
                      </a:lnTo>
                      <a:lnTo>
                        <a:pt x="8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xmlns="" id="{90918FE2-220B-44DB-8696-86B0A797E74F}"/>
                  </a:ext>
                </a:extLst>
              </p:cNvPr>
              <p:cNvGrpSpPr/>
              <p:nvPr/>
            </p:nvGrpSpPr>
            <p:grpSpPr>
              <a:xfrm>
                <a:off x="6784872" y="1666876"/>
                <a:ext cx="179886" cy="312050"/>
                <a:chOff x="5170891" y="1082675"/>
                <a:chExt cx="709410" cy="1230621"/>
              </a:xfrm>
              <a:grpFill/>
            </p:grpSpPr>
            <p:sp>
              <p:nvSpPr>
                <p:cNvPr id="148" name="Freeform 236">
                  <a:extLst>
                    <a:ext uri="{FF2B5EF4-FFF2-40B4-BE49-F238E27FC236}">
                      <a16:creationId xmlns:a16="http://schemas.microsoft.com/office/drawing/2014/main" xmlns="" id="{31E3516A-5F03-4D52-8BD1-B0139174D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1" y="2005975"/>
                  <a:ext cx="354705" cy="307321"/>
                </a:xfrm>
                <a:custGeom>
                  <a:avLst/>
                  <a:gdLst>
                    <a:gd name="T0" fmla="*/ 399 w 801"/>
                    <a:gd name="T1" fmla="*/ 0 h 694"/>
                    <a:gd name="T2" fmla="*/ 0 w 801"/>
                    <a:gd name="T3" fmla="*/ 694 h 694"/>
                    <a:gd name="T4" fmla="*/ 801 w 801"/>
                    <a:gd name="T5" fmla="*/ 694 h 694"/>
                    <a:gd name="T6" fmla="*/ 399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399" y="0"/>
                      </a:moveTo>
                      <a:lnTo>
                        <a:pt x="0" y="694"/>
                      </a:lnTo>
                      <a:lnTo>
                        <a:pt x="801" y="694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9" name="Freeform 238">
                  <a:extLst>
                    <a:ext uri="{FF2B5EF4-FFF2-40B4-BE49-F238E27FC236}">
                      <a16:creationId xmlns:a16="http://schemas.microsoft.com/office/drawing/2014/main" xmlns="" id="{FE8997D2-F679-458F-9ACB-19F981AC8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5596" y="1389996"/>
                  <a:ext cx="354705" cy="308649"/>
                </a:xfrm>
                <a:custGeom>
                  <a:avLst/>
                  <a:gdLst>
                    <a:gd name="T0" fmla="*/ 801 w 801"/>
                    <a:gd name="T1" fmla="*/ 697 h 697"/>
                    <a:gd name="T2" fmla="*/ 402 w 801"/>
                    <a:gd name="T3" fmla="*/ 0 h 697"/>
                    <a:gd name="T4" fmla="*/ 0 w 801"/>
                    <a:gd name="T5" fmla="*/ 697 h 697"/>
                    <a:gd name="T6" fmla="*/ 801 w 801"/>
                    <a:gd name="T7" fmla="*/ 697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7">
                      <a:moveTo>
                        <a:pt x="801" y="697"/>
                      </a:moveTo>
                      <a:lnTo>
                        <a:pt x="402" y="0"/>
                      </a:lnTo>
                      <a:lnTo>
                        <a:pt x="0" y="697"/>
                      </a:lnTo>
                      <a:lnTo>
                        <a:pt x="801" y="69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0" name="Freeform 280">
                  <a:extLst>
                    <a:ext uri="{FF2B5EF4-FFF2-40B4-BE49-F238E27FC236}">
                      <a16:creationId xmlns:a16="http://schemas.microsoft.com/office/drawing/2014/main" xmlns="" id="{755D0931-7BBC-46F6-B942-536341133F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1698651"/>
                  <a:ext cx="356030" cy="307321"/>
                </a:xfrm>
                <a:custGeom>
                  <a:avLst/>
                  <a:gdLst>
                    <a:gd name="T0" fmla="*/ 402 w 804"/>
                    <a:gd name="T1" fmla="*/ 0 h 694"/>
                    <a:gd name="T2" fmla="*/ 0 w 804"/>
                    <a:gd name="T3" fmla="*/ 694 h 694"/>
                    <a:gd name="T4" fmla="*/ 804 w 804"/>
                    <a:gd name="T5" fmla="*/ 694 h 694"/>
                    <a:gd name="T6" fmla="*/ 402 w 804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402" y="0"/>
                      </a:moveTo>
                      <a:lnTo>
                        <a:pt x="0" y="694"/>
                      </a:lnTo>
                      <a:lnTo>
                        <a:pt x="804" y="694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1" name="Freeform 333">
                  <a:extLst>
                    <a:ext uri="{FF2B5EF4-FFF2-40B4-BE49-F238E27FC236}">
                      <a16:creationId xmlns:a16="http://schemas.microsoft.com/office/drawing/2014/main" xmlns="" id="{68DC46FE-34D3-4E62-A44B-9E9F0F30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1082675"/>
                  <a:ext cx="356030" cy="307321"/>
                </a:xfrm>
                <a:custGeom>
                  <a:avLst/>
                  <a:gdLst>
                    <a:gd name="T0" fmla="*/ 804 w 804"/>
                    <a:gd name="T1" fmla="*/ 694 h 694"/>
                    <a:gd name="T2" fmla="*/ 402 w 804"/>
                    <a:gd name="T3" fmla="*/ 0 h 694"/>
                    <a:gd name="T4" fmla="*/ 0 w 804"/>
                    <a:gd name="T5" fmla="*/ 694 h 694"/>
                    <a:gd name="T6" fmla="*/ 804 w 804"/>
                    <a:gd name="T7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4">
                      <a:moveTo>
                        <a:pt x="804" y="694"/>
                      </a:moveTo>
                      <a:lnTo>
                        <a:pt x="402" y="0"/>
                      </a:lnTo>
                      <a:lnTo>
                        <a:pt x="0" y="694"/>
                      </a:lnTo>
                      <a:lnTo>
                        <a:pt x="804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2" name="Freeform 913">
                  <a:extLst>
                    <a:ext uri="{FF2B5EF4-FFF2-40B4-BE49-F238E27FC236}">
                      <a16:creationId xmlns:a16="http://schemas.microsoft.com/office/drawing/2014/main" xmlns="" id="{BA733A15-E033-4D65-9DD6-906D7D37D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0891" y="1082675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399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399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3" name="Freeform 939">
                  <a:extLst>
                    <a:ext uri="{FF2B5EF4-FFF2-40B4-BE49-F238E27FC236}">
                      <a16:creationId xmlns:a16="http://schemas.microsoft.com/office/drawing/2014/main" xmlns="" id="{D882F069-0D37-42BB-A6E5-2344C69B0A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1389996"/>
                  <a:ext cx="356030" cy="308649"/>
                </a:xfrm>
                <a:custGeom>
                  <a:avLst/>
                  <a:gdLst>
                    <a:gd name="T0" fmla="*/ 804 w 804"/>
                    <a:gd name="T1" fmla="*/ 0 h 697"/>
                    <a:gd name="T2" fmla="*/ 0 w 804"/>
                    <a:gd name="T3" fmla="*/ 0 h 697"/>
                    <a:gd name="T4" fmla="*/ 402 w 804"/>
                    <a:gd name="T5" fmla="*/ 697 h 697"/>
                    <a:gd name="T6" fmla="*/ 804 w 804"/>
                    <a:gd name="T7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4" h="697">
                      <a:moveTo>
                        <a:pt x="804" y="0"/>
                      </a:moveTo>
                      <a:lnTo>
                        <a:pt x="0" y="0"/>
                      </a:lnTo>
                      <a:lnTo>
                        <a:pt x="402" y="697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4" name="Freeform 965">
                  <a:extLst>
                    <a:ext uri="{FF2B5EF4-FFF2-40B4-BE49-F238E27FC236}">
                      <a16:creationId xmlns:a16="http://schemas.microsoft.com/office/drawing/2014/main" xmlns="" id="{C5872ADC-D031-42B9-B473-D056C45810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5596" y="1698651"/>
                  <a:ext cx="354705" cy="307321"/>
                </a:xfrm>
                <a:custGeom>
                  <a:avLst/>
                  <a:gdLst>
                    <a:gd name="T0" fmla="*/ 801 w 801"/>
                    <a:gd name="T1" fmla="*/ 0 h 694"/>
                    <a:gd name="T2" fmla="*/ 0 w 801"/>
                    <a:gd name="T3" fmla="*/ 0 h 694"/>
                    <a:gd name="T4" fmla="*/ 402 w 801"/>
                    <a:gd name="T5" fmla="*/ 694 h 694"/>
                    <a:gd name="T6" fmla="*/ 801 w 801"/>
                    <a:gd name="T7" fmla="*/ 0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1" h="694">
                      <a:moveTo>
                        <a:pt x="801" y="0"/>
                      </a:move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80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5" name="Freeform 1010">
                  <a:extLst>
                    <a:ext uri="{FF2B5EF4-FFF2-40B4-BE49-F238E27FC236}">
                      <a16:creationId xmlns:a16="http://schemas.microsoft.com/office/drawing/2014/main" xmlns="" id="{7A313ECC-F514-4A86-8E07-64B459DDF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7577" y="2005975"/>
                  <a:ext cx="356030" cy="307321"/>
                </a:xfrm>
                <a:custGeom>
                  <a:avLst/>
                  <a:gdLst>
                    <a:gd name="T0" fmla="*/ 402 w 804"/>
                    <a:gd name="T1" fmla="*/ 694 h 694"/>
                    <a:gd name="T2" fmla="*/ 402 w 804"/>
                    <a:gd name="T3" fmla="*/ 694 h 694"/>
                    <a:gd name="T4" fmla="*/ 804 w 804"/>
                    <a:gd name="T5" fmla="*/ 0 h 694"/>
                    <a:gd name="T6" fmla="*/ 0 w 804"/>
                    <a:gd name="T7" fmla="*/ 0 h 694"/>
                    <a:gd name="T8" fmla="*/ 402 w 804"/>
                    <a:gd name="T9" fmla="*/ 694 h 694"/>
                    <a:gd name="T10" fmla="*/ 402 w 804"/>
                    <a:gd name="T11" fmla="*/ 694 h 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4" h="694">
                      <a:moveTo>
                        <a:pt x="402" y="694"/>
                      </a:moveTo>
                      <a:lnTo>
                        <a:pt x="402" y="694"/>
                      </a:lnTo>
                      <a:lnTo>
                        <a:pt x="804" y="0"/>
                      </a:lnTo>
                      <a:lnTo>
                        <a:pt x="0" y="0"/>
                      </a:lnTo>
                      <a:lnTo>
                        <a:pt x="402" y="694"/>
                      </a:lnTo>
                      <a:lnTo>
                        <a:pt x="402" y="69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3"/>
                  </a:solidFill>
                  <a:round/>
                  <a:headEnd/>
                  <a:tailEnd/>
                </a:ln>
              </p:spPr>
              <p:txBody>
                <a:bodyPr vert="horz" wrap="square" lIns="65873" tIns="32936" rIns="65873" bIns="3293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903BD533-4D62-4C95-A27F-6327A679111E}"/>
              </a:ext>
            </a:extLst>
          </p:cNvPr>
          <p:cNvSpPr txBox="1"/>
          <p:nvPr/>
        </p:nvSpPr>
        <p:spPr>
          <a:xfrm>
            <a:off x="3996549" y="2222767"/>
            <a:ext cx="284558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3"/>
                </a:solidFill>
              </a:rPr>
              <a:t>4 regional workshops </a:t>
            </a:r>
            <a:r>
              <a:rPr lang="en-US" sz="1100" dirty="0"/>
              <a:t>led by master trainers</a:t>
            </a:r>
            <a:r>
              <a:rPr lang="en-US" sz="1100" baseline="30000" dirty="0"/>
              <a:t>1</a:t>
            </a:r>
            <a:r>
              <a:rPr lang="en-US" sz="1100" dirty="0"/>
              <a:t> focusing on key account management, up/cross selling and core “growth” concepts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A2A12901-163C-4B0A-A47F-F8CB4AB7701D}"/>
              </a:ext>
            </a:extLst>
          </p:cNvPr>
          <p:cNvSpPr txBox="1"/>
          <p:nvPr/>
        </p:nvSpPr>
        <p:spPr>
          <a:xfrm>
            <a:off x="3996549" y="3489243"/>
            <a:ext cx="284558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3"/>
                </a:solidFill>
              </a:rPr>
              <a:t>Revised account plans execution </a:t>
            </a:r>
            <a:r>
              <a:rPr lang="en-US" sz="1100" dirty="0"/>
              <a:t>for additional 3-4 top accounts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356B572-26D1-46B1-8816-3A773C00A00A}"/>
              </a:ext>
            </a:extLst>
          </p:cNvPr>
          <p:cNvSpPr/>
          <p:nvPr/>
        </p:nvSpPr>
        <p:spPr>
          <a:xfrm>
            <a:off x="3996549" y="5978012"/>
            <a:ext cx="6062755" cy="45621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accent3"/>
                </a:solidFill>
              </a:rPr>
              <a:t>Certification through ‘incremental award’ system linked to incentive scheme</a:t>
            </a:r>
            <a:r>
              <a:rPr lang="en-US" sz="1100" b="1" dirty="0">
                <a:solidFill>
                  <a:schemeClr val="tx1"/>
                </a:solidFill>
              </a:rPr>
              <a:t/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i="1" dirty="0">
                <a:solidFill>
                  <a:schemeClr val="tx1"/>
                </a:solidFill>
              </a:rPr>
              <a:t>(program completion + proven success on the job with margin improvement)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B5D84BB-4902-425F-BE83-3E7C8DA9DB7B}"/>
              </a:ext>
            </a:extLst>
          </p:cNvPr>
          <p:cNvCxnSpPr>
            <a:cxnSpLocks/>
          </p:cNvCxnSpPr>
          <p:nvPr/>
        </p:nvCxnSpPr>
        <p:spPr>
          <a:xfrm>
            <a:off x="3996549" y="3178805"/>
            <a:ext cx="606440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9E07416A-7DC0-499E-AEA4-4A85BC3C94D5}"/>
              </a:ext>
            </a:extLst>
          </p:cNvPr>
          <p:cNvSpPr txBox="1"/>
          <p:nvPr/>
        </p:nvSpPr>
        <p:spPr>
          <a:xfrm>
            <a:off x="4677070" y="3097706"/>
            <a:ext cx="4568902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accent3"/>
                </a:solidFill>
              </a:rPr>
              <a:t>E-platform</a:t>
            </a:r>
            <a:r>
              <a:rPr lang="en-US" sz="1100" b="1" dirty="0">
                <a:solidFill>
                  <a:schemeClr val="accent4"/>
                </a:solidFill>
              </a:rPr>
              <a:t> </a:t>
            </a:r>
            <a:r>
              <a:rPr lang="en-US" sz="1100" dirty="0"/>
              <a:t>for knowledge sharing, case repository and peer coaching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B7456F4E-E95B-471F-BCF3-552490CE7D59}"/>
              </a:ext>
            </a:extLst>
          </p:cNvPr>
          <p:cNvCxnSpPr>
            <a:cxnSpLocks/>
          </p:cNvCxnSpPr>
          <p:nvPr/>
        </p:nvCxnSpPr>
        <p:spPr>
          <a:xfrm>
            <a:off x="1662079" y="3371408"/>
            <a:ext cx="83988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xmlns="" id="{42A5F5B4-E255-437F-B7EA-BCBD981899CC}"/>
              </a:ext>
            </a:extLst>
          </p:cNvPr>
          <p:cNvSpPr>
            <a:spLocks/>
          </p:cNvSpPr>
          <p:nvPr/>
        </p:nvSpPr>
        <p:spPr>
          <a:xfrm>
            <a:off x="3922455" y="1597757"/>
            <a:ext cx="3053234" cy="3231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90" lvl="1"/>
            <a:r>
              <a:rPr lang="en-US" sz="1100" dirty="0">
                <a:latin typeface="+mn-lt"/>
              </a:rPr>
              <a:t>Globally most important for HNH business (business size, current/potential opportunities,...)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A436F3E0-6183-4381-84A3-CC8C75CB619B}"/>
              </a:ext>
            </a:extLst>
          </p:cNvPr>
          <p:cNvSpPr>
            <a:spLocks/>
          </p:cNvSpPr>
          <p:nvPr/>
        </p:nvSpPr>
        <p:spPr>
          <a:xfrm>
            <a:off x="4366683" y="1426121"/>
            <a:ext cx="2254357" cy="1615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90" lvl="1" algn="ctr"/>
            <a:r>
              <a:rPr lang="en-US" sz="1100" b="1" dirty="0">
                <a:solidFill>
                  <a:schemeClr val="accent3"/>
                </a:solidFill>
                <a:latin typeface="+mn-lt"/>
              </a:rPr>
              <a:t>Top 20 (key) Account Managers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3F53E15E-FCD3-4769-8C89-172558AB2FBB}"/>
              </a:ext>
            </a:extLst>
          </p:cNvPr>
          <p:cNvGrpSpPr/>
          <p:nvPr/>
        </p:nvGrpSpPr>
        <p:grpSpPr>
          <a:xfrm>
            <a:off x="5317107" y="1154076"/>
            <a:ext cx="353506" cy="213637"/>
            <a:chOff x="6688138" y="2173288"/>
            <a:chExt cx="585788" cy="354013"/>
          </a:xfrm>
          <a:solidFill>
            <a:schemeClr val="accent3"/>
          </a:solidFill>
        </p:grpSpPr>
        <p:sp>
          <p:nvSpPr>
            <p:cNvPr id="197" name="Freeform 175">
              <a:extLst>
                <a:ext uri="{FF2B5EF4-FFF2-40B4-BE49-F238E27FC236}">
                  <a16:creationId xmlns:a16="http://schemas.microsoft.com/office/drawing/2014/main" xmlns="" id="{8CDE4789-7A44-4488-B19D-17E872296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38" y="2173288"/>
              <a:ext cx="215900" cy="303213"/>
            </a:xfrm>
            <a:custGeom>
              <a:avLst/>
              <a:gdLst>
                <a:gd name="T0" fmla="*/ 122 w 148"/>
                <a:gd name="T1" fmla="*/ 163 h 208"/>
                <a:gd name="T2" fmla="*/ 122 w 148"/>
                <a:gd name="T3" fmla="*/ 162 h 208"/>
                <a:gd name="T4" fmla="*/ 148 w 148"/>
                <a:gd name="T5" fmla="*/ 152 h 208"/>
                <a:gd name="T6" fmla="*/ 147 w 148"/>
                <a:gd name="T7" fmla="*/ 151 h 208"/>
                <a:gd name="T8" fmla="*/ 142 w 148"/>
                <a:gd name="T9" fmla="*/ 144 h 208"/>
                <a:gd name="T10" fmla="*/ 140 w 148"/>
                <a:gd name="T11" fmla="*/ 142 h 208"/>
                <a:gd name="T12" fmla="*/ 120 w 148"/>
                <a:gd name="T13" fmla="*/ 75 h 208"/>
                <a:gd name="T14" fmla="*/ 143 w 148"/>
                <a:gd name="T15" fmla="*/ 12 h 208"/>
                <a:gd name="T16" fmla="*/ 144 w 148"/>
                <a:gd name="T17" fmla="*/ 12 h 208"/>
                <a:gd name="T18" fmla="*/ 110 w 148"/>
                <a:gd name="T19" fmla="*/ 0 h 208"/>
                <a:gd name="T20" fmla="*/ 55 w 148"/>
                <a:gd name="T21" fmla="*/ 61 h 208"/>
                <a:gd name="T22" fmla="*/ 71 w 148"/>
                <a:gd name="T23" fmla="*/ 112 h 208"/>
                <a:gd name="T24" fmla="*/ 71 w 148"/>
                <a:gd name="T25" fmla="*/ 112 h 208"/>
                <a:gd name="T26" fmla="*/ 81 w 148"/>
                <a:gd name="T27" fmla="*/ 133 h 208"/>
                <a:gd name="T28" fmla="*/ 46 w 148"/>
                <a:gd name="T29" fmla="*/ 152 h 208"/>
                <a:gd name="T30" fmla="*/ 46 w 148"/>
                <a:gd name="T31" fmla="*/ 152 h 208"/>
                <a:gd name="T32" fmla="*/ 0 w 148"/>
                <a:gd name="T33" fmla="*/ 197 h 208"/>
                <a:gd name="T34" fmla="*/ 0 w 148"/>
                <a:gd name="T35" fmla="*/ 208 h 208"/>
                <a:gd name="T36" fmla="*/ 62 w 148"/>
                <a:gd name="T37" fmla="*/ 208 h 208"/>
                <a:gd name="T38" fmla="*/ 122 w 148"/>
                <a:gd name="T39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208">
                  <a:moveTo>
                    <a:pt x="122" y="163"/>
                  </a:moveTo>
                  <a:cubicBezTo>
                    <a:pt x="122" y="163"/>
                    <a:pt x="122" y="163"/>
                    <a:pt x="122" y="162"/>
                  </a:cubicBezTo>
                  <a:cubicBezTo>
                    <a:pt x="136" y="158"/>
                    <a:pt x="144" y="154"/>
                    <a:pt x="148" y="152"/>
                  </a:cubicBezTo>
                  <a:cubicBezTo>
                    <a:pt x="148" y="152"/>
                    <a:pt x="147" y="151"/>
                    <a:pt x="147" y="151"/>
                  </a:cubicBezTo>
                  <a:cubicBezTo>
                    <a:pt x="145" y="149"/>
                    <a:pt x="144" y="146"/>
                    <a:pt x="142" y="144"/>
                  </a:cubicBezTo>
                  <a:cubicBezTo>
                    <a:pt x="140" y="142"/>
                    <a:pt x="140" y="142"/>
                    <a:pt x="140" y="142"/>
                  </a:cubicBezTo>
                  <a:cubicBezTo>
                    <a:pt x="128" y="123"/>
                    <a:pt x="120" y="99"/>
                    <a:pt x="120" y="75"/>
                  </a:cubicBezTo>
                  <a:cubicBezTo>
                    <a:pt x="120" y="50"/>
                    <a:pt x="129" y="28"/>
                    <a:pt x="143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34" y="4"/>
                    <a:pt x="123" y="0"/>
                    <a:pt x="110" y="0"/>
                  </a:cubicBezTo>
                  <a:cubicBezTo>
                    <a:pt x="80" y="0"/>
                    <a:pt x="55" y="23"/>
                    <a:pt x="55" y="61"/>
                  </a:cubicBezTo>
                  <a:cubicBezTo>
                    <a:pt x="55" y="80"/>
                    <a:pt x="61" y="98"/>
                    <a:pt x="71" y="112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78" y="122"/>
                    <a:pt x="83" y="126"/>
                    <a:pt x="81" y="133"/>
                  </a:cubicBezTo>
                  <a:cubicBezTo>
                    <a:pt x="79" y="140"/>
                    <a:pt x="65" y="146"/>
                    <a:pt x="46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28" y="158"/>
                    <a:pt x="0" y="173"/>
                    <a:pt x="0" y="197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62" y="208"/>
                    <a:pt x="62" y="208"/>
                    <a:pt x="62" y="208"/>
                  </a:cubicBezTo>
                  <a:cubicBezTo>
                    <a:pt x="71" y="189"/>
                    <a:pt x="92" y="173"/>
                    <a:pt x="122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  <p:sp>
          <p:nvSpPr>
            <p:cNvPr id="198" name="Freeform 176">
              <a:extLst>
                <a:ext uri="{FF2B5EF4-FFF2-40B4-BE49-F238E27FC236}">
                  <a16:creationId xmlns:a16="http://schemas.microsoft.com/office/drawing/2014/main" xmlns="" id="{AF31656E-4638-4B97-A937-6803C8D10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6" y="2173288"/>
              <a:ext cx="215900" cy="303213"/>
            </a:xfrm>
            <a:custGeom>
              <a:avLst/>
              <a:gdLst>
                <a:gd name="T0" fmla="*/ 101 w 148"/>
                <a:gd name="T1" fmla="*/ 152 h 208"/>
                <a:gd name="T2" fmla="*/ 67 w 148"/>
                <a:gd name="T3" fmla="*/ 133 h 208"/>
                <a:gd name="T4" fmla="*/ 76 w 148"/>
                <a:gd name="T5" fmla="*/ 113 h 208"/>
                <a:gd name="T6" fmla="*/ 93 w 148"/>
                <a:gd name="T7" fmla="*/ 61 h 208"/>
                <a:gd name="T8" fmla="*/ 38 w 148"/>
                <a:gd name="T9" fmla="*/ 0 h 208"/>
                <a:gd name="T10" fmla="*/ 4 w 148"/>
                <a:gd name="T11" fmla="*/ 12 h 208"/>
                <a:gd name="T12" fmla="*/ 4 w 148"/>
                <a:gd name="T13" fmla="*/ 12 h 208"/>
                <a:gd name="T14" fmla="*/ 27 w 148"/>
                <a:gd name="T15" fmla="*/ 75 h 208"/>
                <a:gd name="T16" fmla="*/ 5 w 148"/>
                <a:gd name="T17" fmla="*/ 145 h 208"/>
                <a:gd name="T18" fmla="*/ 1 w 148"/>
                <a:gd name="T19" fmla="*/ 151 h 208"/>
                <a:gd name="T20" fmla="*/ 0 w 148"/>
                <a:gd name="T21" fmla="*/ 152 h 208"/>
                <a:gd name="T22" fmla="*/ 25 w 148"/>
                <a:gd name="T23" fmla="*/ 162 h 208"/>
                <a:gd name="T24" fmla="*/ 85 w 148"/>
                <a:gd name="T25" fmla="*/ 208 h 208"/>
                <a:gd name="T26" fmla="*/ 148 w 148"/>
                <a:gd name="T27" fmla="*/ 208 h 208"/>
                <a:gd name="T28" fmla="*/ 148 w 148"/>
                <a:gd name="T29" fmla="*/ 197 h 208"/>
                <a:gd name="T30" fmla="*/ 101 w 148"/>
                <a:gd name="T31" fmla="*/ 15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208">
                  <a:moveTo>
                    <a:pt x="101" y="152"/>
                  </a:moveTo>
                  <a:cubicBezTo>
                    <a:pt x="83" y="146"/>
                    <a:pt x="69" y="140"/>
                    <a:pt x="67" y="133"/>
                  </a:cubicBezTo>
                  <a:cubicBezTo>
                    <a:pt x="65" y="126"/>
                    <a:pt x="69" y="122"/>
                    <a:pt x="76" y="113"/>
                  </a:cubicBezTo>
                  <a:cubicBezTo>
                    <a:pt x="86" y="99"/>
                    <a:pt x="93" y="80"/>
                    <a:pt x="93" y="61"/>
                  </a:cubicBezTo>
                  <a:cubicBezTo>
                    <a:pt x="93" y="23"/>
                    <a:pt x="68" y="0"/>
                    <a:pt x="38" y="0"/>
                  </a:cubicBezTo>
                  <a:cubicBezTo>
                    <a:pt x="25" y="0"/>
                    <a:pt x="13" y="4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9" y="28"/>
                    <a:pt x="27" y="50"/>
                    <a:pt x="27" y="75"/>
                  </a:cubicBezTo>
                  <a:cubicBezTo>
                    <a:pt x="27" y="100"/>
                    <a:pt x="19" y="126"/>
                    <a:pt x="5" y="145"/>
                  </a:cubicBezTo>
                  <a:cubicBezTo>
                    <a:pt x="3" y="147"/>
                    <a:pt x="2" y="149"/>
                    <a:pt x="1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4" y="154"/>
                    <a:pt x="11" y="158"/>
                    <a:pt x="25" y="162"/>
                  </a:cubicBezTo>
                  <a:cubicBezTo>
                    <a:pt x="55" y="173"/>
                    <a:pt x="76" y="189"/>
                    <a:pt x="85" y="208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8" y="172"/>
                    <a:pt x="119" y="158"/>
                    <a:pt x="101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  <p:sp>
          <p:nvSpPr>
            <p:cNvPr id="199" name="Freeform 177">
              <a:extLst>
                <a:ext uri="{FF2B5EF4-FFF2-40B4-BE49-F238E27FC236}">
                  <a16:creationId xmlns:a16="http://schemas.microsoft.com/office/drawing/2014/main" xmlns="" id="{ACDBEEF2-5913-4DDA-8CCA-29C70E6EC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676" y="2179638"/>
              <a:ext cx="366713" cy="347663"/>
            </a:xfrm>
            <a:custGeom>
              <a:avLst/>
              <a:gdLst>
                <a:gd name="T0" fmla="*/ 198 w 252"/>
                <a:gd name="T1" fmla="*/ 174 h 238"/>
                <a:gd name="T2" fmla="*/ 159 w 252"/>
                <a:gd name="T3" fmla="*/ 152 h 238"/>
                <a:gd name="T4" fmla="*/ 159 w 252"/>
                <a:gd name="T5" fmla="*/ 145 h 238"/>
                <a:gd name="T6" fmla="*/ 169 w 252"/>
                <a:gd name="T7" fmla="*/ 130 h 238"/>
                <a:gd name="T8" fmla="*/ 180 w 252"/>
                <a:gd name="T9" fmla="*/ 110 h 238"/>
                <a:gd name="T10" fmla="*/ 189 w 252"/>
                <a:gd name="T11" fmla="*/ 70 h 238"/>
                <a:gd name="T12" fmla="*/ 171 w 252"/>
                <a:gd name="T13" fmla="*/ 20 h 238"/>
                <a:gd name="T14" fmla="*/ 126 w 252"/>
                <a:gd name="T15" fmla="*/ 0 h 238"/>
                <a:gd name="T16" fmla="*/ 81 w 252"/>
                <a:gd name="T17" fmla="*/ 20 h 238"/>
                <a:gd name="T18" fmla="*/ 63 w 252"/>
                <a:gd name="T19" fmla="*/ 70 h 238"/>
                <a:gd name="T20" fmla="*/ 71 w 252"/>
                <a:gd name="T21" fmla="*/ 110 h 238"/>
                <a:gd name="T22" fmla="*/ 81 w 252"/>
                <a:gd name="T23" fmla="*/ 128 h 238"/>
                <a:gd name="T24" fmla="*/ 81 w 252"/>
                <a:gd name="T25" fmla="*/ 128 h 238"/>
                <a:gd name="T26" fmla="*/ 92 w 252"/>
                <a:gd name="T27" fmla="*/ 145 h 238"/>
                <a:gd name="T28" fmla="*/ 93 w 252"/>
                <a:gd name="T29" fmla="*/ 152 h 238"/>
                <a:gd name="T30" fmla="*/ 53 w 252"/>
                <a:gd name="T31" fmla="*/ 174 h 238"/>
                <a:gd name="T32" fmla="*/ 53 w 252"/>
                <a:gd name="T33" fmla="*/ 174 h 238"/>
                <a:gd name="T34" fmla="*/ 8 w 252"/>
                <a:gd name="T35" fmla="*/ 203 h 238"/>
                <a:gd name="T36" fmla="*/ 0 w 252"/>
                <a:gd name="T37" fmla="*/ 226 h 238"/>
                <a:gd name="T38" fmla="*/ 0 w 252"/>
                <a:gd name="T39" fmla="*/ 238 h 238"/>
                <a:gd name="T40" fmla="*/ 252 w 252"/>
                <a:gd name="T41" fmla="*/ 238 h 238"/>
                <a:gd name="T42" fmla="*/ 252 w 252"/>
                <a:gd name="T43" fmla="*/ 226 h 238"/>
                <a:gd name="T44" fmla="*/ 244 w 252"/>
                <a:gd name="T45" fmla="*/ 203 h 238"/>
                <a:gd name="T46" fmla="*/ 198 w 252"/>
                <a:gd name="T47" fmla="*/ 17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2" h="238">
                  <a:moveTo>
                    <a:pt x="198" y="174"/>
                  </a:moveTo>
                  <a:cubicBezTo>
                    <a:pt x="177" y="167"/>
                    <a:pt x="161" y="160"/>
                    <a:pt x="159" y="152"/>
                  </a:cubicBezTo>
                  <a:cubicBezTo>
                    <a:pt x="158" y="150"/>
                    <a:pt x="158" y="147"/>
                    <a:pt x="159" y="145"/>
                  </a:cubicBezTo>
                  <a:cubicBezTo>
                    <a:pt x="161" y="141"/>
                    <a:pt x="165" y="137"/>
                    <a:pt x="169" y="130"/>
                  </a:cubicBezTo>
                  <a:cubicBezTo>
                    <a:pt x="174" y="124"/>
                    <a:pt x="177" y="117"/>
                    <a:pt x="180" y="110"/>
                  </a:cubicBezTo>
                  <a:cubicBezTo>
                    <a:pt x="186" y="98"/>
                    <a:pt x="189" y="84"/>
                    <a:pt x="189" y="70"/>
                  </a:cubicBezTo>
                  <a:cubicBezTo>
                    <a:pt x="189" y="49"/>
                    <a:pt x="182" y="32"/>
                    <a:pt x="171" y="20"/>
                  </a:cubicBezTo>
                  <a:cubicBezTo>
                    <a:pt x="160" y="7"/>
                    <a:pt x="144" y="0"/>
                    <a:pt x="126" y="0"/>
                  </a:cubicBezTo>
                  <a:cubicBezTo>
                    <a:pt x="108" y="0"/>
                    <a:pt x="92" y="7"/>
                    <a:pt x="81" y="20"/>
                  </a:cubicBezTo>
                  <a:cubicBezTo>
                    <a:pt x="70" y="32"/>
                    <a:pt x="63" y="49"/>
                    <a:pt x="63" y="70"/>
                  </a:cubicBezTo>
                  <a:cubicBezTo>
                    <a:pt x="63" y="84"/>
                    <a:pt x="66" y="98"/>
                    <a:pt x="71" y="110"/>
                  </a:cubicBezTo>
                  <a:cubicBezTo>
                    <a:pt x="74" y="117"/>
                    <a:pt x="77" y="123"/>
                    <a:pt x="81" y="128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6" y="136"/>
                    <a:pt x="91" y="140"/>
                    <a:pt x="92" y="145"/>
                  </a:cubicBezTo>
                  <a:cubicBezTo>
                    <a:pt x="93" y="147"/>
                    <a:pt x="94" y="150"/>
                    <a:pt x="93" y="152"/>
                  </a:cubicBezTo>
                  <a:cubicBezTo>
                    <a:pt x="91" y="160"/>
                    <a:pt x="74" y="167"/>
                    <a:pt x="53" y="174"/>
                  </a:cubicBezTo>
                  <a:cubicBezTo>
                    <a:pt x="53" y="174"/>
                    <a:pt x="53" y="174"/>
                    <a:pt x="53" y="174"/>
                  </a:cubicBezTo>
                  <a:cubicBezTo>
                    <a:pt x="39" y="179"/>
                    <a:pt x="19" y="189"/>
                    <a:pt x="8" y="203"/>
                  </a:cubicBezTo>
                  <a:cubicBezTo>
                    <a:pt x="3" y="209"/>
                    <a:pt x="0" y="217"/>
                    <a:pt x="0" y="226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52" y="226"/>
                    <a:pt x="252" y="226"/>
                    <a:pt x="252" y="226"/>
                  </a:cubicBezTo>
                  <a:cubicBezTo>
                    <a:pt x="252" y="217"/>
                    <a:pt x="249" y="209"/>
                    <a:pt x="244" y="203"/>
                  </a:cubicBezTo>
                  <a:cubicBezTo>
                    <a:pt x="232" y="188"/>
                    <a:pt x="212" y="179"/>
                    <a:pt x="198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xmlns="" id="{A8F47385-4D6A-4B07-8C17-E1E607AD9546}"/>
              </a:ext>
            </a:extLst>
          </p:cNvPr>
          <p:cNvSpPr>
            <a:spLocks/>
          </p:cNvSpPr>
          <p:nvPr/>
        </p:nvSpPr>
        <p:spPr>
          <a:xfrm>
            <a:off x="7455324" y="1426136"/>
            <a:ext cx="2254357" cy="1615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90" lvl="1" algn="ctr"/>
            <a:r>
              <a:rPr lang="en-US" sz="1100" b="1" dirty="0">
                <a:solidFill>
                  <a:schemeClr val="accent3"/>
                </a:solidFill>
                <a:latin typeface="+mn-lt"/>
              </a:rPr>
              <a:t>Next 80 Account Managers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xmlns="" id="{84C3DF0A-2140-4697-97D9-9242BE662200}"/>
              </a:ext>
            </a:extLst>
          </p:cNvPr>
          <p:cNvSpPr>
            <a:spLocks/>
          </p:cNvSpPr>
          <p:nvPr/>
        </p:nvSpPr>
        <p:spPr>
          <a:xfrm>
            <a:off x="7154255" y="1597771"/>
            <a:ext cx="2905048" cy="32316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90" lvl="1"/>
            <a:r>
              <a:rPr lang="en-US" sz="1100" dirty="0">
                <a:latin typeface="+mn-lt"/>
              </a:rPr>
              <a:t>Next 80 account managers globally based on their business size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CD0BFD09-D43C-4EB1-8A7D-A16152279FF7}"/>
              </a:ext>
            </a:extLst>
          </p:cNvPr>
          <p:cNvGrpSpPr/>
          <p:nvPr/>
        </p:nvGrpSpPr>
        <p:grpSpPr>
          <a:xfrm>
            <a:off x="8408817" y="1117619"/>
            <a:ext cx="347368" cy="286578"/>
            <a:chOff x="6335762" y="3923525"/>
            <a:chExt cx="808928" cy="667365"/>
          </a:xfrm>
          <a:solidFill>
            <a:schemeClr val="accent3"/>
          </a:solidFill>
        </p:grpSpPr>
        <p:sp>
          <p:nvSpPr>
            <p:cNvPr id="172" name="Freeform 114">
              <a:extLst>
                <a:ext uri="{FF2B5EF4-FFF2-40B4-BE49-F238E27FC236}">
                  <a16:creationId xmlns:a16="http://schemas.microsoft.com/office/drawing/2014/main" xmlns="" id="{836349D8-0EC7-41E0-A7F0-12B6DC3AD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351" y="4143957"/>
              <a:ext cx="91005" cy="91005"/>
            </a:xfrm>
            <a:custGeom>
              <a:avLst/>
              <a:gdLst>
                <a:gd name="T0" fmla="*/ 46 w 90"/>
                <a:gd name="T1" fmla="*/ 0 h 90"/>
                <a:gd name="T2" fmla="*/ 46 w 90"/>
                <a:gd name="T3" fmla="*/ 0 h 90"/>
                <a:gd name="T4" fmla="*/ 36 w 90"/>
                <a:gd name="T5" fmla="*/ 0 h 90"/>
                <a:gd name="T6" fmla="*/ 28 w 90"/>
                <a:gd name="T7" fmla="*/ 2 h 90"/>
                <a:gd name="T8" fmla="*/ 20 w 90"/>
                <a:gd name="T9" fmla="*/ 8 h 90"/>
                <a:gd name="T10" fmla="*/ 14 w 90"/>
                <a:gd name="T11" fmla="*/ 12 h 90"/>
                <a:gd name="T12" fmla="*/ 8 w 90"/>
                <a:gd name="T13" fmla="*/ 20 h 90"/>
                <a:gd name="T14" fmla="*/ 4 w 90"/>
                <a:gd name="T15" fmla="*/ 28 h 90"/>
                <a:gd name="T16" fmla="*/ 2 w 90"/>
                <a:gd name="T17" fmla="*/ 36 h 90"/>
                <a:gd name="T18" fmla="*/ 0 w 90"/>
                <a:gd name="T19" fmla="*/ 44 h 90"/>
                <a:gd name="T20" fmla="*/ 0 w 90"/>
                <a:gd name="T21" fmla="*/ 44 h 90"/>
                <a:gd name="T22" fmla="*/ 2 w 90"/>
                <a:gd name="T23" fmla="*/ 54 h 90"/>
                <a:gd name="T24" fmla="*/ 4 w 90"/>
                <a:gd name="T25" fmla="*/ 62 h 90"/>
                <a:gd name="T26" fmla="*/ 8 w 90"/>
                <a:gd name="T27" fmla="*/ 70 h 90"/>
                <a:gd name="T28" fmla="*/ 14 w 90"/>
                <a:gd name="T29" fmla="*/ 76 h 90"/>
                <a:gd name="T30" fmla="*/ 20 w 90"/>
                <a:gd name="T31" fmla="*/ 82 h 90"/>
                <a:gd name="T32" fmla="*/ 28 w 90"/>
                <a:gd name="T33" fmla="*/ 86 h 90"/>
                <a:gd name="T34" fmla="*/ 36 w 90"/>
                <a:gd name="T35" fmla="*/ 90 h 90"/>
                <a:gd name="T36" fmla="*/ 46 w 90"/>
                <a:gd name="T37" fmla="*/ 90 h 90"/>
                <a:gd name="T38" fmla="*/ 46 w 90"/>
                <a:gd name="T39" fmla="*/ 90 h 90"/>
                <a:gd name="T40" fmla="*/ 54 w 90"/>
                <a:gd name="T41" fmla="*/ 90 h 90"/>
                <a:gd name="T42" fmla="*/ 64 w 90"/>
                <a:gd name="T43" fmla="*/ 86 h 90"/>
                <a:gd name="T44" fmla="*/ 70 w 90"/>
                <a:gd name="T45" fmla="*/ 82 h 90"/>
                <a:gd name="T46" fmla="*/ 78 w 90"/>
                <a:gd name="T47" fmla="*/ 76 h 90"/>
                <a:gd name="T48" fmla="*/ 84 w 90"/>
                <a:gd name="T49" fmla="*/ 70 h 90"/>
                <a:gd name="T50" fmla="*/ 88 w 90"/>
                <a:gd name="T51" fmla="*/ 62 h 90"/>
                <a:gd name="T52" fmla="*/ 90 w 90"/>
                <a:gd name="T53" fmla="*/ 54 h 90"/>
                <a:gd name="T54" fmla="*/ 90 w 90"/>
                <a:gd name="T55" fmla="*/ 44 h 90"/>
                <a:gd name="T56" fmla="*/ 90 w 90"/>
                <a:gd name="T57" fmla="*/ 44 h 90"/>
                <a:gd name="T58" fmla="*/ 90 w 90"/>
                <a:gd name="T59" fmla="*/ 36 h 90"/>
                <a:gd name="T60" fmla="*/ 88 w 90"/>
                <a:gd name="T61" fmla="*/ 28 h 90"/>
                <a:gd name="T62" fmla="*/ 84 w 90"/>
                <a:gd name="T63" fmla="*/ 20 h 90"/>
                <a:gd name="T64" fmla="*/ 78 w 90"/>
                <a:gd name="T65" fmla="*/ 12 h 90"/>
                <a:gd name="T66" fmla="*/ 70 w 90"/>
                <a:gd name="T67" fmla="*/ 8 h 90"/>
                <a:gd name="T68" fmla="*/ 64 w 90"/>
                <a:gd name="T69" fmla="*/ 2 h 90"/>
                <a:gd name="T70" fmla="*/ 54 w 90"/>
                <a:gd name="T71" fmla="*/ 0 h 90"/>
                <a:gd name="T72" fmla="*/ 46 w 90"/>
                <a:gd name="T73" fmla="*/ 0 h 90"/>
                <a:gd name="T74" fmla="*/ 46 w 90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0">
                  <a:moveTo>
                    <a:pt x="46" y="0"/>
                  </a:moveTo>
                  <a:lnTo>
                    <a:pt x="46" y="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8"/>
                  </a:lnTo>
                  <a:lnTo>
                    <a:pt x="14" y="12"/>
                  </a:lnTo>
                  <a:lnTo>
                    <a:pt x="8" y="20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4"/>
                  </a:lnTo>
                  <a:lnTo>
                    <a:pt x="4" y="62"/>
                  </a:lnTo>
                  <a:lnTo>
                    <a:pt x="8" y="70"/>
                  </a:lnTo>
                  <a:lnTo>
                    <a:pt x="14" y="76"/>
                  </a:lnTo>
                  <a:lnTo>
                    <a:pt x="20" y="82"/>
                  </a:lnTo>
                  <a:lnTo>
                    <a:pt x="28" y="86"/>
                  </a:lnTo>
                  <a:lnTo>
                    <a:pt x="36" y="90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4" y="86"/>
                  </a:lnTo>
                  <a:lnTo>
                    <a:pt x="70" y="82"/>
                  </a:lnTo>
                  <a:lnTo>
                    <a:pt x="78" y="76"/>
                  </a:lnTo>
                  <a:lnTo>
                    <a:pt x="84" y="70"/>
                  </a:lnTo>
                  <a:lnTo>
                    <a:pt x="88" y="62"/>
                  </a:lnTo>
                  <a:lnTo>
                    <a:pt x="90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0" y="36"/>
                  </a:lnTo>
                  <a:lnTo>
                    <a:pt x="88" y="28"/>
                  </a:lnTo>
                  <a:lnTo>
                    <a:pt x="84" y="20"/>
                  </a:lnTo>
                  <a:lnTo>
                    <a:pt x="78" y="12"/>
                  </a:lnTo>
                  <a:lnTo>
                    <a:pt x="70" y="8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73" name="Freeform 115">
              <a:extLst>
                <a:ext uri="{FF2B5EF4-FFF2-40B4-BE49-F238E27FC236}">
                  <a16:creationId xmlns:a16="http://schemas.microsoft.com/office/drawing/2014/main" xmlns="" id="{245D9B41-F434-48EE-B7A5-759AB40B3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095" y="4143957"/>
              <a:ext cx="91005" cy="91005"/>
            </a:xfrm>
            <a:custGeom>
              <a:avLst/>
              <a:gdLst>
                <a:gd name="T0" fmla="*/ 44 w 90"/>
                <a:gd name="T1" fmla="*/ 0 h 90"/>
                <a:gd name="T2" fmla="*/ 44 w 90"/>
                <a:gd name="T3" fmla="*/ 0 h 90"/>
                <a:gd name="T4" fmla="*/ 36 w 90"/>
                <a:gd name="T5" fmla="*/ 0 h 90"/>
                <a:gd name="T6" fmla="*/ 26 w 90"/>
                <a:gd name="T7" fmla="*/ 2 h 90"/>
                <a:gd name="T8" fmla="*/ 20 w 90"/>
                <a:gd name="T9" fmla="*/ 8 h 90"/>
                <a:gd name="T10" fmla="*/ 12 w 90"/>
                <a:gd name="T11" fmla="*/ 12 h 90"/>
                <a:gd name="T12" fmla="*/ 6 w 90"/>
                <a:gd name="T13" fmla="*/ 20 h 90"/>
                <a:gd name="T14" fmla="*/ 2 w 90"/>
                <a:gd name="T15" fmla="*/ 28 h 90"/>
                <a:gd name="T16" fmla="*/ 0 w 90"/>
                <a:gd name="T17" fmla="*/ 36 h 90"/>
                <a:gd name="T18" fmla="*/ 0 w 90"/>
                <a:gd name="T19" fmla="*/ 44 h 90"/>
                <a:gd name="T20" fmla="*/ 0 w 90"/>
                <a:gd name="T21" fmla="*/ 44 h 90"/>
                <a:gd name="T22" fmla="*/ 0 w 90"/>
                <a:gd name="T23" fmla="*/ 54 h 90"/>
                <a:gd name="T24" fmla="*/ 2 w 90"/>
                <a:gd name="T25" fmla="*/ 62 h 90"/>
                <a:gd name="T26" fmla="*/ 6 w 90"/>
                <a:gd name="T27" fmla="*/ 70 h 90"/>
                <a:gd name="T28" fmla="*/ 12 w 90"/>
                <a:gd name="T29" fmla="*/ 76 h 90"/>
                <a:gd name="T30" fmla="*/ 20 w 90"/>
                <a:gd name="T31" fmla="*/ 82 h 90"/>
                <a:gd name="T32" fmla="*/ 26 w 90"/>
                <a:gd name="T33" fmla="*/ 86 h 90"/>
                <a:gd name="T34" fmla="*/ 36 w 90"/>
                <a:gd name="T35" fmla="*/ 90 h 90"/>
                <a:gd name="T36" fmla="*/ 44 w 90"/>
                <a:gd name="T37" fmla="*/ 90 h 90"/>
                <a:gd name="T38" fmla="*/ 44 w 90"/>
                <a:gd name="T39" fmla="*/ 90 h 90"/>
                <a:gd name="T40" fmla="*/ 54 w 90"/>
                <a:gd name="T41" fmla="*/ 90 h 90"/>
                <a:gd name="T42" fmla="*/ 62 w 90"/>
                <a:gd name="T43" fmla="*/ 86 h 90"/>
                <a:gd name="T44" fmla="*/ 70 w 90"/>
                <a:gd name="T45" fmla="*/ 82 h 90"/>
                <a:gd name="T46" fmla="*/ 76 w 90"/>
                <a:gd name="T47" fmla="*/ 76 h 90"/>
                <a:gd name="T48" fmla="*/ 82 w 90"/>
                <a:gd name="T49" fmla="*/ 70 h 90"/>
                <a:gd name="T50" fmla="*/ 86 w 90"/>
                <a:gd name="T51" fmla="*/ 62 h 90"/>
                <a:gd name="T52" fmla="*/ 88 w 90"/>
                <a:gd name="T53" fmla="*/ 54 h 90"/>
                <a:gd name="T54" fmla="*/ 90 w 90"/>
                <a:gd name="T55" fmla="*/ 44 h 90"/>
                <a:gd name="T56" fmla="*/ 90 w 90"/>
                <a:gd name="T57" fmla="*/ 44 h 90"/>
                <a:gd name="T58" fmla="*/ 88 w 90"/>
                <a:gd name="T59" fmla="*/ 36 h 90"/>
                <a:gd name="T60" fmla="*/ 86 w 90"/>
                <a:gd name="T61" fmla="*/ 28 h 90"/>
                <a:gd name="T62" fmla="*/ 82 w 90"/>
                <a:gd name="T63" fmla="*/ 20 h 90"/>
                <a:gd name="T64" fmla="*/ 76 w 90"/>
                <a:gd name="T65" fmla="*/ 12 h 90"/>
                <a:gd name="T66" fmla="*/ 70 w 90"/>
                <a:gd name="T67" fmla="*/ 8 h 90"/>
                <a:gd name="T68" fmla="*/ 62 w 90"/>
                <a:gd name="T69" fmla="*/ 2 h 90"/>
                <a:gd name="T70" fmla="*/ 54 w 90"/>
                <a:gd name="T71" fmla="*/ 0 h 90"/>
                <a:gd name="T72" fmla="*/ 44 w 90"/>
                <a:gd name="T73" fmla="*/ 0 h 90"/>
                <a:gd name="T74" fmla="*/ 44 w 90"/>
                <a:gd name="T7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0">
                  <a:moveTo>
                    <a:pt x="44" y="0"/>
                  </a:moveTo>
                  <a:lnTo>
                    <a:pt x="44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20" y="8"/>
                  </a:lnTo>
                  <a:lnTo>
                    <a:pt x="12" y="12"/>
                  </a:lnTo>
                  <a:lnTo>
                    <a:pt x="6" y="20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6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6" y="90"/>
                  </a:lnTo>
                  <a:lnTo>
                    <a:pt x="44" y="90"/>
                  </a:lnTo>
                  <a:lnTo>
                    <a:pt x="44" y="90"/>
                  </a:lnTo>
                  <a:lnTo>
                    <a:pt x="54" y="90"/>
                  </a:lnTo>
                  <a:lnTo>
                    <a:pt x="62" y="86"/>
                  </a:lnTo>
                  <a:lnTo>
                    <a:pt x="70" y="82"/>
                  </a:lnTo>
                  <a:lnTo>
                    <a:pt x="76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8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8" y="36"/>
                  </a:lnTo>
                  <a:lnTo>
                    <a:pt x="86" y="28"/>
                  </a:lnTo>
                  <a:lnTo>
                    <a:pt x="82" y="20"/>
                  </a:lnTo>
                  <a:lnTo>
                    <a:pt x="76" y="12"/>
                  </a:lnTo>
                  <a:lnTo>
                    <a:pt x="70" y="8"/>
                  </a:lnTo>
                  <a:lnTo>
                    <a:pt x="62" y="2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3" name="Freeform 116">
              <a:extLst>
                <a:ext uri="{FF2B5EF4-FFF2-40B4-BE49-F238E27FC236}">
                  <a16:creationId xmlns:a16="http://schemas.microsoft.com/office/drawing/2014/main" xmlns="" id="{CF465FCB-ED43-4CBD-8994-83922EE7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5609" y="4059021"/>
              <a:ext cx="135496" cy="137518"/>
            </a:xfrm>
            <a:custGeom>
              <a:avLst/>
              <a:gdLst>
                <a:gd name="T0" fmla="*/ 66 w 134"/>
                <a:gd name="T1" fmla="*/ 0 h 136"/>
                <a:gd name="T2" fmla="*/ 66 w 134"/>
                <a:gd name="T3" fmla="*/ 0 h 136"/>
                <a:gd name="T4" fmla="*/ 54 w 134"/>
                <a:gd name="T5" fmla="*/ 2 h 136"/>
                <a:gd name="T6" fmla="*/ 40 w 134"/>
                <a:gd name="T7" fmla="*/ 6 h 136"/>
                <a:gd name="T8" fmla="*/ 30 w 134"/>
                <a:gd name="T9" fmla="*/ 12 h 136"/>
                <a:gd name="T10" fmla="*/ 20 w 134"/>
                <a:gd name="T11" fmla="*/ 20 h 136"/>
                <a:gd name="T12" fmla="*/ 10 w 134"/>
                <a:gd name="T13" fmla="*/ 30 h 136"/>
                <a:gd name="T14" fmla="*/ 4 w 134"/>
                <a:gd name="T15" fmla="*/ 42 h 136"/>
                <a:gd name="T16" fmla="*/ 0 w 134"/>
                <a:gd name="T17" fmla="*/ 54 h 136"/>
                <a:gd name="T18" fmla="*/ 0 w 134"/>
                <a:gd name="T19" fmla="*/ 68 h 136"/>
                <a:gd name="T20" fmla="*/ 0 w 134"/>
                <a:gd name="T21" fmla="*/ 68 h 136"/>
                <a:gd name="T22" fmla="*/ 0 w 134"/>
                <a:gd name="T23" fmla="*/ 82 h 136"/>
                <a:gd name="T24" fmla="*/ 4 w 134"/>
                <a:gd name="T25" fmla="*/ 94 h 136"/>
                <a:gd name="T26" fmla="*/ 10 w 134"/>
                <a:gd name="T27" fmla="*/ 106 h 136"/>
                <a:gd name="T28" fmla="*/ 20 w 134"/>
                <a:gd name="T29" fmla="*/ 116 h 136"/>
                <a:gd name="T30" fmla="*/ 30 w 134"/>
                <a:gd name="T31" fmla="*/ 124 h 136"/>
                <a:gd name="T32" fmla="*/ 40 w 134"/>
                <a:gd name="T33" fmla="*/ 130 h 136"/>
                <a:gd name="T34" fmla="*/ 54 w 134"/>
                <a:gd name="T35" fmla="*/ 134 h 136"/>
                <a:gd name="T36" fmla="*/ 66 w 134"/>
                <a:gd name="T37" fmla="*/ 136 h 136"/>
                <a:gd name="T38" fmla="*/ 66 w 134"/>
                <a:gd name="T39" fmla="*/ 136 h 136"/>
                <a:gd name="T40" fmla="*/ 80 w 134"/>
                <a:gd name="T41" fmla="*/ 134 h 136"/>
                <a:gd name="T42" fmla="*/ 94 w 134"/>
                <a:gd name="T43" fmla="*/ 130 h 136"/>
                <a:gd name="T44" fmla="*/ 104 w 134"/>
                <a:gd name="T45" fmla="*/ 124 h 136"/>
                <a:gd name="T46" fmla="*/ 114 w 134"/>
                <a:gd name="T47" fmla="*/ 116 h 136"/>
                <a:gd name="T48" fmla="*/ 122 w 134"/>
                <a:gd name="T49" fmla="*/ 106 h 136"/>
                <a:gd name="T50" fmla="*/ 128 w 134"/>
                <a:gd name="T51" fmla="*/ 94 h 136"/>
                <a:gd name="T52" fmla="*/ 132 w 134"/>
                <a:gd name="T53" fmla="*/ 82 h 136"/>
                <a:gd name="T54" fmla="*/ 134 w 134"/>
                <a:gd name="T55" fmla="*/ 68 h 136"/>
                <a:gd name="T56" fmla="*/ 134 w 134"/>
                <a:gd name="T57" fmla="*/ 68 h 136"/>
                <a:gd name="T58" fmla="*/ 132 w 134"/>
                <a:gd name="T59" fmla="*/ 54 h 136"/>
                <a:gd name="T60" fmla="*/ 128 w 134"/>
                <a:gd name="T61" fmla="*/ 42 h 136"/>
                <a:gd name="T62" fmla="*/ 122 w 134"/>
                <a:gd name="T63" fmla="*/ 30 h 136"/>
                <a:gd name="T64" fmla="*/ 114 w 134"/>
                <a:gd name="T65" fmla="*/ 20 h 136"/>
                <a:gd name="T66" fmla="*/ 104 w 134"/>
                <a:gd name="T67" fmla="*/ 12 h 136"/>
                <a:gd name="T68" fmla="*/ 94 w 134"/>
                <a:gd name="T69" fmla="*/ 6 h 136"/>
                <a:gd name="T70" fmla="*/ 80 w 134"/>
                <a:gd name="T71" fmla="*/ 2 h 136"/>
                <a:gd name="T72" fmla="*/ 66 w 134"/>
                <a:gd name="T73" fmla="*/ 0 h 136"/>
                <a:gd name="T74" fmla="*/ 66 w 134"/>
                <a:gd name="T7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36">
                  <a:moveTo>
                    <a:pt x="66" y="0"/>
                  </a:moveTo>
                  <a:lnTo>
                    <a:pt x="66" y="0"/>
                  </a:lnTo>
                  <a:lnTo>
                    <a:pt x="54" y="2"/>
                  </a:lnTo>
                  <a:lnTo>
                    <a:pt x="40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82"/>
                  </a:lnTo>
                  <a:lnTo>
                    <a:pt x="4" y="94"/>
                  </a:lnTo>
                  <a:lnTo>
                    <a:pt x="10" y="106"/>
                  </a:lnTo>
                  <a:lnTo>
                    <a:pt x="20" y="116"/>
                  </a:lnTo>
                  <a:lnTo>
                    <a:pt x="30" y="124"/>
                  </a:lnTo>
                  <a:lnTo>
                    <a:pt x="40" y="130"/>
                  </a:lnTo>
                  <a:lnTo>
                    <a:pt x="54" y="134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80" y="134"/>
                  </a:lnTo>
                  <a:lnTo>
                    <a:pt x="94" y="130"/>
                  </a:lnTo>
                  <a:lnTo>
                    <a:pt x="104" y="124"/>
                  </a:lnTo>
                  <a:lnTo>
                    <a:pt x="114" y="116"/>
                  </a:lnTo>
                  <a:lnTo>
                    <a:pt x="122" y="106"/>
                  </a:lnTo>
                  <a:lnTo>
                    <a:pt x="128" y="94"/>
                  </a:lnTo>
                  <a:lnTo>
                    <a:pt x="132" y="82"/>
                  </a:lnTo>
                  <a:lnTo>
                    <a:pt x="134" y="68"/>
                  </a:lnTo>
                  <a:lnTo>
                    <a:pt x="134" y="68"/>
                  </a:lnTo>
                  <a:lnTo>
                    <a:pt x="132" y="54"/>
                  </a:lnTo>
                  <a:lnTo>
                    <a:pt x="128" y="42"/>
                  </a:lnTo>
                  <a:lnTo>
                    <a:pt x="122" y="30"/>
                  </a:lnTo>
                  <a:lnTo>
                    <a:pt x="114" y="20"/>
                  </a:lnTo>
                  <a:lnTo>
                    <a:pt x="104" y="12"/>
                  </a:lnTo>
                  <a:lnTo>
                    <a:pt x="94" y="6"/>
                  </a:lnTo>
                  <a:lnTo>
                    <a:pt x="80" y="2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4" name="Freeform 117">
              <a:extLst>
                <a:ext uri="{FF2B5EF4-FFF2-40B4-BE49-F238E27FC236}">
                  <a16:creationId xmlns:a16="http://schemas.microsoft.com/office/drawing/2014/main" xmlns="" id="{C6D0BB11-E423-4C55-9C5C-03EE32B76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7618" y="4261252"/>
              <a:ext cx="97072" cy="212343"/>
            </a:xfrm>
            <a:custGeom>
              <a:avLst/>
              <a:gdLst>
                <a:gd name="T0" fmla="*/ 96 w 96"/>
                <a:gd name="T1" fmla="*/ 210 h 210"/>
                <a:gd name="T2" fmla="*/ 20 w 96"/>
                <a:gd name="T3" fmla="*/ 210 h 210"/>
                <a:gd name="T4" fmla="*/ 20 w 96"/>
                <a:gd name="T5" fmla="*/ 70 h 210"/>
                <a:gd name="T6" fmla="*/ 20 w 96"/>
                <a:gd name="T7" fmla="*/ 70 h 210"/>
                <a:gd name="T8" fmla="*/ 18 w 96"/>
                <a:gd name="T9" fmla="*/ 52 h 210"/>
                <a:gd name="T10" fmla="*/ 14 w 96"/>
                <a:gd name="T11" fmla="*/ 34 h 210"/>
                <a:gd name="T12" fmla="*/ 8 w 96"/>
                <a:gd name="T13" fmla="*/ 18 h 210"/>
                <a:gd name="T14" fmla="*/ 0 w 96"/>
                <a:gd name="T15" fmla="*/ 4 h 210"/>
                <a:gd name="T16" fmla="*/ 0 w 96"/>
                <a:gd name="T17" fmla="*/ 4 h 210"/>
                <a:gd name="T18" fmla="*/ 10 w 96"/>
                <a:gd name="T19" fmla="*/ 0 h 210"/>
                <a:gd name="T20" fmla="*/ 22 w 96"/>
                <a:gd name="T21" fmla="*/ 0 h 210"/>
                <a:gd name="T22" fmla="*/ 22 w 96"/>
                <a:gd name="T23" fmla="*/ 0 h 210"/>
                <a:gd name="T24" fmla="*/ 36 w 96"/>
                <a:gd name="T25" fmla="*/ 2 h 210"/>
                <a:gd name="T26" fmla="*/ 50 w 96"/>
                <a:gd name="T27" fmla="*/ 6 h 210"/>
                <a:gd name="T28" fmla="*/ 64 w 96"/>
                <a:gd name="T29" fmla="*/ 12 h 210"/>
                <a:gd name="T30" fmla="*/ 74 w 96"/>
                <a:gd name="T31" fmla="*/ 22 h 210"/>
                <a:gd name="T32" fmla="*/ 84 w 96"/>
                <a:gd name="T33" fmla="*/ 32 h 210"/>
                <a:gd name="T34" fmla="*/ 90 w 96"/>
                <a:gd name="T35" fmla="*/ 46 h 210"/>
                <a:gd name="T36" fmla="*/ 94 w 96"/>
                <a:gd name="T37" fmla="*/ 60 h 210"/>
                <a:gd name="T38" fmla="*/ 96 w 96"/>
                <a:gd name="T39" fmla="*/ 74 h 210"/>
                <a:gd name="T40" fmla="*/ 96 w 96"/>
                <a:gd name="T4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10">
                  <a:moveTo>
                    <a:pt x="96" y="210"/>
                  </a:moveTo>
                  <a:lnTo>
                    <a:pt x="20" y="21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18" y="52"/>
                  </a:lnTo>
                  <a:lnTo>
                    <a:pt x="14" y="34"/>
                  </a:lnTo>
                  <a:lnTo>
                    <a:pt x="8" y="18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6" y="2"/>
                  </a:lnTo>
                  <a:lnTo>
                    <a:pt x="50" y="6"/>
                  </a:lnTo>
                  <a:lnTo>
                    <a:pt x="64" y="12"/>
                  </a:lnTo>
                  <a:lnTo>
                    <a:pt x="74" y="22"/>
                  </a:lnTo>
                  <a:lnTo>
                    <a:pt x="84" y="32"/>
                  </a:lnTo>
                  <a:lnTo>
                    <a:pt x="90" y="46"/>
                  </a:lnTo>
                  <a:lnTo>
                    <a:pt x="94" y="60"/>
                  </a:lnTo>
                  <a:lnTo>
                    <a:pt x="96" y="74"/>
                  </a:lnTo>
                  <a:lnTo>
                    <a:pt x="96" y="2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5" name="Freeform 118">
              <a:extLst>
                <a:ext uri="{FF2B5EF4-FFF2-40B4-BE49-F238E27FC236}">
                  <a16:creationId xmlns:a16="http://schemas.microsoft.com/office/drawing/2014/main" xmlns="" id="{1C622C35-3B3B-4D7E-9DA1-6F8E18F1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9345" y="4059021"/>
              <a:ext cx="135496" cy="137518"/>
            </a:xfrm>
            <a:custGeom>
              <a:avLst/>
              <a:gdLst>
                <a:gd name="T0" fmla="*/ 68 w 134"/>
                <a:gd name="T1" fmla="*/ 0 h 136"/>
                <a:gd name="T2" fmla="*/ 68 w 134"/>
                <a:gd name="T3" fmla="*/ 0 h 136"/>
                <a:gd name="T4" fmla="*/ 54 w 134"/>
                <a:gd name="T5" fmla="*/ 2 h 136"/>
                <a:gd name="T6" fmla="*/ 40 w 134"/>
                <a:gd name="T7" fmla="*/ 6 h 136"/>
                <a:gd name="T8" fmla="*/ 30 w 134"/>
                <a:gd name="T9" fmla="*/ 12 h 136"/>
                <a:gd name="T10" fmla="*/ 20 w 134"/>
                <a:gd name="T11" fmla="*/ 20 h 136"/>
                <a:gd name="T12" fmla="*/ 12 w 134"/>
                <a:gd name="T13" fmla="*/ 30 h 136"/>
                <a:gd name="T14" fmla="*/ 6 w 134"/>
                <a:gd name="T15" fmla="*/ 42 h 136"/>
                <a:gd name="T16" fmla="*/ 2 w 134"/>
                <a:gd name="T17" fmla="*/ 54 h 136"/>
                <a:gd name="T18" fmla="*/ 0 w 134"/>
                <a:gd name="T19" fmla="*/ 68 h 136"/>
                <a:gd name="T20" fmla="*/ 0 w 134"/>
                <a:gd name="T21" fmla="*/ 68 h 136"/>
                <a:gd name="T22" fmla="*/ 2 w 134"/>
                <a:gd name="T23" fmla="*/ 82 h 136"/>
                <a:gd name="T24" fmla="*/ 6 w 134"/>
                <a:gd name="T25" fmla="*/ 94 h 136"/>
                <a:gd name="T26" fmla="*/ 12 w 134"/>
                <a:gd name="T27" fmla="*/ 106 h 136"/>
                <a:gd name="T28" fmla="*/ 20 w 134"/>
                <a:gd name="T29" fmla="*/ 116 h 136"/>
                <a:gd name="T30" fmla="*/ 30 w 134"/>
                <a:gd name="T31" fmla="*/ 124 h 136"/>
                <a:gd name="T32" fmla="*/ 40 w 134"/>
                <a:gd name="T33" fmla="*/ 130 h 136"/>
                <a:gd name="T34" fmla="*/ 54 w 134"/>
                <a:gd name="T35" fmla="*/ 134 h 136"/>
                <a:gd name="T36" fmla="*/ 68 w 134"/>
                <a:gd name="T37" fmla="*/ 136 h 136"/>
                <a:gd name="T38" fmla="*/ 68 w 134"/>
                <a:gd name="T39" fmla="*/ 136 h 136"/>
                <a:gd name="T40" fmla="*/ 80 w 134"/>
                <a:gd name="T41" fmla="*/ 134 h 136"/>
                <a:gd name="T42" fmla="*/ 94 w 134"/>
                <a:gd name="T43" fmla="*/ 130 h 136"/>
                <a:gd name="T44" fmla="*/ 104 w 134"/>
                <a:gd name="T45" fmla="*/ 124 h 136"/>
                <a:gd name="T46" fmla="*/ 114 w 134"/>
                <a:gd name="T47" fmla="*/ 116 h 136"/>
                <a:gd name="T48" fmla="*/ 122 w 134"/>
                <a:gd name="T49" fmla="*/ 106 h 136"/>
                <a:gd name="T50" fmla="*/ 130 w 134"/>
                <a:gd name="T51" fmla="*/ 94 h 136"/>
                <a:gd name="T52" fmla="*/ 134 w 134"/>
                <a:gd name="T53" fmla="*/ 82 h 136"/>
                <a:gd name="T54" fmla="*/ 134 w 134"/>
                <a:gd name="T55" fmla="*/ 68 h 136"/>
                <a:gd name="T56" fmla="*/ 134 w 134"/>
                <a:gd name="T57" fmla="*/ 68 h 136"/>
                <a:gd name="T58" fmla="*/ 134 w 134"/>
                <a:gd name="T59" fmla="*/ 54 h 136"/>
                <a:gd name="T60" fmla="*/ 130 w 134"/>
                <a:gd name="T61" fmla="*/ 42 h 136"/>
                <a:gd name="T62" fmla="*/ 122 w 134"/>
                <a:gd name="T63" fmla="*/ 30 h 136"/>
                <a:gd name="T64" fmla="*/ 114 w 134"/>
                <a:gd name="T65" fmla="*/ 20 h 136"/>
                <a:gd name="T66" fmla="*/ 104 w 134"/>
                <a:gd name="T67" fmla="*/ 12 h 136"/>
                <a:gd name="T68" fmla="*/ 94 w 134"/>
                <a:gd name="T69" fmla="*/ 6 h 136"/>
                <a:gd name="T70" fmla="*/ 80 w 134"/>
                <a:gd name="T71" fmla="*/ 2 h 136"/>
                <a:gd name="T72" fmla="*/ 68 w 134"/>
                <a:gd name="T73" fmla="*/ 0 h 136"/>
                <a:gd name="T74" fmla="*/ 68 w 134"/>
                <a:gd name="T7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36">
                  <a:moveTo>
                    <a:pt x="68" y="0"/>
                  </a:moveTo>
                  <a:lnTo>
                    <a:pt x="68" y="0"/>
                  </a:lnTo>
                  <a:lnTo>
                    <a:pt x="54" y="2"/>
                  </a:lnTo>
                  <a:lnTo>
                    <a:pt x="40" y="6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2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82"/>
                  </a:lnTo>
                  <a:lnTo>
                    <a:pt x="6" y="94"/>
                  </a:lnTo>
                  <a:lnTo>
                    <a:pt x="12" y="106"/>
                  </a:lnTo>
                  <a:lnTo>
                    <a:pt x="20" y="116"/>
                  </a:lnTo>
                  <a:lnTo>
                    <a:pt x="30" y="124"/>
                  </a:lnTo>
                  <a:lnTo>
                    <a:pt x="40" y="130"/>
                  </a:lnTo>
                  <a:lnTo>
                    <a:pt x="54" y="134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80" y="134"/>
                  </a:lnTo>
                  <a:lnTo>
                    <a:pt x="94" y="130"/>
                  </a:lnTo>
                  <a:lnTo>
                    <a:pt x="104" y="124"/>
                  </a:lnTo>
                  <a:lnTo>
                    <a:pt x="114" y="116"/>
                  </a:lnTo>
                  <a:lnTo>
                    <a:pt x="122" y="106"/>
                  </a:lnTo>
                  <a:lnTo>
                    <a:pt x="130" y="94"/>
                  </a:lnTo>
                  <a:lnTo>
                    <a:pt x="134" y="82"/>
                  </a:lnTo>
                  <a:lnTo>
                    <a:pt x="134" y="68"/>
                  </a:lnTo>
                  <a:lnTo>
                    <a:pt x="134" y="68"/>
                  </a:lnTo>
                  <a:lnTo>
                    <a:pt x="134" y="54"/>
                  </a:lnTo>
                  <a:lnTo>
                    <a:pt x="130" y="42"/>
                  </a:lnTo>
                  <a:lnTo>
                    <a:pt x="122" y="30"/>
                  </a:lnTo>
                  <a:lnTo>
                    <a:pt x="114" y="20"/>
                  </a:lnTo>
                  <a:lnTo>
                    <a:pt x="104" y="12"/>
                  </a:lnTo>
                  <a:lnTo>
                    <a:pt x="94" y="6"/>
                  </a:lnTo>
                  <a:lnTo>
                    <a:pt x="80" y="2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6" name="Freeform 119">
              <a:extLst>
                <a:ext uri="{FF2B5EF4-FFF2-40B4-BE49-F238E27FC236}">
                  <a16:creationId xmlns:a16="http://schemas.microsoft.com/office/drawing/2014/main" xmlns="" id="{3C0FF82C-8558-4D15-810C-7ABD2EDF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62" y="4261252"/>
              <a:ext cx="97072" cy="212343"/>
            </a:xfrm>
            <a:custGeom>
              <a:avLst/>
              <a:gdLst>
                <a:gd name="T0" fmla="*/ 74 w 96"/>
                <a:gd name="T1" fmla="*/ 0 h 210"/>
                <a:gd name="T2" fmla="*/ 74 w 96"/>
                <a:gd name="T3" fmla="*/ 0 h 210"/>
                <a:gd name="T4" fmla="*/ 86 w 96"/>
                <a:gd name="T5" fmla="*/ 0 h 210"/>
                <a:gd name="T6" fmla="*/ 96 w 96"/>
                <a:gd name="T7" fmla="*/ 4 h 210"/>
                <a:gd name="T8" fmla="*/ 96 w 96"/>
                <a:gd name="T9" fmla="*/ 4 h 210"/>
                <a:gd name="T10" fmla="*/ 88 w 96"/>
                <a:gd name="T11" fmla="*/ 18 h 210"/>
                <a:gd name="T12" fmla="*/ 82 w 96"/>
                <a:gd name="T13" fmla="*/ 34 h 210"/>
                <a:gd name="T14" fmla="*/ 78 w 96"/>
                <a:gd name="T15" fmla="*/ 52 h 210"/>
                <a:gd name="T16" fmla="*/ 76 w 96"/>
                <a:gd name="T17" fmla="*/ 70 h 210"/>
                <a:gd name="T18" fmla="*/ 76 w 96"/>
                <a:gd name="T19" fmla="*/ 210 h 210"/>
                <a:gd name="T20" fmla="*/ 0 w 96"/>
                <a:gd name="T21" fmla="*/ 210 h 210"/>
                <a:gd name="T22" fmla="*/ 0 w 96"/>
                <a:gd name="T23" fmla="*/ 74 h 210"/>
                <a:gd name="T24" fmla="*/ 0 w 96"/>
                <a:gd name="T25" fmla="*/ 74 h 210"/>
                <a:gd name="T26" fmla="*/ 2 w 96"/>
                <a:gd name="T27" fmla="*/ 60 h 210"/>
                <a:gd name="T28" fmla="*/ 6 w 96"/>
                <a:gd name="T29" fmla="*/ 46 h 210"/>
                <a:gd name="T30" fmla="*/ 12 w 96"/>
                <a:gd name="T31" fmla="*/ 32 h 210"/>
                <a:gd name="T32" fmla="*/ 22 w 96"/>
                <a:gd name="T33" fmla="*/ 22 h 210"/>
                <a:gd name="T34" fmla="*/ 32 w 96"/>
                <a:gd name="T35" fmla="*/ 12 h 210"/>
                <a:gd name="T36" fmla="*/ 46 w 96"/>
                <a:gd name="T37" fmla="*/ 6 h 210"/>
                <a:gd name="T38" fmla="*/ 60 w 96"/>
                <a:gd name="T39" fmla="*/ 2 h 210"/>
                <a:gd name="T40" fmla="*/ 74 w 96"/>
                <a:gd name="T41" fmla="*/ 0 h 210"/>
                <a:gd name="T42" fmla="*/ 74 w 96"/>
                <a:gd name="T4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210">
                  <a:moveTo>
                    <a:pt x="74" y="0"/>
                  </a:moveTo>
                  <a:lnTo>
                    <a:pt x="74" y="0"/>
                  </a:lnTo>
                  <a:lnTo>
                    <a:pt x="86" y="0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88" y="18"/>
                  </a:lnTo>
                  <a:lnTo>
                    <a:pt x="82" y="34"/>
                  </a:lnTo>
                  <a:lnTo>
                    <a:pt x="78" y="52"/>
                  </a:lnTo>
                  <a:lnTo>
                    <a:pt x="76" y="70"/>
                  </a:lnTo>
                  <a:lnTo>
                    <a:pt x="76" y="210"/>
                  </a:lnTo>
                  <a:lnTo>
                    <a:pt x="0" y="21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7" name="Freeform 120">
              <a:extLst>
                <a:ext uri="{FF2B5EF4-FFF2-40B4-BE49-F238E27FC236}">
                  <a16:creationId xmlns:a16="http://schemas.microsoft.com/office/drawing/2014/main" xmlns="" id="{344BF50E-E8C6-4F1D-BE07-7C39D034A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9111" y="3923525"/>
              <a:ext cx="202234" cy="202231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80 w 200"/>
                <a:gd name="T5" fmla="*/ 2 h 200"/>
                <a:gd name="T6" fmla="*/ 62 w 200"/>
                <a:gd name="T7" fmla="*/ 8 h 200"/>
                <a:gd name="T8" fmla="*/ 44 w 200"/>
                <a:gd name="T9" fmla="*/ 18 h 200"/>
                <a:gd name="T10" fmla="*/ 30 w 200"/>
                <a:gd name="T11" fmla="*/ 30 h 200"/>
                <a:gd name="T12" fmla="*/ 18 w 200"/>
                <a:gd name="T13" fmla="*/ 44 h 200"/>
                <a:gd name="T14" fmla="*/ 8 w 200"/>
                <a:gd name="T15" fmla="*/ 62 h 200"/>
                <a:gd name="T16" fmla="*/ 2 w 200"/>
                <a:gd name="T17" fmla="*/ 80 h 200"/>
                <a:gd name="T18" fmla="*/ 0 w 200"/>
                <a:gd name="T19" fmla="*/ 100 h 200"/>
                <a:gd name="T20" fmla="*/ 0 w 200"/>
                <a:gd name="T21" fmla="*/ 100 h 200"/>
                <a:gd name="T22" fmla="*/ 2 w 200"/>
                <a:gd name="T23" fmla="*/ 120 h 200"/>
                <a:gd name="T24" fmla="*/ 8 w 200"/>
                <a:gd name="T25" fmla="*/ 138 h 200"/>
                <a:gd name="T26" fmla="*/ 18 w 200"/>
                <a:gd name="T27" fmla="*/ 156 h 200"/>
                <a:gd name="T28" fmla="*/ 30 w 200"/>
                <a:gd name="T29" fmla="*/ 170 h 200"/>
                <a:gd name="T30" fmla="*/ 44 w 200"/>
                <a:gd name="T31" fmla="*/ 182 h 200"/>
                <a:gd name="T32" fmla="*/ 62 w 200"/>
                <a:gd name="T33" fmla="*/ 192 h 200"/>
                <a:gd name="T34" fmla="*/ 80 w 200"/>
                <a:gd name="T35" fmla="*/ 198 h 200"/>
                <a:gd name="T36" fmla="*/ 100 w 200"/>
                <a:gd name="T37" fmla="*/ 200 h 200"/>
                <a:gd name="T38" fmla="*/ 100 w 200"/>
                <a:gd name="T39" fmla="*/ 200 h 200"/>
                <a:gd name="T40" fmla="*/ 120 w 200"/>
                <a:gd name="T41" fmla="*/ 198 h 200"/>
                <a:gd name="T42" fmla="*/ 138 w 200"/>
                <a:gd name="T43" fmla="*/ 192 h 200"/>
                <a:gd name="T44" fmla="*/ 156 w 200"/>
                <a:gd name="T45" fmla="*/ 182 h 200"/>
                <a:gd name="T46" fmla="*/ 170 w 200"/>
                <a:gd name="T47" fmla="*/ 170 h 200"/>
                <a:gd name="T48" fmla="*/ 182 w 200"/>
                <a:gd name="T49" fmla="*/ 156 h 200"/>
                <a:gd name="T50" fmla="*/ 192 w 200"/>
                <a:gd name="T51" fmla="*/ 138 h 200"/>
                <a:gd name="T52" fmla="*/ 198 w 200"/>
                <a:gd name="T53" fmla="*/ 120 h 200"/>
                <a:gd name="T54" fmla="*/ 200 w 200"/>
                <a:gd name="T55" fmla="*/ 100 h 200"/>
                <a:gd name="T56" fmla="*/ 200 w 200"/>
                <a:gd name="T57" fmla="*/ 100 h 200"/>
                <a:gd name="T58" fmla="*/ 198 w 200"/>
                <a:gd name="T59" fmla="*/ 80 h 200"/>
                <a:gd name="T60" fmla="*/ 192 w 200"/>
                <a:gd name="T61" fmla="*/ 62 h 200"/>
                <a:gd name="T62" fmla="*/ 182 w 200"/>
                <a:gd name="T63" fmla="*/ 44 h 200"/>
                <a:gd name="T64" fmla="*/ 170 w 200"/>
                <a:gd name="T65" fmla="*/ 30 h 200"/>
                <a:gd name="T66" fmla="*/ 156 w 200"/>
                <a:gd name="T67" fmla="*/ 18 h 200"/>
                <a:gd name="T68" fmla="*/ 138 w 200"/>
                <a:gd name="T69" fmla="*/ 8 h 200"/>
                <a:gd name="T70" fmla="*/ 120 w 200"/>
                <a:gd name="T71" fmla="*/ 2 h 200"/>
                <a:gd name="T72" fmla="*/ 100 w 200"/>
                <a:gd name="T73" fmla="*/ 0 h 200"/>
                <a:gd name="T74" fmla="*/ 100 w 200"/>
                <a:gd name="T7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lnTo>
                    <a:pt x="100" y="0"/>
                  </a:lnTo>
                  <a:lnTo>
                    <a:pt x="80" y="2"/>
                  </a:lnTo>
                  <a:lnTo>
                    <a:pt x="62" y="8"/>
                  </a:lnTo>
                  <a:lnTo>
                    <a:pt x="44" y="18"/>
                  </a:lnTo>
                  <a:lnTo>
                    <a:pt x="30" y="30"/>
                  </a:lnTo>
                  <a:lnTo>
                    <a:pt x="18" y="44"/>
                  </a:lnTo>
                  <a:lnTo>
                    <a:pt x="8" y="62"/>
                  </a:lnTo>
                  <a:lnTo>
                    <a:pt x="2" y="8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2" y="120"/>
                  </a:lnTo>
                  <a:lnTo>
                    <a:pt x="8" y="138"/>
                  </a:lnTo>
                  <a:lnTo>
                    <a:pt x="18" y="156"/>
                  </a:lnTo>
                  <a:lnTo>
                    <a:pt x="30" y="170"/>
                  </a:lnTo>
                  <a:lnTo>
                    <a:pt x="44" y="182"/>
                  </a:lnTo>
                  <a:lnTo>
                    <a:pt x="62" y="192"/>
                  </a:lnTo>
                  <a:lnTo>
                    <a:pt x="80" y="198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120" y="198"/>
                  </a:lnTo>
                  <a:lnTo>
                    <a:pt x="138" y="192"/>
                  </a:lnTo>
                  <a:lnTo>
                    <a:pt x="156" y="182"/>
                  </a:lnTo>
                  <a:lnTo>
                    <a:pt x="170" y="170"/>
                  </a:lnTo>
                  <a:lnTo>
                    <a:pt x="182" y="156"/>
                  </a:lnTo>
                  <a:lnTo>
                    <a:pt x="192" y="138"/>
                  </a:lnTo>
                  <a:lnTo>
                    <a:pt x="198" y="120"/>
                  </a:lnTo>
                  <a:lnTo>
                    <a:pt x="200" y="100"/>
                  </a:lnTo>
                  <a:lnTo>
                    <a:pt x="200" y="100"/>
                  </a:lnTo>
                  <a:lnTo>
                    <a:pt x="198" y="80"/>
                  </a:lnTo>
                  <a:lnTo>
                    <a:pt x="192" y="62"/>
                  </a:lnTo>
                  <a:lnTo>
                    <a:pt x="182" y="44"/>
                  </a:lnTo>
                  <a:lnTo>
                    <a:pt x="170" y="30"/>
                  </a:lnTo>
                  <a:lnTo>
                    <a:pt x="156" y="18"/>
                  </a:lnTo>
                  <a:lnTo>
                    <a:pt x="138" y="8"/>
                  </a:lnTo>
                  <a:lnTo>
                    <a:pt x="120" y="2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8" name="Freeform 121">
              <a:extLst>
                <a:ext uri="{FF2B5EF4-FFF2-40B4-BE49-F238E27FC236}">
                  <a16:creationId xmlns:a16="http://schemas.microsoft.com/office/drawing/2014/main" xmlns="" id="{4074DD18-8288-4F8A-8438-CFE0FD3E5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013" y="4222828"/>
              <a:ext cx="139540" cy="305370"/>
            </a:xfrm>
            <a:custGeom>
              <a:avLst/>
              <a:gdLst>
                <a:gd name="T0" fmla="*/ 138 w 138"/>
                <a:gd name="T1" fmla="*/ 302 h 302"/>
                <a:gd name="T2" fmla="*/ 20 w 138"/>
                <a:gd name="T3" fmla="*/ 302 h 302"/>
                <a:gd name="T4" fmla="*/ 20 w 138"/>
                <a:gd name="T5" fmla="*/ 86 h 302"/>
                <a:gd name="T6" fmla="*/ 20 w 138"/>
                <a:gd name="T7" fmla="*/ 86 h 302"/>
                <a:gd name="T8" fmla="*/ 20 w 138"/>
                <a:gd name="T9" fmla="*/ 64 h 302"/>
                <a:gd name="T10" fmla="*/ 16 w 138"/>
                <a:gd name="T11" fmla="*/ 44 h 302"/>
                <a:gd name="T12" fmla="*/ 8 w 138"/>
                <a:gd name="T13" fmla="*/ 24 h 302"/>
                <a:gd name="T14" fmla="*/ 0 w 138"/>
                <a:gd name="T15" fmla="*/ 4 h 302"/>
                <a:gd name="T16" fmla="*/ 0 w 138"/>
                <a:gd name="T17" fmla="*/ 4 h 302"/>
                <a:gd name="T18" fmla="*/ 16 w 138"/>
                <a:gd name="T19" fmla="*/ 2 h 302"/>
                <a:gd name="T20" fmla="*/ 30 w 138"/>
                <a:gd name="T21" fmla="*/ 0 h 302"/>
                <a:gd name="T22" fmla="*/ 30 w 138"/>
                <a:gd name="T23" fmla="*/ 0 h 302"/>
                <a:gd name="T24" fmla="*/ 52 w 138"/>
                <a:gd name="T25" fmla="*/ 2 h 302"/>
                <a:gd name="T26" fmla="*/ 72 w 138"/>
                <a:gd name="T27" fmla="*/ 8 h 302"/>
                <a:gd name="T28" fmla="*/ 90 w 138"/>
                <a:gd name="T29" fmla="*/ 18 h 302"/>
                <a:gd name="T30" fmla="*/ 106 w 138"/>
                <a:gd name="T31" fmla="*/ 32 h 302"/>
                <a:gd name="T32" fmla="*/ 120 w 138"/>
                <a:gd name="T33" fmla="*/ 48 h 302"/>
                <a:gd name="T34" fmla="*/ 130 w 138"/>
                <a:gd name="T35" fmla="*/ 66 h 302"/>
                <a:gd name="T36" fmla="*/ 136 w 138"/>
                <a:gd name="T37" fmla="*/ 86 h 302"/>
                <a:gd name="T38" fmla="*/ 138 w 138"/>
                <a:gd name="T39" fmla="*/ 108 h 302"/>
                <a:gd name="T40" fmla="*/ 138 w 138"/>
                <a:gd name="T4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8" h="302">
                  <a:moveTo>
                    <a:pt x="138" y="302"/>
                  </a:moveTo>
                  <a:lnTo>
                    <a:pt x="20" y="30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64"/>
                  </a:lnTo>
                  <a:lnTo>
                    <a:pt x="16" y="44"/>
                  </a:lnTo>
                  <a:lnTo>
                    <a:pt x="8" y="2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6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52" y="2"/>
                  </a:lnTo>
                  <a:lnTo>
                    <a:pt x="72" y="8"/>
                  </a:lnTo>
                  <a:lnTo>
                    <a:pt x="90" y="18"/>
                  </a:lnTo>
                  <a:lnTo>
                    <a:pt x="106" y="32"/>
                  </a:lnTo>
                  <a:lnTo>
                    <a:pt x="120" y="48"/>
                  </a:lnTo>
                  <a:lnTo>
                    <a:pt x="130" y="66"/>
                  </a:lnTo>
                  <a:lnTo>
                    <a:pt x="136" y="86"/>
                  </a:lnTo>
                  <a:lnTo>
                    <a:pt x="138" y="108"/>
                  </a:lnTo>
                  <a:lnTo>
                    <a:pt x="138" y="3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9" name="Freeform 122">
              <a:extLst>
                <a:ext uri="{FF2B5EF4-FFF2-40B4-BE49-F238E27FC236}">
                  <a16:creationId xmlns:a16="http://schemas.microsoft.com/office/drawing/2014/main" xmlns="" id="{DCB0A676-57AF-4141-890A-540BB6C74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1" y="4222828"/>
              <a:ext cx="139540" cy="305370"/>
            </a:xfrm>
            <a:custGeom>
              <a:avLst/>
              <a:gdLst>
                <a:gd name="T0" fmla="*/ 118 w 138"/>
                <a:gd name="T1" fmla="*/ 86 h 302"/>
                <a:gd name="T2" fmla="*/ 118 w 138"/>
                <a:gd name="T3" fmla="*/ 302 h 302"/>
                <a:gd name="T4" fmla="*/ 0 w 138"/>
                <a:gd name="T5" fmla="*/ 302 h 302"/>
                <a:gd name="T6" fmla="*/ 0 w 138"/>
                <a:gd name="T7" fmla="*/ 108 h 302"/>
                <a:gd name="T8" fmla="*/ 0 w 138"/>
                <a:gd name="T9" fmla="*/ 108 h 302"/>
                <a:gd name="T10" fmla="*/ 2 w 138"/>
                <a:gd name="T11" fmla="*/ 86 h 302"/>
                <a:gd name="T12" fmla="*/ 8 w 138"/>
                <a:gd name="T13" fmla="*/ 66 h 302"/>
                <a:gd name="T14" fmla="*/ 18 w 138"/>
                <a:gd name="T15" fmla="*/ 48 h 302"/>
                <a:gd name="T16" fmla="*/ 32 w 138"/>
                <a:gd name="T17" fmla="*/ 32 h 302"/>
                <a:gd name="T18" fmla="*/ 46 w 138"/>
                <a:gd name="T19" fmla="*/ 18 h 302"/>
                <a:gd name="T20" fmla="*/ 66 w 138"/>
                <a:gd name="T21" fmla="*/ 8 h 302"/>
                <a:gd name="T22" fmla="*/ 86 w 138"/>
                <a:gd name="T23" fmla="*/ 2 h 302"/>
                <a:gd name="T24" fmla="*/ 108 w 138"/>
                <a:gd name="T25" fmla="*/ 0 h 302"/>
                <a:gd name="T26" fmla="*/ 108 w 138"/>
                <a:gd name="T27" fmla="*/ 0 h 302"/>
                <a:gd name="T28" fmla="*/ 122 w 138"/>
                <a:gd name="T29" fmla="*/ 2 h 302"/>
                <a:gd name="T30" fmla="*/ 138 w 138"/>
                <a:gd name="T31" fmla="*/ 4 h 302"/>
                <a:gd name="T32" fmla="*/ 138 w 138"/>
                <a:gd name="T33" fmla="*/ 4 h 302"/>
                <a:gd name="T34" fmla="*/ 128 w 138"/>
                <a:gd name="T35" fmla="*/ 24 h 302"/>
                <a:gd name="T36" fmla="*/ 122 w 138"/>
                <a:gd name="T37" fmla="*/ 44 h 302"/>
                <a:gd name="T38" fmla="*/ 118 w 138"/>
                <a:gd name="T39" fmla="*/ 64 h 302"/>
                <a:gd name="T40" fmla="*/ 118 w 138"/>
                <a:gd name="T41" fmla="*/ 86 h 302"/>
                <a:gd name="T42" fmla="*/ 118 w 138"/>
                <a:gd name="T43" fmla="*/ 8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302">
                  <a:moveTo>
                    <a:pt x="118" y="86"/>
                  </a:moveTo>
                  <a:lnTo>
                    <a:pt x="118" y="302"/>
                  </a:lnTo>
                  <a:lnTo>
                    <a:pt x="0" y="30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6"/>
                  </a:lnTo>
                  <a:lnTo>
                    <a:pt x="18" y="48"/>
                  </a:lnTo>
                  <a:lnTo>
                    <a:pt x="32" y="32"/>
                  </a:lnTo>
                  <a:lnTo>
                    <a:pt x="46" y="18"/>
                  </a:lnTo>
                  <a:lnTo>
                    <a:pt x="66" y="8"/>
                  </a:lnTo>
                  <a:lnTo>
                    <a:pt x="86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22" y="2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28" y="24"/>
                  </a:lnTo>
                  <a:lnTo>
                    <a:pt x="122" y="44"/>
                  </a:lnTo>
                  <a:lnTo>
                    <a:pt x="118" y="64"/>
                  </a:lnTo>
                  <a:lnTo>
                    <a:pt x="118" y="86"/>
                  </a:lnTo>
                  <a:lnTo>
                    <a:pt x="118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0" name="Freeform 123">
              <a:extLst>
                <a:ext uri="{FF2B5EF4-FFF2-40B4-BE49-F238E27FC236}">
                  <a16:creationId xmlns:a16="http://schemas.microsoft.com/office/drawing/2014/main" xmlns="" id="{07C82ED4-66EF-45D9-A76F-37AE5B93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486" y="4152048"/>
              <a:ext cx="315483" cy="438842"/>
            </a:xfrm>
            <a:custGeom>
              <a:avLst/>
              <a:gdLst>
                <a:gd name="T0" fmla="*/ 0 w 312"/>
                <a:gd name="T1" fmla="*/ 434 h 434"/>
                <a:gd name="T2" fmla="*/ 312 w 312"/>
                <a:gd name="T3" fmla="*/ 434 h 434"/>
                <a:gd name="T4" fmla="*/ 312 w 312"/>
                <a:gd name="T5" fmla="*/ 156 h 434"/>
                <a:gd name="T6" fmla="*/ 312 w 312"/>
                <a:gd name="T7" fmla="*/ 156 h 434"/>
                <a:gd name="T8" fmla="*/ 312 w 312"/>
                <a:gd name="T9" fmla="*/ 140 h 434"/>
                <a:gd name="T10" fmla="*/ 310 w 312"/>
                <a:gd name="T11" fmla="*/ 124 h 434"/>
                <a:gd name="T12" fmla="*/ 306 w 312"/>
                <a:gd name="T13" fmla="*/ 110 h 434"/>
                <a:gd name="T14" fmla="*/ 300 w 312"/>
                <a:gd name="T15" fmla="*/ 96 h 434"/>
                <a:gd name="T16" fmla="*/ 294 w 312"/>
                <a:gd name="T17" fmla="*/ 82 h 434"/>
                <a:gd name="T18" fmla="*/ 286 w 312"/>
                <a:gd name="T19" fmla="*/ 70 h 434"/>
                <a:gd name="T20" fmla="*/ 276 w 312"/>
                <a:gd name="T21" fmla="*/ 58 h 434"/>
                <a:gd name="T22" fmla="*/ 266 w 312"/>
                <a:gd name="T23" fmla="*/ 46 h 434"/>
                <a:gd name="T24" fmla="*/ 256 w 312"/>
                <a:gd name="T25" fmla="*/ 36 h 434"/>
                <a:gd name="T26" fmla="*/ 244 w 312"/>
                <a:gd name="T27" fmla="*/ 26 h 434"/>
                <a:gd name="T28" fmla="*/ 230 w 312"/>
                <a:gd name="T29" fmla="*/ 20 h 434"/>
                <a:gd name="T30" fmla="*/ 216 w 312"/>
                <a:gd name="T31" fmla="*/ 12 h 434"/>
                <a:gd name="T32" fmla="*/ 202 w 312"/>
                <a:gd name="T33" fmla="*/ 8 h 434"/>
                <a:gd name="T34" fmla="*/ 188 w 312"/>
                <a:gd name="T35" fmla="*/ 4 h 434"/>
                <a:gd name="T36" fmla="*/ 172 w 312"/>
                <a:gd name="T37" fmla="*/ 0 h 434"/>
                <a:gd name="T38" fmla="*/ 156 w 312"/>
                <a:gd name="T39" fmla="*/ 0 h 434"/>
                <a:gd name="T40" fmla="*/ 156 w 312"/>
                <a:gd name="T41" fmla="*/ 0 h 434"/>
                <a:gd name="T42" fmla="*/ 140 w 312"/>
                <a:gd name="T43" fmla="*/ 0 h 434"/>
                <a:gd name="T44" fmla="*/ 124 w 312"/>
                <a:gd name="T45" fmla="*/ 4 h 434"/>
                <a:gd name="T46" fmla="*/ 110 w 312"/>
                <a:gd name="T47" fmla="*/ 8 h 434"/>
                <a:gd name="T48" fmla="*/ 96 w 312"/>
                <a:gd name="T49" fmla="*/ 12 h 434"/>
                <a:gd name="T50" fmla="*/ 82 w 312"/>
                <a:gd name="T51" fmla="*/ 20 h 434"/>
                <a:gd name="T52" fmla="*/ 68 w 312"/>
                <a:gd name="T53" fmla="*/ 26 h 434"/>
                <a:gd name="T54" fmla="*/ 56 w 312"/>
                <a:gd name="T55" fmla="*/ 36 h 434"/>
                <a:gd name="T56" fmla="*/ 46 w 312"/>
                <a:gd name="T57" fmla="*/ 46 h 434"/>
                <a:gd name="T58" fmla="*/ 36 w 312"/>
                <a:gd name="T59" fmla="*/ 58 h 434"/>
                <a:gd name="T60" fmla="*/ 26 w 312"/>
                <a:gd name="T61" fmla="*/ 70 h 434"/>
                <a:gd name="T62" fmla="*/ 18 w 312"/>
                <a:gd name="T63" fmla="*/ 82 h 434"/>
                <a:gd name="T64" fmla="*/ 12 w 312"/>
                <a:gd name="T65" fmla="*/ 96 h 434"/>
                <a:gd name="T66" fmla="*/ 6 w 312"/>
                <a:gd name="T67" fmla="*/ 110 h 434"/>
                <a:gd name="T68" fmla="*/ 2 w 312"/>
                <a:gd name="T69" fmla="*/ 124 h 434"/>
                <a:gd name="T70" fmla="*/ 0 w 312"/>
                <a:gd name="T71" fmla="*/ 140 h 434"/>
                <a:gd name="T72" fmla="*/ 0 w 312"/>
                <a:gd name="T73" fmla="*/ 156 h 434"/>
                <a:gd name="T74" fmla="*/ 0 w 312"/>
                <a:gd name="T75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2" h="434">
                  <a:moveTo>
                    <a:pt x="0" y="434"/>
                  </a:moveTo>
                  <a:lnTo>
                    <a:pt x="312" y="434"/>
                  </a:lnTo>
                  <a:lnTo>
                    <a:pt x="312" y="156"/>
                  </a:lnTo>
                  <a:lnTo>
                    <a:pt x="312" y="156"/>
                  </a:lnTo>
                  <a:lnTo>
                    <a:pt x="312" y="140"/>
                  </a:lnTo>
                  <a:lnTo>
                    <a:pt x="310" y="124"/>
                  </a:lnTo>
                  <a:lnTo>
                    <a:pt x="306" y="110"/>
                  </a:lnTo>
                  <a:lnTo>
                    <a:pt x="300" y="96"/>
                  </a:lnTo>
                  <a:lnTo>
                    <a:pt x="294" y="82"/>
                  </a:lnTo>
                  <a:lnTo>
                    <a:pt x="286" y="70"/>
                  </a:lnTo>
                  <a:lnTo>
                    <a:pt x="276" y="58"/>
                  </a:lnTo>
                  <a:lnTo>
                    <a:pt x="266" y="46"/>
                  </a:lnTo>
                  <a:lnTo>
                    <a:pt x="256" y="36"/>
                  </a:lnTo>
                  <a:lnTo>
                    <a:pt x="244" y="26"/>
                  </a:lnTo>
                  <a:lnTo>
                    <a:pt x="230" y="20"/>
                  </a:lnTo>
                  <a:lnTo>
                    <a:pt x="216" y="12"/>
                  </a:lnTo>
                  <a:lnTo>
                    <a:pt x="202" y="8"/>
                  </a:lnTo>
                  <a:lnTo>
                    <a:pt x="188" y="4"/>
                  </a:lnTo>
                  <a:lnTo>
                    <a:pt x="17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40" y="0"/>
                  </a:lnTo>
                  <a:lnTo>
                    <a:pt x="124" y="4"/>
                  </a:lnTo>
                  <a:lnTo>
                    <a:pt x="110" y="8"/>
                  </a:lnTo>
                  <a:lnTo>
                    <a:pt x="96" y="12"/>
                  </a:lnTo>
                  <a:lnTo>
                    <a:pt x="82" y="20"/>
                  </a:lnTo>
                  <a:lnTo>
                    <a:pt x="68" y="26"/>
                  </a:lnTo>
                  <a:lnTo>
                    <a:pt x="56" y="36"/>
                  </a:lnTo>
                  <a:lnTo>
                    <a:pt x="46" y="46"/>
                  </a:lnTo>
                  <a:lnTo>
                    <a:pt x="36" y="58"/>
                  </a:lnTo>
                  <a:lnTo>
                    <a:pt x="26" y="70"/>
                  </a:lnTo>
                  <a:lnTo>
                    <a:pt x="18" y="82"/>
                  </a:lnTo>
                  <a:lnTo>
                    <a:pt x="12" y="96"/>
                  </a:lnTo>
                  <a:lnTo>
                    <a:pt x="6" y="110"/>
                  </a:lnTo>
                  <a:lnTo>
                    <a:pt x="2" y="124"/>
                  </a:lnTo>
                  <a:lnTo>
                    <a:pt x="0" y="140"/>
                  </a:lnTo>
                  <a:lnTo>
                    <a:pt x="0" y="156"/>
                  </a:lnTo>
                  <a:lnTo>
                    <a:pt x="0" y="4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77" tIns="34288" rIns="68577" bIns="34288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FA545105-221C-46B5-B8C9-17E37311D8CC}"/>
              </a:ext>
            </a:extLst>
          </p:cNvPr>
          <p:cNvSpPr txBox="1"/>
          <p:nvPr/>
        </p:nvSpPr>
        <p:spPr>
          <a:xfrm>
            <a:off x="7154256" y="2222768"/>
            <a:ext cx="2845587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3"/>
                </a:solidFill>
              </a:rPr>
              <a:t>3 regional workshops </a:t>
            </a:r>
            <a:r>
              <a:rPr lang="en-US" sz="1100" dirty="0"/>
              <a:t>led by master trainers</a:t>
            </a:r>
            <a:r>
              <a:rPr lang="en-US" sz="1100" baseline="30000" dirty="0"/>
              <a:t>1 </a:t>
            </a:r>
            <a:r>
              <a:rPr lang="en-US" sz="1100" dirty="0"/>
              <a:t>/internal trainers with focus on core ”growth” concepts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2D5DF91B-F875-442E-BD5E-C035BADF9BB4}"/>
              </a:ext>
            </a:extLst>
          </p:cNvPr>
          <p:cNvSpPr txBox="1"/>
          <p:nvPr/>
        </p:nvSpPr>
        <p:spPr>
          <a:xfrm>
            <a:off x="7154256" y="3489243"/>
            <a:ext cx="284558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3"/>
                </a:solidFill>
              </a:rPr>
              <a:t>Track success </a:t>
            </a:r>
            <a:r>
              <a:rPr lang="en-US" sz="1100" dirty="0"/>
              <a:t>of already executed ideas</a:t>
            </a:r>
          </a:p>
          <a:p>
            <a:pPr lvl="1"/>
            <a:r>
              <a:rPr lang="en-US" sz="1100" dirty="0"/>
              <a:t>Execute additional ~20 growth ideas</a:t>
            </a:r>
          </a:p>
        </p:txBody>
      </p:sp>
      <p:grpSp>
        <p:nvGrpSpPr>
          <p:cNvPr id="203" name="sticker">
            <a:extLst>
              <a:ext uri="{FF2B5EF4-FFF2-40B4-BE49-F238E27FC236}">
                <a16:creationId xmlns:a16="http://schemas.microsoft.com/office/drawing/2014/main" xmlns="" id="{C07E0D77-5D09-44E5-9374-746E7AC15D67}"/>
              </a:ext>
            </a:extLst>
          </p:cNvPr>
          <p:cNvGrpSpPr/>
          <p:nvPr/>
        </p:nvGrpSpPr>
        <p:grpSpPr>
          <a:xfrm>
            <a:off x="9259981" y="728998"/>
            <a:ext cx="1598643" cy="150811"/>
            <a:chOff x="7138957" y="285750"/>
            <a:chExt cx="1598643" cy="150811"/>
          </a:xfrm>
        </p:grpSpPr>
        <p:sp>
          <p:nvSpPr>
            <p:cNvPr id="204" name="StickerRectangle">
              <a:extLst>
                <a:ext uri="{FF2B5EF4-FFF2-40B4-BE49-F238E27FC236}">
                  <a16:creationId xmlns:a16="http://schemas.microsoft.com/office/drawing/2014/main" xmlns="" id="{CA4EB955-25D6-402D-8C25-6672E3C849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138957" y="285750"/>
              <a:ext cx="159864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>
                  <a:solidFill>
                    <a:schemeClr val="accent6"/>
                  </a:solidFill>
                  <a:latin typeface="+mn-lt"/>
                </a:rPr>
                <a:t>ACCOUNT MANAGER EXAMPLE</a:t>
              </a:r>
              <a:endParaRPr lang="en-US" sz="800" dirty="0">
                <a:solidFill>
                  <a:schemeClr val="accent6"/>
                </a:solidFill>
                <a:latin typeface="+mn-lt"/>
              </a:endParaRPr>
            </a:p>
          </p:txBody>
        </p:sp>
        <p:cxnSp>
          <p:nvCxnSpPr>
            <p:cNvPr id="205" name="AutoShape 31">
              <a:extLst>
                <a:ext uri="{FF2B5EF4-FFF2-40B4-BE49-F238E27FC236}">
                  <a16:creationId xmlns:a16="http://schemas.microsoft.com/office/drawing/2014/main" xmlns="" id="{4822C80E-07C2-42EE-84E6-D06F5A5DE44A}"/>
                </a:ext>
              </a:extLst>
            </p:cNvPr>
            <p:cNvCxnSpPr>
              <a:cxnSpLocks noChangeShapeType="1"/>
              <a:stCxn id="204" idx="2"/>
              <a:endCxn id="204" idx="4"/>
            </p:cNvCxnSpPr>
            <p:nvPr/>
          </p:nvCxnSpPr>
          <p:spPr bwMode="gray">
            <a:xfrm>
              <a:off x="713895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AutoShape 32">
              <a:extLst>
                <a:ext uri="{FF2B5EF4-FFF2-40B4-BE49-F238E27FC236}">
                  <a16:creationId xmlns:a16="http://schemas.microsoft.com/office/drawing/2014/main" xmlns="" id="{E4BFA801-F6E6-4B47-8287-9CB18A40302B}"/>
                </a:ext>
              </a:extLst>
            </p:cNvPr>
            <p:cNvCxnSpPr>
              <a:cxnSpLocks noChangeShapeType="1"/>
              <a:stCxn id="204" idx="4"/>
              <a:endCxn id="204" idx="6"/>
            </p:cNvCxnSpPr>
            <p:nvPr/>
          </p:nvCxnSpPr>
          <p:spPr bwMode="gray">
            <a:xfrm>
              <a:off x="7138957" y="436561"/>
              <a:ext cx="1598643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A96E803C-BCCE-4D23-B20C-46D82B00D5F3}"/>
              </a:ext>
            </a:extLst>
          </p:cNvPr>
          <p:cNvSpPr>
            <a:spLocks/>
          </p:cNvSpPr>
          <p:nvPr/>
        </p:nvSpPr>
        <p:spPr>
          <a:xfrm>
            <a:off x="1470606" y="1994849"/>
            <a:ext cx="9009488" cy="53834"/>
          </a:xfrm>
          <a:prstGeom prst="rect">
            <a:avLst/>
          </a:prstGeom>
          <a:gradFill flip="none" rotWithShape="1">
            <a:gsLst>
              <a:gs pos="49600">
                <a:schemeClr val="accent3"/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xmlns="" id="{F6FF5EF3-4977-46CE-8DB9-E2DA27D8CF7C}"/>
              </a:ext>
            </a:extLst>
          </p:cNvPr>
          <p:cNvSpPr/>
          <p:nvPr/>
        </p:nvSpPr>
        <p:spPr>
          <a:xfrm>
            <a:off x="5340094" y="1960653"/>
            <a:ext cx="158495" cy="158495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3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lt1"/>
              </a:buClr>
            </a:pPr>
            <a:endParaRPr lang="en-US" sz="1800" b="1" dirty="0" err="1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xmlns="" id="{2B0EFDF5-FD90-48BD-A24C-B0692EEBF232}"/>
              </a:ext>
            </a:extLst>
          </p:cNvPr>
          <p:cNvSpPr/>
          <p:nvPr/>
        </p:nvSpPr>
        <p:spPr>
          <a:xfrm>
            <a:off x="8536033" y="1960653"/>
            <a:ext cx="158495" cy="158495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3"/>
            </a:solidFill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lt1"/>
              </a:buClr>
            </a:pPr>
            <a:endParaRPr lang="en-US" sz="1800" b="1" dirty="0" err="1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xmlns="" id="{FB14968D-EBBF-44AF-B3C4-B5CF2E6822DC}"/>
              </a:ext>
            </a:extLst>
          </p:cNvPr>
          <p:cNvCxnSpPr>
            <a:cxnSpLocks/>
          </p:cNvCxnSpPr>
          <p:nvPr/>
        </p:nvCxnSpPr>
        <p:spPr>
          <a:xfrm>
            <a:off x="3781578" y="2222767"/>
            <a:ext cx="0" cy="100818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xmlns="" id="{E5DEBE7D-EA17-467D-BD9E-C834E61E2295}"/>
              </a:ext>
            </a:extLst>
          </p:cNvPr>
          <p:cNvCxnSpPr>
            <a:cxnSpLocks/>
          </p:cNvCxnSpPr>
          <p:nvPr/>
        </p:nvCxnSpPr>
        <p:spPr>
          <a:xfrm>
            <a:off x="3781578" y="3480099"/>
            <a:ext cx="0" cy="100818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0F363F5E-0986-4D7D-9724-D9C0513F38BF}"/>
              </a:ext>
            </a:extLst>
          </p:cNvPr>
          <p:cNvSpPr txBox="1">
            <a:spLocks/>
          </p:cNvSpPr>
          <p:nvPr/>
        </p:nvSpPr>
        <p:spPr>
          <a:xfrm>
            <a:off x="2436801" y="2166517"/>
            <a:ext cx="1321539" cy="1062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/>
              <a:t>Classroom training </a:t>
            </a:r>
            <a:r>
              <a:rPr lang="en-US" sz="1000" dirty="0"/>
              <a:t>(workshops and e-learning)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4CF69CA7-8906-4539-B1FB-ECA126C436EF}"/>
              </a:ext>
            </a:extLst>
          </p:cNvPr>
          <p:cNvSpPr txBox="1">
            <a:spLocks/>
          </p:cNvSpPr>
          <p:nvPr/>
        </p:nvSpPr>
        <p:spPr>
          <a:xfrm>
            <a:off x="2432733" y="3480100"/>
            <a:ext cx="1324525" cy="981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/>
              <a:t>On-the-job guided execution </a:t>
            </a:r>
            <a:r>
              <a:rPr lang="en-US" sz="1000" dirty="0"/>
              <a:t>(lighthouse projects)</a:t>
            </a:r>
          </a:p>
        </p:txBody>
      </p:sp>
      <p:sp>
        <p:nvSpPr>
          <p:cNvPr id="131" name="5. Source">
            <a:extLst>
              <a:ext uri="{FF2B5EF4-FFF2-40B4-BE49-F238E27FC236}">
                <a16:creationId xmlns:a16="http://schemas.microsoft.com/office/drawing/2014/main" xmlns="" id="{D98EE3A9-C37C-4F19-9EB8-72761C2CA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648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McKinsey Growth Academy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F3D7B461-57D5-4342-9C3D-CC45DB021EF3}"/>
              </a:ext>
            </a:extLst>
          </p:cNvPr>
          <p:cNvCxnSpPr>
            <a:cxnSpLocks/>
          </p:cNvCxnSpPr>
          <p:nvPr/>
        </p:nvCxnSpPr>
        <p:spPr>
          <a:xfrm>
            <a:off x="3996549" y="4129012"/>
            <a:ext cx="606440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31580145-69CC-4804-AF9E-E9FDDA86CEBC}"/>
              </a:ext>
            </a:extLst>
          </p:cNvPr>
          <p:cNvSpPr txBox="1"/>
          <p:nvPr/>
        </p:nvSpPr>
        <p:spPr>
          <a:xfrm>
            <a:off x="4677070" y="4047913"/>
            <a:ext cx="4568902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accent3"/>
                </a:solidFill>
              </a:rPr>
              <a:t>Drum-beat meetings </a:t>
            </a:r>
            <a:r>
              <a:rPr lang="en-US" sz="1100" dirty="0"/>
              <a:t>and</a:t>
            </a:r>
            <a:r>
              <a:rPr lang="en-US" sz="1100" b="1" dirty="0">
                <a:solidFill>
                  <a:schemeClr val="accent3"/>
                </a:solidFill>
              </a:rPr>
              <a:t> </a:t>
            </a:r>
            <a:r>
              <a:rPr lang="en-US" sz="1100" b="1" dirty="0" err="1">
                <a:solidFill>
                  <a:schemeClr val="accent3"/>
                </a:solidFill>
              </a:rPr>
              <a:t>SteerCos</a:t>
            </a:r>
            <a:r>
              <a:rPr lang="en-US" sz="1100" b="1" dirty="0">
                <a:solidFill>
                  <a:schemeClr val="accent3"/>
                </a:solidFill>
              </a:rPr>
              <a:t> </a:t>
            </a:r>
            <a:r>
              <a:rPr lang="en-US" sz="1100" dirty="0"/>
              <a:t>to track progress and PSS jointly</a:t>
            </a:r>
          </a:p>
        </p:txBody>
      </p:sp>
      <p:sp>
        <p:nvSpPr>
          <p:cNvPr id="135" name="4. Footnote">
            <a:extLst>
              <a:ext uri="{FF2B5EF4-FFF2-40B4-BE49-F238E27FC236}">
                <a16:creationId xmlns:a16="http://schemas.microsoft.com/office/drawing/2014/main" xmlns="" id="{A440325A-9BC6-4506-A69B-B61007A5A3C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2649" y="6305946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800" dirty="0">
                <a:solidFill>
                  <a:schemeClr val="accent6"/>
                </a:solidFill>
                <a:latin typeface="+mn-lt"/>
              </a:rPr>
              <a:t>1 Now - could be led by SPI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4098A877-97F2-43C8-A46C-149EF6E235C5}"/>
              </a:ext>
            </a:extLst>
          </p:cNvPr>
          <p:cNvCxnSpPr>
            <a:cxnSpLocks/>
          </p:cNvCxnSpPr>
          <p:nvPr/>
        </p:nvCxnSpPr>
        <p:spPr>
          <a:xfrm>
            <a:off x="1662079" y="4560128"/>
            <a:ext cx="83988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8BBD1C82-755F-4859-82E5-2BBF2C42592F}"/>
              </a:ext>
            </a:extLst>
          </p:cNvPr>
          <p:cNvGrpSpPr/>
          <p:nvPr/>
        </p:nvGrpSpPr>
        <p:grpSpPr>
          <a:xfrm>
            <a:off x="1647694" y="4778921"/>
            <a:ext cx="728953" cy="725761"/>
            <a:chOff x="325438" y="1636713"/>
            <a:chExt cx="725487" cy="722312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FDE4FDD2-B2AC-41A1-864F-605E057AAF55}"/>
                </a:ext>
              </a:extLst>
            </p:cNvPr>
            <p:cNvGrpSpPr/>
            <p:nvPr/>
          </p:nvGrpSpPr>
          <p:grpSpPr>
            <a:xfrm>
              <a:off x="325438" y="1636713"/>
              <a:ext cx="725487" cy="722312"/>
              <a:chOff x="325438" y="1636713"/>
              <a:chExt cx="725487" cy="722312"/>
            </a:xfrm>
          </p:grpSpPr>
          <p:sp>
            <p:nvSpPr>
              <p:cNvPr id="140" name="Freeform 8">
                <a:extLst>
                  <a:ext uri="{FF2B5EF4-FFF2-40B4-BE49-F238E27FC236}">
                    <a16:creationId xmlns:a16="http://schemas.microsoft.com/office/drawing/2014/main" xmlns="" id="{52CDB9D3-7AB7-40DF-BB7F-8151DB28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636713"/>
                <a:ext cx="211137" cy="361950"/>
              </a:xfrm>
              <a:custGeom>
                <a:avLst/>
                <a:gdLst>
                  <a:gd name="T0" fmla="*/ 87 w 87"/>
                  <a:gd name="T1" fmla="*/ 28 h 149"/>
                  <a:gd name="T2" fmla="*/ 0 w 87"/>
                  <a:gd name="T3" fmla="*/ 0 h 149"/>
                  <a:gd name="T4" fmla="*/ 0 w 87"/>
                  <a:gd name="T5" fmla="*/ 0 h 149"/>
                  <a:gd name="T6" fmla="*/ 0 w 87"/>
                  <a:gd name="T7" fmla="*/ 149 h 149"/>
                  <a:gd name="T8" fmla="*/ 87 w 87"/>
                  <a:gd name="T9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49">
                    <a:moveTo>
                      <a:pt x="87" y="28"/>
                    </a:moveTo>
                    <a:cubicBezTo>
                      <a:pt x="62" y="9"/>
                      <a:pt x="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9"/>
                    </a:lnTo>
                    <a:lnTo>
                      <a:pt x="87" y="28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41" name="Freeform 9">
                <a:extLst>
                  <a:ext uri="{FF2B5EF4-FFF2-40B4-BE49-F238E27FC236}">
                    <a16:creationId xmlns:a16="http://schemas.microsoft.com/office/drawing/2014/main" xmlns="" id="{0196DA02-6F9B-48E7-8BB6-D4B16BF0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704975"/>
                <a:ext cx="344487" cy="293687"/>
              </a:xfrm>
              <a:custGeom>
                <a:avLst/>
                <a:gdLst>
                  <a:gd name="T0" fmla="*/ 142 w 142"/>
                  <a:gd name="T1" fmla="*/ 74 h 121"/>
                  <a:gd name="T2" fmla="*/ 87 w 142"/>
                  <a:gd name="T3" fmla="*/ 0 h 121"/>
                  <a:gd name="T4" fmla="*/ 0 w 142"/>
                  <a:gd name="T5" fmla="*/ 121 h 121"/>
                  <a:gd name="T6" fmla="*/ 142 w 142"/>
                  <a:gd name="T7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142" y="74"/>
                    </a:moveTo>
                    <a:cubicBezTo>
                      <a:pt x="132" y="44"/>
                      <a:pt x="113" y="18"/>
                      <a:pt x="87" y="0"/>
                    </a:cubicBezTo>
                    <a:lnTo>
                      <a:pt x="0" y="121"/>
                    </a:lnTo>
                    <a:lnTo>
                      <a:pt x="142" y="7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42" name="Freeform 10">
                <a:extLst>
                  <a:ext uri="{FF2B5EF4-FFF2-40B4-BE49-F238E27FC236}">
                    <a16:creationId xmlns:a16="http://schemas.microsoft.com/office/drawing/2014/main" xmlns="" id="{2C0E5B46-8434-44AF-BE74-F9B665E91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884363"/>
                <a:ext cx="363537" cy="225425"/>
              </a:xfrm>
              <a:custGeom>
                <a:avLst/>
                <a:gdLst>
                  <a:gd name="T0" fmla="*/ 142 w 150"/>
                  <a:gd name="T1" fmla="*/ 93 h 93"/>
                  <a:gd name="T2" fmla="*/ 150 w 150"/>
                  <a:gd name="T3" fmla="*/ 47 h 93"/>
                  <a:gd name="T4" fmla="*/ 142 w 150"/>
                  <a:gd name="T5" fmla="*/ 0 h 93"/>
                  <a:gd name="T6" fmla="*/ 0 w 150"/>
                  <a:gd name="T7" fmla="*/ 47 h 93"/>
                  <a:gd name="T8" fmla="*/ 142 w 15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93">
                    <a:moveTo>
                      <a:pt x="142" y="93"/>
                    </a:moveTo>
                    <a:cubicBezTo>
                      <a:pt x="147" y="78"/>
                      <a:pt x="150" y="63"/>
                      <a:pt x="150" y="47"/>
                    </a:cubicBezTo>
                    <a:cubicBezTo>
                      <a:pt x="150" y="31"/>
                      <a:pt x="147" y="15"/>
                      <a:pt x="142" y="0"/>
                    </a:cubicBezTo>
                    <a:lnTo>
                      <a:pt x="0" y="47"/>
                    </a:lnTo>
                    <a:lnTo>
                      <a:pt x="142" y="93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66" name="Freeform 11">
                <a:extLst>
                  <a:ext uri="{FF2B5EF4-FFF2-40B4-BE49-F238E27FC236}">
                    <a16:creationId xmlns:a16="http://schemas.microsoft.com/office/drawing/2014/main" xmlns="" id="{950439D6-433E-4A26-A892-3E51BF858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998663"/>
                <a:ext cx="344487" cy="292100"/>
              </a:xfrm>
              <a:custGeom>
                <a:avLst/>
                <a:gdLst>
                  <a:gd name="T0" fmla="*/ 88 w 142"/>
                  <a:gd name="T1" fmla="*/ 121 h 121"/>
                  <a:gd name="T2" fmla="*/ 142 w 142"/>
                  <a:gd name="T3" fmla="*/ 46 h 121"/>
                  <a:gd name="T4" fmla="*/ 0 w 142"/>
                  <a:gd name="T5" fmla="*/ 0 h 121"/>
                  <a:gd name="T6" fmla="*/ 88 w 14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88" y="121"/>
                    </a:moveTo>
                    <a:cubicBezTo>
                      <a:pt x="114" y="102"/>
                      <a:pt x="133" y="76"/>
                      <a:pt x="142" y="46"/>
                    </a:cubicBezTo>
                    <a:lnTo>
                      <a:pt x="0" y="0"/>
                    </a:lnTo>
                    <a:lnTo>
                      <a:pt x="88" y="12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67" name="Freeform 12">
                <a:extLst>
                  <a:ext uri="{FF2B5EF4-FFF2-40B4-BE49-F238E27FC236}">
                    <a16:creationId xmlns:a16="http://schemas.microsoft.com/office/drawing/2014/main" xmlns="" id="{7C573ED6-BEF6-49D7-95F1-308379087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3" y="1998663"/>
                <a:ext cx="215900" cy="360362"/>
              </a:xfrm>
              <a:custGeom>
                <a:avLst/>
                <a:gdLst>
                  <a:gd name="T0" fmla="*/ 0 w 89"/>
                  <a:gd name="T1" fmla="*/ 149 h 149"/>
                  <a:gd name="T2" fmla="*/ 1 w 89"/>
                  <a:gd name="T3" fmla="*/ 149 h 149"/>
                  <a:gd name="T4" fmla="*/ 89 w 89"/>
                  <a:gd name="T5" fmla="*/ 121 h 149"/>
                  <a:gd name="T6" fmla="*/ 1 w 89"/>
                  <a:gd name="T7" fmla="*/ 0 h 149"/>
                  <a:gd name="T8" fmla="*/ 0 w 8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49">
                    <a:moveTo>
                      <a:pt x="0" y="149"/>
                    </a:moveTo>
                    <a:cubicBezTo>
                      <a:pt x="1" y="149"/>
                      <a:pt x="1" y="149"/>
                      <a:pt x="1" y="149"/>
                    </a:cubicBezTo>
                    <a:cubicBezTo>
                      <a:pt x="33" y="149"/>
                      <a:pt x="63" y="140"/>
                      <a:pt x="89" y="121"/>
                    </a:cubicBezTo>
                    <a:lnTo>
                      <a:pt x="1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68" name="Freeform 13">
                <a:extLst>
                  <a:ext uri="{FF2B5EF4-FFF2-40B4-BE49-F238E27FC236}">
                    <a16:creationId xmlns:a16="http://schemas.microsoft.com/office/drawing/2014/main" xmlns="" id="{2DE0245B-B203-451D-A3EC-ED96171C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998663"/>
                <a:ext cx="214312" cy="360362"/>
              </a:xfrm>
              <a:custGeom>
                <a:avLst/>
                <a:gdLst>
                  <a:gd name="T0" fmla="*/ 0 w 88"/>
                  <a:gd name="T1" fmla="*/ 120 h 149"/>
                  <a:gd name="T2" fmla="*/ 87 w 88"/>
                  <a:gd name="T3" fmla="*/ 149 h 149"/>
                  <a:gd name="T4" fmla="*/ 88 w 88"/>
                  <a:gd name="T5" fmla="*/ 0 h 149"/>
                  <a:gd name="T6" fmla="*/ 0 w 88"/>
                  <a:gd name="T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0" y="120"/>
                    </a:moveTo>
                    <a:cubicBezTo>
                      <a:pt x="25" y="139"/>
                      <a:pt x="56" y="149"/>
                      <a:pt x="87" y="149"/>
                    </a:cubicBezTo>
                    <a:lnTo>
                      <a:pt x="88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69" name="Freeform 14">
                <a:extLst>
                  <a:ext uri="{FF2B5EF4-FFF2-40B4-BE49-F238E27FC236}">
                    <a16:creationId xmlns:a16="http://schemas.microsoft.com/office/drawing/2014/main" xmlns="" id="{3FE4038C-9EE3-4313-9B10-72C3FA5D3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998663"/>
                <a:ext cx="344487" cy="290512"/>
              </a:xfrm>
              <a:custGeom>
                <a:avLst/>
                <a:gdLst>
                  <a:gd name="T0" fmla="*/ 0 w 142"/>
                  <a:gd name="T1" fmla="*/ 45 h 120"/>
                  <a:gd name="T2" fmla="*/ 54 w 142"/>
                  <a:gd name="T3" fmla="*/ 120 h 120"/>
                  <a:gd name="T4" fmla="*/ 142 w 142"/>
                  <a:gd name="T5" fmla="*/ 0 h 120"/>
                  <a:gd name="T6" fmla="*/ 0 w 142"/>
                  <a:gd name="T7" fmla="*/ 4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0">
                    <a:moveTo>
                      <a:pt x="0" y="45"/>
                    </a:moveTo>
                    <a:cubicBezTo>
                      <a:pt x="9" y="76"/>
                      <a:pt x="28" y="102"/>
                      <a:pt x="54" y="120"/>
                    </a:cubicBezTo>
                    <a:lnTo>
                      <a:pt x="142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70" name="Freeform 15">
                <a:extLst>
                  <a:ext uri="{FF2B5EF4-FFF2-40B4-BE49-F238E27FC236}">
                    <a16:creationId xmlns:a16="http://schemas.microsoft.com/office/drawing/2014/main" xmlns="" id="{E42127A3-677B-4A5F-A228-4463A3F58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38" y="1887538"/>
                <a:ext cx="361950" cy="219075"/>
              </a:xfrm>
              <a:custGeom>
                <a:avLst/>
                <a:gdLst>
                  <a:gd name="T0" fmla="*/ 7 w 149"/>
                  <a:gd name="T1" fmla="*/ 0 h 91"/>
                  <a:gd name="T2" fmla="*/ 0 w 149"/>
                  <a:gd name="T3" fmla="*/ 46 h 91"/>
                  <a:gd name="T4" fmla="*/ 7 w 149"/>
                  <a:gd name="T5" fmla="*/ 91 h 91"/>
                  <a:gd name="T6" fmla="*/ 149 w 149"/>
                  <a:gd name="T7" fmla="*/ 46 h 91"/>
                  <a:gd name="T8" fmla="*/ 7 w 149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91">
                    <a:moveTo>
                      <a:pt x="7" y="0"/>
                    </a:moveTo>
                    <a:cubicBezTo>
                      <a:pt x="2" y="15"/>
                      <a:pt x="0" y="30"/>
                      <a:pt x="0" y="46"/>
                    </a:cubicBezTo>
                    <a:cubicBezTo>
                      <a:pt x="0" y="61"/>
                      <a:pt x="2" y="77"/>
                      <a:pt x="7" y="91"/>
                    </a:cubicBezTo>
                    <a:lnTo>
                      <a:pt x="149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74" name="Freeform 16">
                <a:extLst>
                  <a:ext uri="{FF2B5EF4-FFF2-40B4-BE49-F238E27FC236}">
                    <a16:creationId xmlns:a16="http://schemas.microsoft.com/office/drawing/2014/main" xmlns="" id="{5FD9FAC3-0952-4514-B7B5-5F2E3C75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704975"/>
                <a:ext cx="344487" cy="293687"/>
              </a:xfrm>
              <a:custGeom>
                <a:avLst/>
                <a:gdLst>
                  <a:gd name="T0" fmla="*/ 54 w 142"/>
                  <a:gd name="T1" fmla="*/ 0 h 121"/>
                  <a:gd name="T2" fmla="*/ 0 w 142"/>
                  <a:gd name="T3" fmla="*/ 75 h 121"/>
                  <a:gd name="T4" fmla="*/ 142 w 142"/>
                  <a:gd name="T5" fmla="*/ 121 h 121"/>
                  <a:gd name="T6" fmla="*/ 54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54" y="0"/>
                    </a:moveTo>
                    <a:cubicBezTo>
                      <a:pt x="29" y="19"/>
                      <a:pt x="10" y="45"/>
                      <a:pt x="0" y="75"/>
                    </a:cubicBezTo>
                    <a:lnTo>
                      <a:pt x="142" y="12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175" name="Freeform 17">
                <a:extLst>
                  <a:ext uri="{FF2B5EF4-FFF2-40B4-BE49-F238E27FC236}">
                    <a16:creationId xmlns:a16="http://schemas.microsoft.com/office/drawing/2014/main" xmlns="" id="{730CBE54-B73D-4ECD-A904-2F060F013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636713"/>
                <a:ext cx="214312" cy="361950"/>
              </a:xfrm>
              <a:custGeom>
                <a:avLst/>
                <a:gdLst>
                  <a:gd name="T0" fmla="*/ 88 w 88"/>
                  <a:gd name="T1" fmla="*/ 0 h 149"/>
                  <a:gd name="T2" fmla="*/ 0 w 88"/>
                  <a:gd name="T3" fmla="*/ 28 h 149"/>
                  <a:gd name="T4" fmla="*/ 88 w 88"/>
                  <a:gd name="T5" fmla="*/ 149 h 149"/>
                  <a:gd name="T6" fmla="*/ 88 w 88"/>
                  <a:gd name="T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88" y="0"/>
                    </a:moveTo>
                    <a:cubicBezTo>
                      <a:pt x="56" y="0"/>
                      <a:pt x="25" y="10"/>
                      <a:pt x="0" y="28"/>
                    </a:cubicBezTo>
                    <a:lnTo>
                      <a:pt x="88" y="14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FB70FC53-0CAF-4AC3-AEF6-106FDBE283C1}"/>
                </a:ext>
              </a:extLst>
            </p:cNvPr>
            <p:cNvSpPr/>
            <p:nvPr/>
          </p:nvSpPr>
          <p:spPr>
            <a:xfrm>
              <a:off x="450942" y="1760630"/>
              <a:ext cx="474478" cy="4744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B</a:t>
              </a:r>
            </a:p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20%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A1E8B898-5A16-4553-AB31-27FB15DC6E02}"/>
              </a:ext>
            </a:extLst>
          </p:cNvPr>
          <p:cNvSpPr txBox="1"/>
          <p:nvPr/>
        </p:nvSpPr>
        <p:spPr>
          <a:xfrm>
            <a:off x="3996549" y="4628159"/>
            <a:ext cx="2845587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3"/>
                </a:solidFill>
              </a:rPr>
              <a:t>Weekly in-person 1:1 coaching </a:t>
            </a:r>
            <a:r>
              <a:rPr lang="en-US" sz="1100" dirty="0"/>
              <a:t>with sales managers and coaches to prepare 1-2 deals/negotiations</a:t>
            </a:r>
          </a:p>
          <a:p>
            <a:pPr lvl="1"/>
            <a:r>
              <a:rPr lang="en-US" sz="1100" dirty="0"/>
              <a:t>Track outcomes of previous negotiations and adjust follow-ups accordingly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D4E810AF-90B5-4502-B74A-6CC25FD7D5C9}"/>
              </a:ext>
            </a:extLst>
          </p:cNvPr>
          <p:cNvSpPr txBox="1"/>
          <p:nvPr/>
        </p:nvSpPr>
        <p:spPr>
          <a:xfrm>
            <a:off x="7154256" y="4628159"/>
            <a:ext cx="2845587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100" b="1" dirty="0">
                <a:solidFill>
                  <a:schemeClr val="accent3"/>
                </a:solidFill>
              </a:rPr>
              <a:t>Bi-weekly coaching sessions </a:t>
            </a:r>
            <a:r>
              <a:rPr lang="en-US" sz="1100" dirty="0"/>
              <a:t>(partially via </a:t>
            </a:r>
            <a:r>
              <a:rPr lang="en-US" sz="1100" dirty="0" err="1"/>
              <a:t>Webex</a:t>
            </a:r>
            <a:r>
              <a:rPr lang="en-US" sz="1100" dirty="0"/>
              <a:t>) with sales managers and coaches to review 3-4 created growth opportunities</a:t>
            </a:r>
          </a:p>
          <a:p>
            <a:pPr marL="1587" lvl="1" indent="0">
              <a:buNone/>
            </a:pPr>
            <a:endParaRPr lang="en-US" sz="1100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0217D247-988E-4495-A8A1-F79AE301E3B0}"/>
              </a:ext>
            </a:extLst>
          </p:cNvPr>
          <p:cNvCxnSpPr>
            <a:cxnSpLocks/>
          </p:cNvCxnSpPr>
          <p:nvPr/>
        </p:nvCxnSpPr>
        <p:spPr>
          <a:xfrm>
            <a:off x="3781578" y="4647257"/>
            <a:ext cx="0" cy="1008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28F50E1B-CB34-46C0-9732-DE5F6B3680CE}"/>
              </a:ext>
            </a:extLst>
          </p:cNvPr>
          <p:cNvSpPr txBox="1">
            <a:spLocks/>
          </p:cNvSpPr>
          <p:nvPr/>
        </p:nvSpPr>
        <p:spPr>
          <a:xfrm>
            <a:off x="2432734" y="4633984"/>
            <a:ext cx="1325605" cy="101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/>
              <a:t>Personalized </a:t>
            </a:r>
            <a:br>
              <a:rPr lang="en-US" sz="1000" b="1" dirty="0"/>
            </a:br>
            <a:r>
              <a:rPr lang="en-US" sz="1000" b="1" dirty="0"/>
              <a:t>coaching</a:t>
            </a:r>
          </a:p>
        </p:txBody>
      </p:sp>
    </p:spTree>
    <p:extLst>
      <p:ext uri="{BB962C8B-B14F-4D97-AF65-F5344CB8AC3E}">
        <p14:creationId xmlns:p14="http://schemas.microsoft.com/office/powerpoint/2010/main" val="225653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Object 118" hidden="1">
            <a:extLst>
              <a:ext uri="{FF2B5EF4-FFF2-40B4-BE49-F238E27FC236}">
                <a16:creationId xmlns:a16="http://schemas.microsoft.com/office/drawing/2014/main" xmlns="" id="{CDB75BE4-ADD2-4DA1-A2F3-C5211BD719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7578831"/>
              </p:ext>
            </p:extLst>
          </p:nvPr>
        </p:nvGraphicFramePr>
        <p:xfrm>
          <a:off x="149621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think-cell Slide" r:id="rId37" imgW="451" imgH="450" progId="TCLayout.ActiveDocument.1">
                  <p:embed/>
                </p:oleObj>
              </mc:Choice>
              <mc:Fallback>
                <p:oleObj name="think-cell Slide" r:id="rId37" imgW="451" imgH="450" progId="TCLayout.ActiveDocument.1">
                  <p:embed/>
                  <p:pic>
                    <p:nvPicPr>
                      <p:cNvPr id="119" name="Object 118" hidden="1">
                        <a:extLst>
                          <a:ext uri="{FF2B5EF4-FFF2-40B4-BE49-F238E27FC236}">
                            <a16:creationId xmlns:a16="http://schemas.microsoft.com/office/drawing/2014/main" xmlns="" id="{CDB75BE4-ADD2-4DA1-A2F3-C5211BD71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49621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xmlns="" id="{0CAE5025-8B06-4B73-9B40-85CE4CD39E8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7421C-B7EE-4192-9AC4-52E5E9B2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journey roadmap was built on a regular cadence of workshops, milestones and progress reviews to set-up the pace of progress</a:t>
            </a:r>
          </a:p>
        </p:txBody>
      </p:sp>
      <p:grpSp>
        <p:nvGrpSpPr>
          <p:cNvPr id="203" name="sticker">
            <a:extLst>
              <a:ext uri="{FF2B5EF4-FFF2-40B4-BE49-F238E27FC236}">
                <a16:creationId xmlns:a16="http://schemas.microsoft.com/office/drawing/2014/main" xmlns="" id="{C07E0D77-5D09-44E5-9374-746E7AC15D67}"/>
              </a:ext>
            </a:extLst>
          </p:cNvPr>
          <p:cNvGrpSpPr/>
          <p:nvPr/>
        </p:nvGrpSpPr>
        <p:grpSpPr>
          <a:xfrm>
            <a:off x="9790209" y="972628"/>
            <a:ext cx="1598643" cy="150811"/>
            <a:chOff x="7138957" y="285750"/>
            <a:chExt cx="1598643" cy="150811"/>
          </a:xfrm>
        </p:grpSpPr>
        <p:sp>
          <p:nvSpPr>
            <p:cNvPr id="204" name="StickerRectangle">
              <a:extLst>
                <a:ext uri="{FF2B5EF4-FFF2-40B4-BE49-F238E27FC236}">
                  <a16:creationId xmlns:a16="http://schemas.microsoft.com/office/drawing/2014/main" xmlns="" id="{CA4EB955-25D6-402D-8C25-6672E3C849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138957" y="285750"/>
              <a:ext cx="1598643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>
                  <a:solidFill>
                    <a:schemeClr val="accent6"/>
                  </a:solidFill>
                  <a:latin typeface="+mn-lt"/>
                </a:rPr>
                <a:t>ACCOUNT MANAGER EXAMPLE</a:t>
              </a:r>
              <a:endParaRPr lang="en-US" sz="800" dirty="0">
                <a:solidFill>
                  <a:schemeClr val="accent6"/>
                </a:solidFill>
                <a:latin typeface="+mn-lt"/>
              </a:endParaRPr>
            </a:p>
          </p:txBody>
        </p:sp>
        <p:cxnSp>
          <p:nvCxnSpPr>
            <p:cNvPr id="205" name="AutoShape 31">
              <a:extLst>
                <a:ext uri="{FF2B5EF4-FFF2-40B4-BE49-F238E27FC236}">
                  <a16:creationId xmlns:a16="http://schemas.microsoft.com/office/drawing/2014/main" xmlns="" id="{4822C80E-07C2-42EE-84E6-D06F5A5DE44A}"/>
                </a:ext>
              </a:extLst>
            </p:cNvPr>
            <p:cNvCxnSpPr>
              <a:cxnSpLocks noChangeShapeType="1"/>
              <a:stCxn id="204" idx="2"/>
              <a:endCxn id="204" idx="4"/>
            </p:cNvCxnSpPr>
            <p:nvPr/>
          </p:nvCxnSpPr>
          <p:spPr bwMode="gray">
            <a:xfrm>
              <a:off x="713895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AutoShape 32">
              <a:extLst>
                <a:ext uri="{FF2B5EF4-FFF2-40B4-BE49-F238E27FC236}">
                  <a16:creationId xmlns:a16="http://schemas.microsoft.com/office/drawing/2014/main" xmlns="" id="{E4BFA801-F6E6-4B47-8287-9CB18A40302B}"/>
                </a:ext>
              </a:extLst>
            </p:cNvPr>
            <p:cNvCxnSpPr>
              <a:cxnSpLocks noChangeShapeType="1"/>
              <a:stCxn id="204" idx="4"/>
              <a:endCxn id="204" idx="6"/>
            </p:cNvCxnSpPr>
            <p:nvPr/>
          </p:nvCxnSpPr>
          <p:spPr bwMode="gray">
            <a:xfrm>
              <a:off x="7138957" y="436561"/>
              <a:ext cx="1598643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A96E803C-BCCE-4D23-B20C-46D82B00D5F3}"/>
              </a:ext>
            </a:extLst>
          </p:cNvPr>
          <p:cNvSpPr>
            <a:spLocks/>
          </p:cNvSpPr>
          <p:nvPr/>
        </p:nvSpPr>
        <p:spPr>
          <a:xfrm>
            <a:off x="1470606" y="1926270"/>
            <a:ext cx="8860068" cy="52941"/>
          </a:xfrm>
          <a:prstGeom prst="rect">
            <a:avLst/>
          </a:prstGeom>
          <a:gradFill flip="none" rotWithShape="1">
            <a:gsLst>
              <a:gs pos="49600">
                <a:schemeClr val="accent3"/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err="1">
              <a:solidFill>
                <a:schemeClr val="tx1"/>
              </a:solidFill>
            </a:endParaRPr>
          </a:p>
        </p:txBody>
      </p:sp>
      <p:sp>
        <p:nvSpPr>
          <p:cNvPr id="131" name="5. Source">
            <a:extLst>
              <a:ext uri="{FF2B5EF4-FFF2-40B4-BE49-F238E27FC236}">
                <a16:creationId xmlns:a16="http://schemas.microsoft.com/office/drawing/2014/main" xmlns="" id="{D98EE3A9-C37C-4F19-9EB8-72761C2CA5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0562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McKinsey Growth Academy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5" name="4. Footnote">
            <a:extLst>
              <a:ext uri="{FF2B5EF4-FFF2-40B4-BE49-F238E27FC236}">
                <a16:creationId xmlns:a16="http://schemas.microsoft.com/office/drawing/2014/main" xmlns="" id="{A440325A-9BC6-4506-A69B-B61007A5A3C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563" y="6359286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sz="800" dirty="0">
                <a:solidFill>
                  <a:schemeClr val="accent6"/>
                </a:solidFill>
                <a:latin typeface="+mn-lt"/>
              </a:rPr>
              <a:t>1 Now - could be led by SPI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CFFD2320-95F6-43A8-9174-2BE15712C950}"/>
              </a:ext>
            </a:extLst>
          </p:cNvPr>
          <p:cNvGrpSpPr/>
          <p:nvPr/>
        </p:nvGrpSpPr>
        <p:grpSpPr>
          <a:xfrm>
            <a:off x="3162595" y="2174396"/>
            <a:ext cx="724745" cy="721572"/>
            <a:chOff x="325438" y="1636713"/>
            <a:chExt cx="725487" cy="7223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3F601E-1179-4E6A-A34A-B8507BDB417A}"/>
                </a:ext>
              </a:extLst>
            </p:cNvPr>
            <p:cNvGrpSpPr/>
            <p:nvPr/>
          </p:nvGrpSpPr>
          <p:grpSpPr>
            <a:xfrm>
              <a:off x="325438" y="1636713"/>
              <a:ext cx="725487" cy="722312"/>
              <a:chOff x="325438" y="1636713"/>
              <a:chExt cx="725487" cy="722312"/>
            </a:xfrm>
          </p:grpSpPr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xmlns="" id="{8E18DAE9-2D7D-4940-AB98-1ADF7C2BB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636713"/>
                <a:ext cx="211137" cy="361950"/>
              </a:xfrm>
              <a:custGeom>
                <a:avLst/>
                <a:gdLst>
                  <a:gd name="T0" fmla="*/ 87 w 87"/>
                  <a:gd name="T1" fmla="*/ 28 h 149"/>
                  <a:gd name="T2" fmla="*/ 0 w 87"/>
                  <a:gd name="T3" fmla="*/ 0 h 149"/>
                  <a:gd name="T4" fmla="*/ 0 w 87"/>
                  <a:gd name="T5" fmla="*/ 0 h 149"/>
                  <a:gd name="T6" fmla="*/ 0 w 87"/>
                  <a:gd name="T7" fmla="*/ 149 h 149"/>
                  <a:gd name="T8" fmla="*/ 87 w 87"/>
                  <a:gd name="T9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49">
                    <a:moveTo>
                      <a:pt x="87" y="28"/>
                    </a:moveTo>
                    <a:cubicBezTo>
                      <a:pt x="62" y="9"/>
                      <a:pt x="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9"/>
                    </a:lnTo>
                    <a:lnTo>
                      <a:pt x="87" y="2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xmlns="" id="{591114E6-B8C7-43B3-B4D2-6B7920D37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704975"/>
                <a:ext cx="344487" cy="293687"/>
              </a:xfrm>
              <a:custGeom>
                <a:avLst/>
                <a:gdLst>
                  <a:gd name="T0" fmla="*/ 142 w 142"/>
                  <a:gd name="T1" fmla="*/ 74 h 121"/>
                  <a:gd name="T2" fmla="*/ 87 w 142"/>
                  <a:gd name="T3" fmla="*/ 0 h 121"/>
                  <a:gd name="T4" fmla="*/ 0 w 142"/>
                  <a:gd name="T5" fmla="*/ 121 h 121"/>
                  <a:gd name="T6" fmla="*/ 142 w 142"/>
                  <a:gd name="T7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142" y="74"/>
                    </a:moveTo>
                    <a:cubicBezTo>
                      <a:pt x="132" y="44"/>
                      <a:pt x="113" y="18"/>
                      <a:pt x="87" y="0"/>
                    </a:cubicBezTo>
                    <a:lnTo>
                      <a:pt x="0" y="121"/>
                    </a:lnTo>
                    <a:lnTo>
                      <a:pt x="142" y="74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xmlns="" id="{32922E11-A1F9-4145-B90B-B7D77F124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884363"/>
                <a:ext cx="363537" cy="225425"/>
              </a:xfrm>
              <a:custGeom>
                <a:avLst/>
                <a:gdLst>
                  <a:gd name="T0" fmla="*/ 142 w 150"/>
                  <a:gd name="T1" fmla="*/ 93 h 93"/>
                  <a:gd name="T2" fmla="*/ 150 w 150"/>
                  <a:gd name="T3" fmla="*/ 47 h 93"/>
                  <a:gd name="T4" fmla="*/ 142 w 150"/>
                  <a:gd name="T5" fmla="*/ 0 h 93"/>
                  <a:gd name="T6" fmla="*/ 0 w 150"/>
                  <a:gd name="T7" fmla="*/ 47 h 93"/>
                  <a:gd name="T8" fmla="*/ 142 w 15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93">
                    <a:moveTo>
                      <a:pt x="142" y="93"/>
                    </a:moveTo>
                    <a:cubicBezTo>
                      <a:pt x="147" y="78"/>
                      <a:pt x="150" y="63"/>
                      <a:pt x="150" y="47"/>
                    </a:cubicBezTo>
                    <a:cubicBezTo>
                      <a:pt x="150" y="31"/>
                      <a:pt x="147" y="15"/>
                      <a:pt x="142" y="0"/>
                    </a:cubicBezTo>
                    <a:lnTo>
                      <a:pt x="0" y="47"/>
                    </a:lnTo>
                    <a:lnTo>
                      <a:pt x="142" y="93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xmlns="" id="{8B1EE604-5177-4271-84E1-AD6F44C13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998663"/>
                <a:ext cx="344487" cy="292100"/>
              </a:xfrm>
              <a:custGeom>
                <a:avLst/>
                <a:gdLst>
                  <a:gd name="T0" fmla="*/ 88 w 142"/>
                  <a:gd name="T1" fmla="*/ 121 h 121"/>
                  <a:gd name="T2" fmla="*/ 142 w 142"/>
                  <a:gd name="T3" fmla="*/ 46 h 121"/>
                  <a:gd name="T4" fmla="*/ 0 w 142"/>
                  <a:gd name="T5" fmla="*/ 0 h 121"/>
                  <a:gd name="T6" fmla="*/ 88 w 14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88" y="121"/>
                    </a:moveTo>
                    <a:cubicBezTo>
                      <a:pt x="114" y="102"/>
                      <a:pt x="133" y="76"/>
                      <a:pt x="142" y="46"/>
                    </a:cubicBezTo>
                    <a:lnTo>
                      <a:pt x="0" y="0"/>
                    </a:lnTo>
                    <a:lnTo>
                      <a:pt x="88" y="12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5" name="Freeform 12">
                <a:extLst>
                  <a:ext uri="{FF2B5EF4-FFF2-40B4-BE49-F238E27FC236}">
                    <a16:creationId xmlns:a16="http://schemas.microsoft.com/office/drawing/2014/main" xmlns="" id="{2EBF4F8C-F8AE-413A-8DC2-434CE6EC5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3" y="1998663"/>
                <a:ext cx="215900" cy="360362"/>
              </a:xfrm>
              <a:custGeom>
                <a:avLst/>
                <a:gdLst>
                  <a:gd name="T0" fmla="*/ 0 w 89"/>
                  <a:gd name="T1" fmla="*/ 149 h 149"/>
                  <a:gd name="T2" fmla="*/ 1 w 89"/>
                  <a:gd name="T3" fmla="*/ 149 h 149"/>
                  <a:gd name="T4" fmla="*/ 89 w 89"/>
                  <a:gd name="T5" fmla="*/ 121 h 149"/>
                  <a:gd name="T6" fmla="*/ 1 w 89"/>
                  <a:gd name="T7" fmla="*/ 0 h 149"/>
                  <a:gd name="T8" fmla="*/ 0 w 8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49">
                    <a:moveTo>
                      <a:pt x="0" y="149"/>
                    </a:moveTo>
                    <a:cubicBezTo>
                      <a:pt x="1" y="149"/>
                      <a:pt x="1" y="149"/>
                      <a:pt x="1" y="149"/>
                    </a:cubicBezTo>
                    <a:cubicBezTo>
                      <a:pt x="33" y="149"/>
                      <a:pt x="63" y="140"/>
                      <a:pt x="89" y="121"/>
                    </a:cubicBezTo>
                    <a:lnTo>
                      <a:pt x="1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6" name="Freeform 13">
                <a:extLst>
                  <a:ext uri="{FF2B5EF4-FFF2-40B4-BE49-F238E27FC236}">
                    <a16:creationId xmlns:a16="http://schemas.microsoft.com/office/drawing/2014/main" xmlns="" id="{D4FE7CF4-E966-4613-9691-C8584B75A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998663"/>
                <a:ext cx="214312" cy="360362"/>
              </a:xfrm>
              <a:custGeom>
                <a:avLst/>
                <a:gdLst>
                  <a:gd name="T0" fmla="*/ 0 w 88"/>
                  <a:gd name="T1" fmla="*/ 120 h 149"/>
                  <a:gd name="T2" fmla="*/ 87 w 88"/>
                  <a:gd name="T3" fmla="*/ 149 h 149"/>
                  <a:gd name="T4" fmla="*/ 88 w 88"/>
                  <a:gd name="T5" fmla="*/ 0 h 149"/>
                  <a:gd name="T6" fmla="*/ 0 w 88"/>
                  <a:gd name="T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0" y="120"/>
                    </a:moveTo>
                    <a:cubicBezTo>
                      <a:pt x="25" y="139"/>
                      <a:pt x="56" y="149"/>
                      <a:pt x="87" y="149"/>
                    </a:cubicBezTo>
                    <a:lnTo>
                      <a:pt x="88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xmlns="" id="{632859A1-2B9E-4BB9-AC63-CB00FC429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998663"/>
                <a:ext cx="344487" cy="290512"/>
              </a:xfrm>
              <a:custGeom>
                <a:avLst/>
                <a:gdLst>
                  <a:gd name="T0" fmla="*/ 0 w 142"/>
                  <a:gd name="T1" fmla="*/ 45 h 120"/>
                  <a:gd name="T2" fmla="*/ 54 w 142"/>
                  <a:gd name="T3" fmla="*/ 120 h 120"/>
                  <a:gd name="T4" fmla="*/ 142 w 142"/>
                  <a:gd name="T5" fmla="*/ 0 h 120"/>
                  <a:gd name="T6" fmla="*/ 0 w 142"/>
                  <a:gd name="T7" fmla="*/ 4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0">
                    <a:moveTo>
                      <a:pt x="0" y="45"/>
                    </a:moveTo>
                    <a:cubicBezTo>
                      <a:pt x="9" y="76"/>
                      <a:pt x="28" y="102"/>
                      <a:pt x="54" y="120"/>
                    </a:cubicBezTo>
                    <a:lnTo>
                      <a:pt x="142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:a16="http://schemas.microsoft.com/office/drawing/2014/main" xmlns="" id="{9BECADEC-0609-454F-90B2-765FC8075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38" y="1887538"/>
                <a:ext cx="361950" cy="219075"/>
              </a:xfrm>
              <a:custGeom>
                <a:avLst/>
                <a:gdLst>
                  <a:gd name="T0" fmla="*/ 7 w 149"/>
                  <a:gd name="T1" fmla="*/ 0 h 91"/>
                  <a:gd name="T2" fmla="*/ 0 w 149"/>
                  <a:gd name="T3" fmla="*/ 46 h 91"/>
                  <a:gd name="T4" fmla="*/ 7 w 149"/>
                  <a:gd name="T5" fmla="*/ 91 h 91"/>
                  <a:gd name="T6" fmla="*/ 149 w 149"/>
                  <a:gd name="T7" fmla="*/ 46 h 91"/>
                  <a:gd name="T8" fmla="*/ 7 w 149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91">
                    <a:moveTo>
                      <a:pt x="7" y="0"/>
                    </a:moveTo>
                    <a:cubicBezTo>
                      <a:pt x="2" y="15"/>
                      <a:pt x="0" y="30"/>
                      <a:pt x="0" y="46"/>
                    </a:cubicBezTo>
                    <a:cubicBezTo>
                      <a:pt x="0" y="61"/>
                      <a:pt x="2" y="77"/>
                      <a:pt x="7" y="91"/>
                    </a:cubicBezTo>
                    <a:lnTo>
                      <a:pt x="149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:a16="http://schemas.microsoft.com/office/drawing/2014/main" xmlns="" id="{C9034CF2-BB01-4E56-8B32-0F20CA05D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704975"/>
                <a:ext cx="344487" cy="293687"/>
              </a:xfrm>
              <a:custGeom>
                <a:avLst/>
                <a:gdLst>
                  <a:gd name="T0" fmla="*/ 54 w 142"/>
                  <a:gd name="T1" fmla="*/ 0 h 121"/>
                  <a:gd name="T2" fmla="*/ 0 w 142"/>
                  <a:gd name="T3" fmla="*/ 75 h 121"/>
                  <a:gd name="T4" fmla="*/ 142 w 142"/>
                  <a:gd name="T5" fmla="*/ 121 h 121"/>
                  <a:gd name="T6" fmla="*/ 54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54" y="0"/>
                    </a:moveTo>
                    <a:cubicBezTo>
                      <a:pt x="29" y="19"/>
                      <a:pt x="10" y="45"/>
                      <a:pt x="0" y="75"/>
                    </a:cubicBezTo>
                    <a:lnTo>
                      <a:pt x="142" y="12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50" name="Freeform 17">
                <a:extLst>
                  <a:ext uri="{FF2B5EF4-FFF2-40B4-BE49-F238E27FC236}">
                    <a16:creationId xmlns:a16="http://schemas.microsoft.com/office/drawing/2014/main" xmlns="" id="{3DCDC04F-F974-4B57-896B-F392E839B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636713"/>
                <a:ext cx="214312" cy="361950"/>
              </a:xfrm>
              <a:custGeom>
                <a:avLst/>
                <a:gdLst>
                  <a:gd name="T0" fmla="*/ 88 w 88"/>
                  <a:gd name="T1" fmla="*/ 0 h 149"/>
                  <a:gd name="T2" fmla="*/ 0 w 88"/>
                  <a:gd name="T3" fmla="*/ 28 h 149"/>
                  <a:gd name="T4" fmla="*/ 88 w 88"/>
                  <a:gd name="T5" fmla="*/ 149 h 149"/>
                  <a:gd name="T6" fmla="*/ 88 w 88"/>
                  <a:gd name="T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88" y="0"/>
                    </a:moveTo>
                    <a:cubicBezTo>
                      <a:pt x="56" y="0"/>
                      <a:pt x="25" y="10"/>
                      <a:pt x="0" y="28"/>
                    </a:cubicBezTo>
                    <a:lnTo>
                      <a:pt x="88" y="14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28450CC8-205F-4100-8834-BCA0E024822D}"/>
                </a:ext>
              </a:extLst>
            </p:cNvPr>
            <p:cNvSpPr/>
            <p:nvPr/>
          </p:nvSpPr>
          <p:spPr>
            <a:xfrm>
              <a:off x="450942" y="1760630"/>
              <a:ext cx="474478" cy="4744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A</a:t>
              </a:r>
            </a:p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10%</a:t>
              </a:r>
            </a:p>
          </p:txBody>
        </p: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xmlns="" id="{5AE287C6-6248-4E5A-9213-F3274555EE5C}"/>
              </a:ext>
            </a:extLst>
          </p:cNvPr>
          <p:cNvCxnSpPr>
            <a:cxnSpLocks/>
          </p:cNvCxnSpPr>
          <p:nvPr/>
        </p:nvCxnSpPr>
        <p:spPr>
          <a:xfrm>
            <a:off x="3176981" y="3156305"/>
            <a:ext cx="725965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xmlns="" id="{FB14968D-EBBF-44AF-B3C4-B5CF2E6822DC}"/>
              </a:ext>
            </a:extLst>
          </p:cNvPr>
          <p:cNvCxnSpPr>
            <a:cxnSpLocks/>
          </p:cNvCxnSpPr>
          <p:nvPr/>
        </p:nvCxnSpPr>
        <p:spPr>
          <a:xfrm>
            <a:off x="5296479" y="2059979"/>
            <a:ext cx="0" cy="100818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0F363F5E-0986-4D7D-9724-D9C0513F38BF}"/>
              </a:ext>
            </a:extLst>
          </p:cNvPr>
          <p:cNvSpPr txBox="1">
            <a:spLocks/>
          </p:cNvSpPr>
          <p:nvPr/>
        </p:nvSpPr>
        <p:spPr>
          <a:xfrm>
            <a:off x="3951702" y="2003729"/>
            <a:ext cx="1321539" cy="1062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/>
              <a:t>Classroom training</a:t>
            </a:r>
            <a:endParaRPr 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13644EAC-7320-4364-BD1D-8A0EA4328D59}"/>
              </a:ext>
            </a:extLst>
          </p:cNvPr>
          <p:cNvSpPr txBox="1">
            <a:spLocks/>
          </p:cNvSpPr>
          <p:nvPr/>
        </p:nvSpPr>
        <p:spPr>
          <a:xfrm>
            <a:off x="4050411" y="1203222"/>
            <a:ext cx="1246068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000" i="1" dirty="0">
                <a:latin typeface="+mj-lt"/>
              </a:rPr>
              <a:t>Implementation timeline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82B7C84A-8D23-4D04-BF41-12B356758826}"/>
              </a:ext>
            </a:extLst>
          </p:cNvPr>
          <p:cNvSpPr txBox="1">
            <a:spLocks/>
          </p:cNvSpPr>
          <p:nvPr/>
        </p:nvSpPr>
        <p:spPr>
          <a:xfrm>
            <a:off x="2072111" y="1247274"/>
            <a:ext cx="1120984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1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solidFill>
                  <a:schemeClr val="accent6"/>
                </a:solidFill>
                <a:latin typeface="+mn-lt"/>
              </a:defRPr>
            </a:lvl2pPr>
            <a:lvl3pPr marL="168275" lvl="2" indent="-168275" defTabSz="1193860" eaLnBrk="1" latinLnBrk="0" hangingPunct="1"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3pPr>
            <a:lvl4pPr marL="350838" lvl="3" indent="-182563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  <a:defRPr lang="x-none" baseline="0">
                <a:solidFill>
                  <a:schemeClr val="accent6"/>
                </a:solidFill>
                <a:latin typeface="+mn-lt"/>
              </a:defRPr>
            </a:lvl4pPr>
            <a:lvl5pPr marL="579438" lvl="4" indent="-228600" defTabSz="1193860" eaLnBrk="1" latinLnBrk="0" hangingPunct="1"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x-none" baseline="0">
                <a:solidFill>
                  <a:schemeClr val="accent6"/>
                </a:solidFill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000" i="1" dirty="0">
                <a:latin typeface="+mj-lt"/>
              </a:rPr>
              <a:t>48H diagnostic and design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6E8E8AE-07D4-4D45-8692-C2CDF1C338FD}"/>
              </a:ext>
            </a:extLst>
          </p:cNvPr>
          <p:cNvGrpSpPr/>
          <p:nvPr/>
        </p:nvGrpSpPr>
        <p:grpSpPr>
          <a:xfrm>
            <a:off x="5368511" y="2159040"/>
            <a:ext cx="4816164" cy="803663"/>
            <a:chOff x="707968" y="2373426"/>
            <a:chExt cx="4816164" cy="803663"/>
          </a:xfrm>
        </p:grpSpPr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xmlns="" id="{05826C66-0572-4E5A-8344-CA2E748A128A}"/>
                </a:ext>
              </a:extLst>
            </p:cNvPr>
            <p:cNvSpPr>
              <a:spLocks/>
            </p:cNvSpPr>
            <p:nvPr/>
          </p:nvSpPr>
          <p:spPr>
            <a:xfrm>
              <a:off x="874770" y="2882597"/>
              <a:ext cx="176278" cy="138344"/>
            </a:xfrm>
            <a:prstGeom prst="triangl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750" dirty="0" err="1">
                <a:solidFill>
                  <a:schemeClr val="tx1"/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xmlns="" id="{A4F17101-5ED0-4BD3-B920-569172EAE577}"/>
                </a:ext>
              </a:extLst>
            </p:cNvPr>
            <p:cNvSpPr txBox="1"/>
            <p:nvPr/>
          </p:nvSpPr>
          <p:spPr bwMode="gray">
            <a:xfrm>
              <a:off x="707968" y="3057767"/>
              <a:ext cx="461665" cy="11541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750" b="1" i="1" dirty="0"/>
                <a:t>Training 1</a:t>
              </a:r>
            </a:p>
          </p:txBody>
        </p:sp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xmlns="" id="{5BC269A5-1614-4AFD-9102-65477060AB93}"/>
                </a:ext>
              </a:extLst>
            </p:cNvPr>
            <p:cNvSpPr>
              <a:spLocks/>
            </p:cNvSpPr>
            <p:nvPr/>
          </p:nvSpPr>
          <p:spPr>
            <a:xfrm>
              <a:off x="2315739" y="2846874"/>
              <a:ext cx="176278" cy="138344"/>
            </a:xfrm>
            <a:prstGeom prst="triangl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750" dirty="0" err="1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xmlns="" id="{D6532A61-5862-410E-B6DA-CA26BE2128DE}"/>
                </a:ext>
              </a:extLst>
            </p:cNvPr>
            <p:cNvSpPr txBox="1"/>
            <p:nvPr/>
          </p:nvSpPr>
          <p:spPr bwMode="gray">
            <a:xfrm>
              <a:off x="2180502" y="3037294"/>
              <a:ext cx="461665" cy="11541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750" b="1" i="1" dirty="0"/>
                <a:t>Training 2</a:t>
              </a:r>
            </a:p>
          </p:txBody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xmlns="" id="{392B5EFE-BD44-4AAE-89A3-D10582F0BC2D}"/>
                </a:ext>
              </a:extLst>
            </p:cNvPr>
            <p:cNvSpPr>
              <a:spLocks/>
            </p:cNvSpPr>
            <p:nvPr/>
          </p:nvSpPr>
          <p:spPr>
            <a:xfrm>
              <a:off x="3734253" y="2836931"/>
              <a:ext cx="176278" cy="138344"/>
            </a:xfrm>
            <a:prstGeom prst="triangl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750" dirty="0" err="1">
                <a:solidFill>
                  <a:schemeClr val="tx1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621D9A6B-B9D4-47E0-8B6B-D04256770F43}"/>
                </a:ext>
              </a:extLst>
            </p:cNvPr>
            <p:cNvSpPr txBox="1"/>
            <p:nvPr/>
          </p:nvSpPr>
          <p:spPr bwMode="gray">
            <a:xfrm>
              <a:off x="3589306" y="3055347"/>
              <a:ext cx="461665" cy="11541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750" b="1" i="1" dirty="0"/>
                <a:t>Training 3</a:t>
              </a:r>
            </a:p>
          </p:txBody>
        </p:sp>
        <p:sp>
          <p:nvSpPr>
            <p:cNvPr id="297" name="Isosceles Triangle 296">
              <a:extLst>
                <a:ext uri="{FF2B5EF4-FFF2-40B4-BE49-F238E27FC236}">
                  <a16:creationId xmlns:a16="http://schemas.microsoft.com/office/drawing/2014/main" xmlns="" id="{5A725AF3-A590-413D-92F6-AF827281C18D}"/>
                </a:ext>
              </a:extLst>
            </p:cNvPr>
            <p:cNvSpPr>
              <a:spLocks/>
            </p:cNvSpPr>
            <p:nvPr/>
          </p:nvSpPr>
          <p:spPr>
            <a:xfrm>
              <a:off x="5205160" y="2871253"/>
              <a:ext cx="176278" cy="138344"/>
            </a:xfrm>
            <a:prstGeom prst="triangl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750" dirty="0" err="1">
                <a:solidFill>
                  <a:schemeClr val="tx1"/>
                </a:solidFill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xmlns="" id="{54300ABB-2A35-436E-8D92-C47950821A4D}"/>
                </a:ext>
              </a:extLst>
            </p:cNvPr>
            <p:cNvSpPr txBox="1"/>
            <p:nvPr/>
          </p:nvSpPr>
          <p:spPr bwMode="gray">
            <a:xfrm>
              <a:off x="5062467" y="3061673"/>
              <a:ext cx="461665" cy="11541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sz="750" b="1" i="1" dirty="0"/>
                <a:t>Training 4</a:t>
              </a:r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xmlns="" id="{686E7FB8-6AE5-4A93-A04E-CB21215E8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2191" y="2373426"/>
              <a:ext cx="7332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E5226DD4-5463-47FF-992D-7E263497FE9E}"/>
              </a:ext>
            </a:extLst>
          </p:cNvPr>
          <p:cNvSpPr txBox="1">
            <a:spLocks/>
          </p:cNvSpPr>
          <p:nvPr/>
        </p:nvSpPr>
        <p:spPr>
          <a:xfrm>
            <a:off x="5391046" y="2108610"/>
            <a:ext cx="805626" cy="4574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en-US" sz="750" dirty="0"/>
              <a:t>Prospecting and pipeline management; new opportunity identification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xmlns="" id="{C0BA68B6-70DD-46AD-AAD6-288C16F06547}"/>
              </a:ext>
            </a:extLst>
          </p:cNvPr>
          <p:cNvSpPr txBox="1">
            <a:spLocks/>
          </p:cNvSpPr>
          <p:nvPr/>
        </p:nvSpPr>
        <p:spPr>
          <a:xfrm>
            <a:off x="9505330" y="2079609"/>
            <a:ext cx="805626" cy="4574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en-US" sz="750" dirty="0"/>
              <a:t>Account planning; up-selling/cross-selling; relationship and network building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xmlns="" id="{0E1C726A-F62C-4BE1-8FD2-039345431A61}"/>
              </a:ext>
            </a:extLst>
          </p:cNvPr>
          <p:cNvSpPr txBox="1">
            <a:spLocks/>
          </p:cNvSpPr>
          <p:nvPr/>
        </p:nvSpPr>
        <p:spPr>
          <a:xfrm>
            <a:off x="8186340" y="2077407"/>
            <a:ext cx="694518" cy="4574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en-US" sz="750" dirty="0"/>
              <a:t>Negotiation skills and value selling; time and resource management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xmlns="" id="{990B20B1-63FF-472F-B1A8-883D8AE9530C}"/>
              </a:ext>
            </a:extLst>
          </p:cNvPr>
          <p:cNvSpPr txBox="1">
            <a:spLocks/>
          </p:cNvSpPr>
          <p:nvPr/>
        </p:nvSpPr>
        <p:spPr>
          <a:xfrm>
            <a:off x="6824393" y="2097079"/>
            <a:ext cx="616933" cy="4574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buNone/>
            </a:pPr>
            <a:r>
              <a:rPr lang="en-US" sz="750" dirty="0"/>
              <a:t>Key account </a:t>
            </a:r>
            <a:r>
              <a:rPr lang="en-US" sz="750" dirty="0" err="1"/>
              <a:t>mgm</a:t>
            </a:r>
            <a:r>
              <a:rPr lang="en-US" sz="750" dirty="0"/>
              <a:t> (for top 20 account managers only)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736AD4A-4401-4862-A74D-FAB4BB1EA318}"/>
              </a:ext>
            </a:extLst>
          </p:cNvPr>
          <p:cNvCxnSpPr>
            <a:cxnSpLocks/>
          </p:cNvCxnSpPr>
          <p:nvPr/>
        </p:nvCxnSpPr>
        <p:spPr>
          <a:xfrm>
            <a:off x="1644175" y="1783034"/>
            <a:ext cx="1874369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xmlns="" id="{23E56F64-50A2-4384-A088-C10229693611}"/>
              </a:ext>
            </a:extLst>
          </p:cNvPr>
          <p:cNvCxnSpPr>
            <a:cxnSpLocks/>
          </p:cNvCxnSpPr>
          <p:nvPr/>
        </p:nvCxnSpPr>
        <p:spPr>
          <a:xfrm>
            <a:off x="3625642" y="1783034"/>
            <a:ext cx="6746106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9C53798-B4A0-4900-8850-493DCBA1847A}"/>
              </a:ext>
            </a:extLst>
          </p:cNvPr>
          <p:cNvGrpSpPr/>
          <p:nvPr/>
        </p:nvGrpSpPr>
        <p:grpSpPr>
          <a:xfrm>
            <a:off x="2098638" y="1683023"/>
            <a:ext cx="8273110" cy="3272272"/>
            <a:chOff x="-3432696" y="76204"/>
            <a:chExt cx="9977254" cy="4925756"/>
          </a:xfrm>
        </p:grpSpPr>
        <p:sp>
          <p:nvSpPr>
            <p:cNvPr id="141" name="Rectangle 14">
              <a:extLst>
                <a:ext uri="{FF2B5EF4-FFF2-40B4-BE49-F238E27FC236}">
                  <a16:creationId xmlns:a16="http://schemas.microsoft.com/office/drawing/2014/main" xmlns="" id="{AC5E657B-BC45-488C-B68F-2B94CF9C27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19186" y="111485"/>
              <a:ext cx="891130" cy="231648"/>
            </a:xfrm>
            <a:prstGeom prst="rect">
              <a:avLst/>
            </a:prstGeom>
            <a:solidFill>
              <a:schemeClr val="bg1"/>
            </a:solidFill>
            <a:ln w="15875">
              <a:noFill/>
              <a:round/>
              <a:headEnd type="triangle" w="med" len="med"/>
              <a:tailEnd type="triangle" w="med" len="med"/>
            </a:ln>
            <a:effectLst/>
            <a:extLst/>
          </p:spPr>
          <p:txBody>
            <a:bodyPr wrap="square" lIns="0" tIns="0" rIns="0" bIns="0" anchor="t" anchorCtr="0">
              <a:spAutoFit/>
            </a:bodyPr>
            <a:lstStyle>
              <a:lvl1pPr algn="l" defTabSz="893763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506413" indent="-192088" algn="l" defTabSz="893763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771525" indent="-263525" algn="l" defTabSz="893763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928688" indent="-155575" algn="l" defTabSz="893763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1060450" indent="-130175" algn="l" defTabSz="893763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5176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9748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4320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8892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Clr>
                  <a:srgbClr val="3F3F3F"/>
                </a:buClr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</a:rPr>
                <a:t> ~ 6 months</a:t>
              </a:r>
              <a:endParaRPr lang="en-US" sz="1000" b="1" baseline="30000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42" name="Line 13">
              <a:extLst>
                <a:ext uri="{FF2B5EF4-FFF2-40B4-BE49-F238E27FC236}">
                  <a16:creationId xmlns:a16="http://schemas.microsoft.com/office/drawing/2014/main" xmlns="" id="{B5A78F98-2230-47C6-866F-8EBEB7EBBFC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6029" y="4626850"/>
              <a:ext cx="6048529" cy="0"/>
            </a:xfrm>
            <a:prstGeom prst="line">
              <a:avLst/>
            </a:prstGeom>
            <a:noFill/>
            <a:ln w="19050">
              <a:solidFill>
                <a:schemeClr val="accent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1">
              <a:spAutoFit/>
            </a:bodyPr>
            <a:lstStyle/>
            <a:p>
              <a:endParaRPr lang="fr-FR" sz="500" dirty="0">
                <a:solidFill>
                  <a:srgbClr val="3F3F3F"/>
                </a:solidFill>
                <a:latin typeface="+mj-lt"/>
              </a:endParaRPr>
            </a:p>
          </p:txBody>
        </p:sp>
        <p:sp>
          <p:nvSpPr>
            <p:cNvPr id="166" name="Title 1">
              <a:extLst>
                <a:ext uri="{FF2B5EF4-FFF2-40B4-BE49-F238E27FC236}">
                  <a16:creationId xmlns:a16="http://schemas.microsoft.com/office/drawing/2014/main" xmlns="" id="{2EB2D1F1-AD34-4FB5-B7F0-05723E96EE2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05215" y="3002078"/>
              <a:ext cx="2376541" cy="1261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vert="horz" wrap="square" lIns="73152" tIns="73152" rIns="73152" bIns="0" numCol="1" anchor="t" anchorCtr="0" compatLnSpc="1">
              <a:prstTxWarp prst="textNoShape">
                <a:avLst/>
              </a:prstTxWarp>
              <a:noAutofit/>
            </a:bodyPr>
            <a:lstStyle>
              <a:lvl1pPr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sz="2000" b="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2pPr>
              <a:lvl3pPr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3pPr>
              <a:lvl4pPr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4pPr>
              <a:lvl5pPr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defRPr sz="1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r>
                <a:rPr lang="en-US" sz="700" b="1" kern="0" dirty="0">
                  <a:solidFill>
                    <a:schemeClr val="accent3"/>
                  </a:solidFill>
                </a:rPr>
                <a:t>Weekly “Drum-beat” </a:t>
              </a:r>
            </a:p>
            <a:p>
              <a:r>
                <a:rPr lang="en-US" sz="700" b="1" kern="0" dirty="0">
                  <a:solidFill>
                    <a:schemeClr val="accent3"/>
                  </a:solidFill>
                </a:rPr>
                <a:t>meetings</a:t>
              </a:r>
              <a:endParaRPr lang="en-GB" sz="700" b="1" kern="0" dirty="0">
                <a:solidFill>
                  <a:schemeClr val="accent3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962330C5-D079-4A06-8171-7845586F1C0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03760" y="3475169"/>
              <a:ext cx="1685388" cy="729694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GB" sz="700" dirty="0"/>
                <a:t>Track individual progress and set next targets</a:t>
              </a:r>
            </a:p>
            <a:p>
              <a:pPr lvl="1">
                <a:spcBef>
                  <a:spcPct val="50000"/>
                </a:spcBef>
              </a:pPr>
              <a:r>
                <a:rPr lang="en-GB" sz="700" dirty="0"/>
                <a:t>Problem-solve jointly on roadblocks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xmlns="" id="{9D76919E-7E2C-4B0C-9043-9E2AD0A42624}"/>
                </a:ext>
              </a:extLst>
            </p:cNvPr>
            <p:cNvGrpSpPr/>
            <p:nvPr/>
          </p:nvGrpSpPr>
          <p:grpSpPr>
            <a:xfrm>
              <a:off x="2197279" y="3039216"/>
              <a:ext cx="736378" cy="1959817"/>
              <a:chOff x="2259013" y="1890353"/>
              <a:chExt cx="1406651" cy="3743686"/>
            </a:xfrm>
            <a:solidFill>
              <a:schemeClr val="accent3"/>
            </a:solidFill>
          </p:grpSpPr>
          <p:sp>
            <p:nvSpPr>
              <p:cNvPr id="174" name="Freeform 128">
                <a:extLst>
                  <a:ext uri="{FF2B5EF4-FFF2-40B4-BE49-F238E27FC236}">
                    <a16:creationId xmlns:a16="http://schemas.microsoft.com/office/drawing/2014/main" xmlns="" id="{03A017B8-399D-4C40-B67D-59082280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3032" y="2013971"/>
                <a:ext cx="88900" cy="158751"/>
              </a:xfrm>
              <a:custGeom>
                <a:avLst/>
                <a:gdLst>
                  <a:gd name="T0" fmla="*/ 33 w 36"/>
                  <a:gd name="T1" fmla="*/ 40 h 65"/>
                  <a:gd name="T2" fmla="*/ 23 w 36"/>
                  <a:gd name="T3" fmla="*/ 3 h 65"/>
                  <a:gd name="T4" fmla="*/ 7 w 36"/>
                  <a:gd name="T5" fmla="*/ 21 h 65"/>
                  <a:gd name="T6" fmla="*/ 12 w 36"/>
                  <a:gd name="T7" fmla="*/ 0 h 65"/>
                  <a:gd name="T8" fmla="*/ 0 w 36"/>
                  <a:gd name="T9" fmla="*/ 19 h 65"/>
                  <a:gd name="T10" fmla="*/ 21 w 36"/>
                  <a:gd name="T11" fmla="*/ 65 h 65"/>
                  <a:gd name="T12" fmla="*/ 33 w 36"/>
                  <a:gd name="T13" fmla="*/ 4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5">
                    <a:moveTo>
                      <a:pt x="33" y="40"/>
                    </a:moveTo>
                    <a:cubicBezTo>
                      <a:pt x="36" y="12"/>
                      <a:pt x="33" y="3"/>
                      <a:pt x="23" y="3"/>
                    </a:cubicBezTo>
                    <a:cubicBezTo>
                      <a:pt x="19" y="3"/>
                      <a:pt x="11" y="5"/>
                      <a:pt x="7" y="21"/>
                    </a:cubicBezTo>
                    <a:cubicBezTo>
                      <a:pt x="6" y="3"/>
                      <a:pt x="12" y="0"/>
                      <a:pt x="12" y="0"/>
                    </a:cubicBezTo>
                    <a:cubicBezTo>
                      <a:pt x="4" y="0"/>
                      <a:pt x="2" y="11"/>
                      <a:pt x="0" y="19"/>
                    </a:cubicBezTo>
                    <a:cubicBezTo>
                      <a:pt x="21" y="65"/>
                      <a:pt x="21" y="65"/>
                      <a:pt x="21" y="65"/>
                    </a:cubicBezTo>
                    <a:cubicBezTo>
                      <a:pt x="28" y="61"/>
                      <a:pt x="32" y="52"/>
                      <a:pt x="3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75" name="Freeform 129">
                <a:extLst>
                  <a:ext uri="{FF2B5EF4-FFF2-40B4-BE49-F238E27FC236}">
                    <a16:creationId xmlns:a16="http://schemas.microsoft.com/office/drawing/2014/main" xmlns="" id="{DC0439FE-03FA-4BA3-A642-FF511CEAC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9013" y="5597526"/>
                <a:ext cx="17463" cy="36513"/>
              </a:xfrm>
              <a:custGeom>
                <a:avLst/>
                <a:gdLst>
                  <a:gd name="T0" fmla="*/ 3 w 7"/>
                  <a:gd name="T1" fmla="*/ 3 h 15"/>
                  <a:gd name="T2" fmla="*/ 0 w 7"/>
                  <a:gd name="T3" fmla="*/ 15 h 15"/>
                  <a:gd name="T4" fmla="*/ 5 w 7"/>
                  <a:gd name="T5" fmla="*/ 3 h 15"/>
                  <a:gd name="T6" fmla="*/ 6 w 7"/>
                  <a:gd name="T7" fmla="*/ 0 h 15"/>
                  <a:gd name="T8" fmla="*/ 3 w 7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5">
                    <a:moveTo>
                      <a:pt x="3" y="3"/>
                    </a:moveTo>
                    <a:cubicBezTo>
                      <a:pt x="0" y="8"/>
                      <a:pt x="0" y="15"/>
                      <a:pt x="0" y="15"/>
                    </a:cubicBezTo>
                    <a:cubicBezTo>
                      <a:pt x="0" y="15"/>
                      <a:pt x="1" y="8"/>
                      <a:pt x="5" y="3"/>
                    </a:cubicBezTo>
                    <a:cubicBezTo>
                      <a:pt x="7" y="2"/>
                      <a:pt x="7" y="1"/>
                      <a:pt x="6" y="0"/>
                    </a:cubicBezTo>
                    <a:cubicBezTo>
                      <a:pt x="5" y="0"/>
                      <a:pt x="4" y="1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80" name="Oval 131">
                <a:extLst>
                  <a:ext uri="{FF2B5EF4-FFF2-40B4-BE49-F238E27FC236}">
                    <a16:creationId xmlns:a16="http://schemas.microsoft.com/office/drawing/2014/main" xmlns="" id="{D3809836-2FB7-42E4-961F-D71F06CA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169" y="1890353"/>
                <a:ext cx="46037" cy="587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81" name="Freeform 132">
                <a:extLst>
                  <a:ext uri="{FF2B5EF4-FFF2-40B4-BE49-F238E27FC236}">
                    <a16:creationId xmlns:a16="http://schemas.microsoft.com/office/drawing/2014/main" xmlns="" id="{37B52BAB-2C00-43F9-990D-06370FF76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59" y="1948403"/>
                <a:ext cx="58738" cy="66676"/>
              </a:xfrm>
              <a:custGeom>
                <a:avLst/>
                <a:gdLst>
                  <a:gd name="T0" fmla="*/ 9 w 24"/>
                  <a:gd name="T1" fmla="*/ 27 h 28"/>
                  <a:gd name="T2" fmla="*/ 23 w 24"/>
                  <a:gd name="T3" fmla="*/ 14 h 28"/>
                  <a:gd name="T4" fmla="*/ 14 w 24"/>
                  <a:gd name="T5" fmla="*/ 1 h 28"/>
                  <a:gd name="T6" fmla="*/ 1 w 24"/>
                  <a:gd name="T7" fmla="*/ 9 h 28"/>
                  <a:gd name="T8" fmla="*/ 9 w 24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9" y="27"/>
                    </a:moveTo>
                    <a:cubicBezTo>
                      <a:pt x="14" y="28"/>
                      <a:pt x="21" y="20"/>
                      <a:pt x="23" y="14"/>
                    </a:cubicBezTo>
                    <a:cubicBezTo>
                      <a:pt x="24" y="8"/>
                      <a:pt x="20" y="2"/>
                      <a:pt x="14" y="1"/>
                    </a:cubicBezTo>
                    <a:cubicBezTo>
                      <a:pt x="8" y="0"/>
                      <a:pt x="3" y="3"/>
                      <a:pt x="1" y="9"/>
                    </a:cubicBezTo>
                    <a:cubicBezTo>
                      <a:pt x="0" y="15"/>
                      <a:pt x="3" y="26"/>
                      <a:pt x="9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82" name="Freeform 133">
                <a:extLst>
                  <a:ext uri="{FF2B5EF4-FFF2-40B4-BE49-F238E27FC236}">
                    <a16:creationId xmlns:a16="http://schemas.microsoft.com/office/drawing/2014/main" xmlns="" id="{0A13F65B-2918-4E18-A6EB-3E1319AB8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427" y="2058961"/>
                <a:ext cx="101600" cy="122239"/>
              </a:xfrm>
              <a:custGeom>
                <a:avLst/>
                <a:gdLst>
                  <a:gd name="T0" fmla="*/ 15 w 42"/>
                  <a:gd name="T1" fmla="*/ 48 h 50"/>
                  <a:gd name="T2" fmla="*/ 39 w 42"/>
                  <a:gd name="T3" fmla="*/ 24 h 50"/>
                  <a:gd name="T4" fmla="*/ 25 w 42"/>
                  <a:gd name="T5" fmla="*/ 2 h 50"/>
                  <a:gd name="T6" fmla="*/ 2 w 42"/>
                  <a:gd name="T7" fmla="*/ 16 h 50"/>
                  <a:gd name="T8" fmla="*/ 15 w 42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15" y="48"/>
                    </a:moveTo>
                    <a:cubicBezTo>
                      <a:pt x="25" y="50"/>
                      <a:pt x="37" y="35"/>
                      <a:pt x="39" y="24"/>
                    </a:cubicBezTo>
                    <a:cubicBezTo>
                      <a:pt x="42" y="14"/>
                      <a:pt x="35" y="4"/>
                      <a:pt x="25" y="2"/>
                    </a:cubicBezTo>
                    <a:cubicBezTo>
                      <a:pt x="15" y="0"/>
                      <a:pt x="5" y="6"/>
                      <a:pt x="2" y="16"/>
                    </a:cubicBezTo>
                    <a:cubicBezTo>
                      <a:pt x="0" y="27"/>
                      <a:pt x="5" y="45"/>
                      <a:pt x="1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08" name="Freeform 135">
                <a:extLst>
                  <a:ext uri="{FF2B5EF4-FFF2-40B4-BE49-F238E27FC236}">
                    <a16:creationId xmlns:a16="http://schemas.microsoft.com/office/drawing/2014/main" xmlns="" id="{E81DD482-C202-413B-AD2D-9B228ACB9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439" y="2171673"/>
                <a:ext cx="149225" cy="274638"/>
              </a:xfrm>
              <a:custGeom>
                <a:avLst/>
                <a:gdLst>
                  <a:gd name="T0" fmla="*/ 40 w 61"/>
                  <a:gd name="T1" fmla="*/ 5 h 113"/>
                  <a:gd name="T2" fmla="*/ 11 w 61"/>
                  <a:gd name="T3" fmla="*/ 36 h 113"/>
                  <a:gd name="T4" fmla="*/ 19 w 61"/>
                  <a:gd name="T5" fmla="*/ 0 h 113"/>
                  <a:gd name="T6" fmla="*/ 0 w 61"/>
                  <a:gd name="T7" fmla="*/ 29 h 113"/>
                  <a:gd name="T8" fmla="*/ 37 w 61"/>
                  <a:gd name="T9" fmla="*/ 113 h 113"/>
                  <a:gd name="T10" fmla="*/ 57 w 61"/>
                  <a:gd name="T11" fmla="*/ 71 h 113"/>
                  <a:gd name="T12" fmla="*/ 40 w 61"/>
                  <a:gd name="T13" fmla="*/ 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13">
                    <a:moveTo>
                      <a:pt x="40" y="5"/>
                    </a:moveTo>
                    <a:cubicBezTo>
                      <a:pt x="32" y="5"/>
                      <a:pt x="17" y="9"/>
                      <a:pt x="11" y="36"/>
                    </a:cubicBezTo>
                    <a:cubicBezTo>
                      <a:pt x="10" y="5"/>
                      <a:pt x="19" y="0"/>
                      <a:pt x="19" y="0"/>
                    </a:cubicBezTo>
                    <a:cubicBezTo>
                      <a:pt x="6" y="0"/>
                      <a:pt x="3" y="16"/>
                      <a:pt x="0" y="29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48" y="106"/>
                      <a:pt x="55" y="89"/>
                      <a:pt x="57" y="71"/>
                    </a:cubicBezTo>
                    <a:cubicBezTo>
                      <a:pt x="61" y="21"/>
                      <a:pt x="56" y="5"/>
                      <a:pt x="4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09" name="Freeform 136">
                <a:extLst>
                  <a:ext uri="{FF2B5EF4-FFF2-40B4-BE49-F238E27FC236}">
                    <a16:creationId xmlns:a16="http://schemas.microsoft.com/office/drawing/2014/main" xmlns="" id="{E2A533B5-0B68-41BD-AE4E-CB5F3F190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7366" y="1960537"/>
                <a:ext cx="127001" cy="120651"/>
              </a:xfrm>
              <a:custGeom>
                <a:avLst/>
                <a:gdLst>
                  <a:gd name="T0" fmla="*/ 50 w 52"/>
                  <a:gd name="T1" fmla="*/ 50 h 50"/>
                  <a:gd name="T2" fmla="*/ 34 w 52"/>
                  <a:gd name="T3" fmla="*/ 0 h 50"/>
                  <a:gd name="T4" fmla="*/ 26 w 52"/>
                  <a:gd name="T5" fmla="*/ 23 h 50"/>
                  <a:gd name="T6" fmla="*/ 18 w 52"/>
                  <a:gd name="T7" fmla="*/ 0 h 50"/>
                  <a:gd name="T8" fmla="*/ 2 w 52"/>
                  <a:gd name="T9" fmla="*/ 50 h 50"/>
                  <a:gd name="T10" fmla="*/ 50 w 52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0">
                    <a:moveTo>
                      <a:pt x="50" y="50"/>
                    </a:moveTo>
                    <a:cubicBezTo>
                      <a:pt x="52" y="14"/>
                      <a:pt x="45" y="0"/>
                      <a:pt x="34" y="0"/>
                    </a:cubicBezTo>
                    <a:cubicBezTo>
                      <a:pt x="34" y="0"/>
                      <a:pt x="29" y="12"/>
                      <a:pt x="26" y="23"/>
                    </a:cubicBezTo>
                    <a:cubicBezTo>
                      <a:pt x="23" y="12"/>
                      <a:pt x="18" y="0"/>
                      <a:pt x="18" y="0"/>
                    </a:cubicBezTo>
                    <a:cubicBezTo>
                      <a:pt x="7" y="0"/>
                      <a:pt x="0" y="14"/>
                      <a:pt x="2" y="50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3" name="Freeform 137">
                <a:extLst>
                  <a:ext uri="{FF2B5EF4-FFF2-40B4-BE49-F238E27FC236}">
                    <a16:creationId xmlns:a16="http://schemas.microsoft.com/office/drawing/2014/main" xmlns="" id="{9B2D2C6A-F76B-4910-92C6-A62FA1DDE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847" y="2055065"/>
                <a:ext cx="101600" cy="122239"/>
              </a:xfrm>
              <a:custGeom>
                <a:avLst/>
                <a:gdLst>
                  <a:gd name="T0" fmla="*/ 27 w 42"/>
                  <a:gd name="T1" fmla="*/ 48 h 50"/>
                  <a:gd name="T2" fmla="*/ 40 w 42"/>
                  <a:gd name="T3" fmla="*/ 16 h 50"/>
                  <a:gd name="T4" fmla="*/ 17 w 42"/>
                  <a:gd name="T5" fmla="*/ 2 h 50"/>
                  <a:gd name="T6" fmla="*/ 3 w 42"/>
                  <a:gd name="T7" fmla="*/ 24 h 50"/>
                  <a:gd name="T8" fmla="*/ 27 w 42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27" y="48"/>
                    </a:moveTo>
                    <a:cubicBezTo>
                      <a:pt x="37" y="45"/>
                      <a:pt x="42" y="27"/>
                      <a:pt x="40" y="16"/>
                    </a:cubicBezTo>
                    <a:cubicBezTo>
                      <a:pt x="37" y="6"/>
                      <a:pt x="27" y="0"/>
                      <a:pt x="17" y="2"/>
                    </a:cubicBezTo>
                    <a:cubicBezTo>
                      <a:pt x="7" y="4"/>
                      <a:pt x="0" y="14"/>
                      <a:pt x="3" y="24"/>
                    </a:cubicBezTo>
                    <a:cubicBezTo>
                      <a:pt x="5" y="35"/>
                      <a:pt x="17" y="50"/>
                      <a:pt x="2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4" name="Freeform 138">
                <a:extLst>
                  <a:ext uri="{FF2B5EF4-FFF2-40B4-BE49-F238E27FC236}">
                    <a16:creationId xmlns:a16="http://schemas.microsoft.com/office/drawing/2014/main" xmlns="" id="{B5F1E9CD-B45D-48E9-A425-22CB2E263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647" y="2171673"/>
                <a:ext cx="147638" cy="274638"/>
              </a:xfrm>
              <a:custGeom>
                <a:avLst/>
                <a:gdLst>
                  <a:gd name="T0" fmla="*/ 42 w 61"/>
                  <a:gd name="T1" fmla="*/ 0 h 113"/>
                  <a:gd name="T2" fmla="*/ 50 w 61"/>
                  <a:gd name="T3" fmla="*/ 36 h 113"/>
                  <a:gd name="T4" fmla="*/ 21 w 61"/>
                  <a:gd name="T5" fmla="*/ 5 h 113"/>
                  <a:gd name="T6" fmla="*/ 4 w 61"/>
                  <a:gd name="T7" fmla="*/ 71 h 113"/>
                  <a:gd name="T8" fmla="*/ 24 w 61"/>
                  <a:gd name="T9" fmla="*/ 113 h 113"/>
                  <a:gd name="T10" fmla="*/ 61 w 61"/>
                  <a:gd name="T11" fmla="*/ 29 h 113"/>
                  <a:gd name="T12" fmla="*/ 42 w 61"/>
                  <a:gd name="T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13">
                    <a:moveTo>
                      <a:pt x="42" y="0"/>
                    </a:moveTo>
                    <a:cubicBezTo>
                      <a:pt x="42" y="0"/>
                      <a:pt x="51" y="5"/>
                      <a:pt x="50" y="36"/>
                    </a:cubicBezTo>
                    <a:cubicBezTo>
                      <a:pt x="44" y="9"/>
                      <a:pt x="29" y="5"/>
                      <a:pt x="21" y="5"/>
                    </a:cubicBezTo>
                    <a:cubicBezTo>
                      <a:pt x="5" y="5"/>
                      <a:pt x="0" y="21"/>
                      <a:pt x="4" y="71"/>
                    </a:cubicBezTo>
                    <a:cubicBezTo>
                      <a:pt x="6" y="89"/>
                      <a:pt x="13" y="106"/>
                      <a:pt x="24" y="113"/>
                    </a:cubicBezTo>
                    <a:cubicBezTo>
                      <a:pt x="61" y="29"/>
                      <a:pt x="61" y="29"/>
                      <a:pt x="61" y="29"/>
                    </a:cubicBezTo>
                    <a:cubicBezTo>
                      <a:pt x="58" y="16"/>
                      <a:pt x="55" y="0"/>
                      <a:pt x="4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6" name="Freeform 140">
                <a:extLst>
                  <a:ext uri="{FF2B5EF4-FFF2-40B4-BE49-F238E27FC236}">
                    <a16:creationId xmlns:a16="http://schemas.microsoft.com/office/drawing/2014/main" xmlns="" id="{3AE6CF97-9C64-4D68-A800-C75FD70E2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0621" y="1963413"/>
                <a:ext cx="57150" cy="66676"/>
              </a:xfrm>
              <a:custGeom>
                <a:avLst/>
                <a:gdLst>
                  <a:gd name="T0" fmla="*/ 15 w 24"/>
                  <a:gd name="T1" fmla="*/ 27 h 28"/>
                  <a:gd name="T2" fmla="*/ 23 w 24"/>
                  <a:gd name="T3" fmla="*/ 9 h 28"/>
                  <a:gd name="T4" fmla="*/ 10 w 24"/>
                  <a:gd name="T5" fmla="*/ 1 h 28"/>
                  <a:gd name="T6" fmla="*/ 2 w 24"/>
                  <a:gd name="T7" fmla="*/ 14 h 28"/>
                  <a:gd name="T8" fmla="*/ 15 w 24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15" y="27"/>
                    </a:moveTo>
                    <a:cubicBezTo>
                      <a:pt x="21" y="26"/>
                      <a:pt x="24" y="15"/>
                      <a:pt x="23" y="9"/>
                    </a:cubicBezTo>
                    <a:cubicBezTo>
                      <a:pt x="21" y="3"/>
                      <a:pt x="16" y="0"/>
                      <a:pt x="10" y="1"/>
                    </a:cubicBezTo>
                    <a:cubicBezTo>
                      <a:pt x="4" y="2"/>
                      <a:pt x="0" y="8"/>
                      <a:pt x="2" y="14"/>
                    </a:cubicBezTo>
                    <a:cubicBezTo>
                      <a:pt x="3" y="20"/>
                      <a:pt x="10" y="28"/>
                      <a:pt x="1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8" name="Freeform 142">
                <a:extLst>
                  <a:ext uri="{FF2B5EF4-FFF2-40B4-BE49-F238E27FC236}">
                    <a16:creationId xmlns:a16="http://schemas.microsoft.com/office/drawing/2014/main" xmlns="" id="{EE95664D-73DF-47C6-949E-0BD95C61A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1475" y="2058961"/>
                <a:ext cx="87313" cy="158751"/>
              </a:xfrm>
              <a:custGeom>
                <a:avLst/>
                <a:gdLst>
                  <a:gd name="T0" fmla="*/ 15 w 36"/>
                  <a:gd name="T1" fmla="*/ 65 h 65"/>
                  <a:gd name="T2" fmla="*/ 36 w 36"/>
                  <a:gd name="T3" fmla="*/ 19 h 65"/>
                  <a:gd name="T4" fmla="*/ 25 w 36"/>
                  <a:gd name="T5" fmla="*/ 0 h 65"/>
                  <a:gd name="T6" fmla="*/ 29 w 36"/>
                  <a:gd name="T7" fmla="*/ 21 h 65"/>
                  <a:gd name="T8" fmla="*/ 13 w 36"/>
                  <a:gd name="T9" fmla="*/ 3 h 65"/>
                  <a:gd name="T10" fmla="*/ 3 w 36"/>
                  <a:gd name="T11" fmla="*/ 40 h 65"/>
                  <a:gd name="T12" fmla="*/ 15 w 36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5">
                    <a:moveTo>
                      <a:pt x="15" y="65"/>
                    </a:moveTo>
                    <a:cubicBezTo>
                      <a:pt x="36" y="19"/>
                      <a:pt x="36" y="19"/>
                      <a:pt x="36" y="19"/>
                    </a:cubicBezTo>
                    <a:cubicBezTo>
                      <a:pt x="34" y="11"/>
                      <a:pt x="32" y="0"/>
                      <a:pt x="25" y="0"/>
                    </a:cubicBezTo>
                    <a:cubicBezTo>
                      <a:pt x="25" y="0"/>
                      <a:pt x="30" y="3"/>
                      <a:pt x="29" y="21"/>
                    </a:cubicBezTo>
                    <a:cubicBezTo>
                      <a:pt x="26" y="5"/>
                      <a:pt x="17" y="3"/>
                      <a:pt x="13" y="3"/>
                    </a:cubicBezTo>
                    <a:cubicBezTo>
                      <a:pt x="4" y="3"/>
                      <a:pt x="0" y="12"/>
                      <a:pt x="3" y="40"/>
                    </a:cubicBezTo>
                    <a:cubicBezTo>
                      <a:pt x="4" y="52"/>
                      <a:pt x="8" y="61"/>
                      <a:pt x="15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19" name="Freeform 143">
                <a:extLst>
                  <a:ext uri="{FF2B5EF4-FFF2-40B4-BE49-F238E27FC236}">
                    <a16:creationId xmlns:a16="http://schemas.microsoft.com/office/drawing/2014/main" xmlns="" id="{12C215FC-F612-4977-92CE-1EE7337C8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408" y="2100670"/>
                <a:ext cx="447675" cy="379412"/>
              </a:xfrm>
              <a:custGeom>
                <a:avLst/>
                <a:gdLst>
                  <a:gd name="T0" fmla="*/ 94 w 282"/>
                  <a:gd name="T1" fmla="*/ 0 h 239"/>
                  <a:gd name="T2" fmla="*/ 0 w 282"/>
                  <a:gd name="T3" fmla="*/ 239 h 239"/>
                  <a:gd name="T4" fmla="*/ 282 w 282"/>
                  <a:gd name="T5" fmla="*/ 239 h 239"/>
                  <a:gd name="T6" fmla="*/ 189 w 282"/>
                  <a:gd name="T7" fmla="*/ 0 h 239"/>
                  <a:gd name="T8" fmla="*/ 94 w 282"/>
                  <a:gd name="T9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39">
                    <a:moveTo>
                      <a:pt x="94" y="0"/>
                    </a:moveTo>
                    <a:lnTo>
                      <a:pt x="0" y="239"/>
                    </a:lnTo>
                    <a:lnTo>
                      <a:pt x="282" y="239"/>
                    </a:lnTo>
                    <a:lnTo>
                      <a:pt x="189" y="0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220" name="Rectangle 144">
                <a:extLst>
                  <a:ext uri="{FF2B5EF4-FFF2-40B4-BE49-F238E27FC236}">
                    <a16:creationId xmlns:a16="http://schemas.microsoft.com/office/drawing/2014/main" xmlns="" id="{CBC2CC0A-63F2-40BC-B48A-532CDD022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407" y="2524527"/>
                <a:ext cx="44767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xmlns="" id="{060EFE99-780D-41EF-9860-65A9545A6080}"/>
                </a:ext>
              </a:extLst>
            </p:cNvPr>
            <p:cNvGrpSpPr/>
            <p:nvPr/>
          </p:nvGrpSpPr>
          <p:grpSpPr>
            <a:xfrm>
              <a:off x="3447682" y="3028812"/>
              <a:ext cx="2620616" cy="1973148"/>
              <a:chOff x="5564066" y="3028812"/>
              <a:chExt cx="2620616" cy="1973148"/>
            </a:xfrm>
          </p:grpSpPr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xmlns="" id="{509784C1-4BB5-4AF9-958D-AEC8E035C69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64066" y="3028812"/>
                <a:ext cx="2602884" cy="12612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 vert="horz" wrap="square" lIns="73152" tIns="73152" rIns="73152" bIns="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defTabSz="895350" eaLnBrk="1" hangingPunct="1">
                  <a:tabLst>
                    <a:tab pos="269875" algn="l"/>
                  </a:tabLst>
                  <a:defRPr sz="1000" b="1" kern="0" baseline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defTabSz="895350" eaLnBrk="1" hangingPunct="1">
                  <a:defRPr sz="1900" b="1">
                    <a:solidFill>
                      <a:schemeClr val="tx2"/>
                    </a:solidFill>
                  </a:defRPr>
                </a:lvl2pPr>
                <a:lvl3pPr defTabSz="895350" eaLnBrk="1" hangingPunct="1">
                  <a:defRPr sz="1900" b="1">
                    <a:solidFill>
                      <a:schemeClr val="tx2"/>
                    </a:solidFill>
                  </a:defRPr>
                </a:lvl3pPr>
                <a:lvl4pPr defTabSz="895350" eaLnBrk="1" hangingPunct="1">
                  <a:defRPr sz="1900" b="1">
                    <a:solidFill>
                      <a:schemeClr val="tx2"/>
                    </a:solidFill>
                  </a:defRPr>
                </a:lvl4pPr>
                <a:lvl5pPr defTabSz="895350" eaLnBrk="1" hangingPunct="1">
                  <a:defRPr sz="1900" b="1">
                    <a:solidFill>
                      <a:schemeClr val="tx2"/>
                    </a:solidFill>
                  </a:defRPr>
                </a:lvl5pPr>
                <a:lvl6pPr marL="4572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6pPr>
                <a:lvl7pPr marL="9144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7pPr>
                <a:lvl8pPr marL="13716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8pPr>
                <a:lvl9pPr marL="1828800" defTabSz="895350" fontAlgn="base">
                  <a:spcBef>
                    <a:spcPct val="0"/>
                  </a:spcBef>
                  <a:spcAft>
                    <a:spcPct val="0"/>
                  </a:spcAft>
                  <a:defRPr sz="1900" b="1"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700" dirty="0">
                    <a:solidFill>
                      <a:schemeClr val="accent3"/>
                    </a:solidFill>
                  </a:rPr>
                  <a:t>Monthly Steerco/</a:t>
                </a:r>
                <a:br>
                  <a:rPr lang="en-US" sz="700" dirty="0">
                    <a:solidFill>
                      <a:schemeClr val="accent3"/>
                    </a:solidFill>
                  </a:rPr>
                </a:br>
                <a:r>
                  <a:rPr lang="en-US" sz="700" dirty="0">
                    <a:solidFill>
                      <a:schemeClr val="accent3"/>
                    </a:solidFill>
                  </a:rPr>
                  <a:t>Update meetings</a:t>
                </a:r>
                <a:endParaRPr lang="en-GB" sz="7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xmlns="" id="{0CBC22F1-DEBA-4D54-9A7A-95C6EBA2D980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682332" y="3524129"/>
                <a:ext cx="1731519" cy="81076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895350" eaLnBrk="1" latinLnBrk="0" hangingPunct="1">
                  <a:buClr>
                    <a:schemeClr val="tx2"/>
                  </a:buClr>
                  <a:buSzPct val="100000"/>
                  <a:defRPr sz="1400" baseline="0">
                    <a:latin typeface="+mn-lt"/>
                  </a:defRPr>
                </a:lvl1pPr>
                <a:lvl2pPr marL="193675" lvl="1" indent="-192088" defTabSz="895350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400" baseline="0">
                    <a:latin typeface="+mn-lt"/>
                  </a:defRPr>
                </a:lvl2pPr>
                <a:lvl3pPr marL="457200" lvl="2" indent="-261938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400" baseline="0">
                    <a:latin typeface="+mn-lt"/>
                  </a:defRPr>
                </a:lvl3pPr>
                <a:lvl4pPr marL="614363" lvl="3" indent="-155575" defTabSz="895350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400" baseline="0">
                    <a:latin typeface="+mn-lt"/>
                  </a:defRPr>
                </a:lvl4pPr>
                <a:lvl5pPr marL="749808" lvl="4" indent="-130175" defTabSz="895350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sz="1400"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 lvl="1">
                  <a:spcBef>
                    <a:spcPct val="50000"/>
                  </a:spcBef>
                </a:pPr>
                <a:r>
                  <a:rPr lang="en-US" sz="700" dirty="0"/>
                  <a:t>Track overall progress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700" dirty="0"/>
                  <a:t>Celebrate success cases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sz="700" dirty="0"/>
                  <a:t>Set/verify next targets and milestones</a:t>
                </a:r>
              </a:p>
            </p:txBody>
          </p:sp>
          <p:grpSp>
            <p:nvGrpSpPr>
              <p:cNvPr id="230" name="Group 4">
                <a:extLst>
                  <a:ext uri="{FF2B5EF4-FFF2-40B4-BE49-F238E27FC236}">
                    <a16:creationId xmlns:a16="http://schemas.microsoft.com/office/drawing/2014/main" xmlns="" id="{4278AAD5-57CE-4C43-B2DD-8F2EF23531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532253" y="3178114"/>
                <a:ext cx="652429" cy="1823846"/>
                <a:chOff x="-1731" y="-7037"/>
                <a:chExt cx="2875" cy="8037"/>
              </a:xfrm>
              <a:solidFill>
                <a:schemeClr val="accent3"/>
              </a:solidFill>
            </p:grpSpPr>
            <p:sp>
              <p:nvSpPr>
                <p:cNvPr id="231" name="Freeform 5">
                  <a:extLst>
                    <a:ext uri="{FF2B5EF4-FFF2-40B4-BE49-F238E27FC236}">
                      <a16:creationId xmlns:a16="http://schemas.microsoft.com/office/drawing/2014/main" xmlns="" id="{C5C0E9DF-2E6D-46E0-A7DA-9F8CDD32B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" y="980"/>
                  <a:ext cx="27" cy="20"/>
                </a:xfrm>
                <a:custGeom>
                  <a:avLst/>
                  <a:gdLst>
                    <a:gd name="T0" fmla="*/ 0 w 27"/>
                    <a:gd name="T1" fmla="*/ 20 h 20"/>
                    <a:gd name="T2" fmla="*/ 20 w 27"/>
                    <a:gd name="T3" fmla="*/ 20 h 20"/>
                    <a:gd name="T4" fmla="*/ 27 w 27"/>
                    <a:gd name="T5" fmla="*/ 0 h 20"/>
                    <a:gd name="T6" fmla="*/ 7 w 27"/>
                    <a:gd name="T7" fmla="*/ 0 h 20"/>
                    <a:gd name="T8" fmla="*/ 0 w 27"/>
                    <a:gd name="T9" fmla="*/ 20 h 20"/>
                    <a:gd name="T10" fmla="*/ 0 w 27"/>
                    <a:gd name="T11" fmla="*/ 20 h 20"/>
                    <a:gd name="T12" fmla="*/ 0 w 27"/>
                    <a:gd name="T13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20">
                      <a:moveTo>
                        <a:pt x="0" y="20"/>
                      </a:moveTo>
                      <a:lnTo>
                        <a:pt x="20" y="20"/>
                      </a:lnTo>
                      <a:lnTo>
                        <a:pt x="27" y="0"/>
                      </a:lnTo>
                      <a:lnTo>
                        <a:pt x="7" y="0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2" name="Freeform 6">
                  <a:extLst>
                    <a:ext uri="{FF2B5EF4-FFF2-40B4-BE49-F238E27FC236}">
                      <a16:creationId xmlns:a16="http://schemas.microsoft.com/office/drawing/2014/main" xmlns="" id="{4B33FD71-7828-4188-8553-4CAA5BC300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573" y="-6773"/>
                  <a:ext cx="2024" cy="958"/>
                </a:xfrm>
                <a:custGeom>
                  <a:avLst/>
                  <a:gdLst>
                    <a:gd name="T0" fmla="*/ 2128 w 2319"/>
                    <a:gd name="T1" fmla="*/ 131 h 1096"/>
                    <a:gd name="T2" fmla="*/ 1839 w 2319"/>
                    <a:gd name="T3" fmla="*/ 273 h 1096"/>
                    <a:gd name="T4" fmla="*/ 1732 w 2319"/>
                    <a:gd name="T5" fmla="*/ 215 h 1096"/>
                    <a:gd name="T6" fmla="*/ 1684 w 2319"/>
                    <a:gd name="T7" fmla="*/ 273 h 1096"/>
                    <a:gd name="T8" fmla="*/ 1658 w 2319"/>
                    <a:gd name="T9" fmla="*/ 296 h 1096"/>
                    <a:gd name="T10" fmla="*/ 1543 w 2319"/>
                    <a:gd name="T11" fmla="*/ 346 h 1096"/>
                    <a:gd name="T12" fmla="*/ 1469 w 2319"/>
                    <a:gd name="T13" fmla="*/ 84 h 1096"/>
                    <a:gd name="T14" fmla="*/ 1280 w 2319"/>
                    <a:gd name="T15" fmla="*/ 50 h 1096"/>
                    <a:gd name="T16" fmla="*/ 1015 w 2319"/>
                    <a:gd name="T17" fmla="*/ 58 h 1096"/>
                    <a:gd name="T18" fmla="*/ 958 w 2319"/>
                    <a:gd name="T19" fmla="*/ 273 h 1096"/>
                    <a:gd name="T20" fmla="*/ 1066 w 2319"/>
                    <a:gd name="T21" fmla="*/ 55 h 1096"/>
                    <a:gd name="T22" fmla="*/ 981 w 2319"/>
                    <a:gd name="T23" fmla="*/ 273 h 1096"/>
                    <a:gd name="T24" fmla="*/ 1147 w 2319"/>
                    <a:gd name="T25" fmla="*/ 215 h 1096"/>
                    <a:gd name="T26" fmla="*/ 1196 w 2319"/>
                    <a:gd name="T27" fmla="*/ 273 h 1096"/>
                    <a:gd name="T28" fmla="*/ 1231 w 2319"/>
                    <a:gd name="T29" fmla="*/ 288 h 1096"/>
                    <a:gd name="T30" fmla="*/ 1254 w 2319"/>
                    <a:gd name="T31" fmla="*/ 346 h 1096"/>
                    <a:gd name="T32" fmla="*/ 966 w 2319"/>
                    <a:gd name="T33" fmla="*/ 338 h 1096"/>
                    <a:gd name="T34" fmla="*/ 669 w 2319"/>
                    <a:gd name="T35" fmla="*/ 322 h 1096"/>
                    <a:gd name="T36" fmla="*/ 693 w 2319"/>
                    <a:gd name="T37" fmla="*/ 346 h 1096"/>
                    <a:gd name="T38" fmla="*/ 800 w 2319"/>
                    <a:gd name="T39" fmla="*/ 322 h 1096"/>
                    <a:gd name="T40" fmla="*/ 777 w 2319"/>
                    <a:gd name="T41" fmla="*/ 288 h 1096"/>
                    <a:gd name="T42" fmla="*/ 430 w 2319"/>
                    <a:gd name="T43" fmla="*/ 273 h 1096"/>
                    <a:gd name="T44" fmla="*/ 189 w 2319"/>
                    <a:gd name="T45" fmla="*/ 0 h 1096"/>
                    <a:gd name="T46" fmla="*/ 34 w 2319"/>
                    <a:gd name="T47" fmla="*/ 273 h 1096"/>
                    <a:gd name="T48" fmla="*/ 0 w 2319"/>
                    <a:gd name="T49" fmla="*/ 585 h 1096"/>
                    <a:gd name="T50" fmla="*/ 26 w 2319"/>
                    <a:gd name="T51" fmla="*/ 642 h 1096"/>
                    <a:gd name="T52" fmla="*/ 131 w 2319"/>
                    <a:gd name="T53" fmla="*/ 669 h 1096"/>
                    <a:gd name="T54" fmla="*/ 719 w 2319"/>
                    <a:gd name="T55" fmla="*/ 1096 h 1096"/>
                    <a:gd name="T56" fmla="*/ 711 w 2319"/>
                    <a:gd name="T57" fmla="*/ 1046 h 1096"/>
                    <a:gd name="T58" fmla="*/ 619 w 2319"/>
                    <a:gd name="T59" fmla="*/ 881 h 1096"/>
                    <a:gd name="T60" fmla="*/ 611 w 2319"/>
                    <a:gd name="T61" fmla="*/ 511 h 1096"/>
                    <a:gd name="T62" fmla="*/ 562 w 2319"/>
                    <a:gd name="T63" fmla="*/ 477 h 1096"/>
                    <a:gd name="T64" fmla="*/ 2054 w 2319"/>
                    <a:gd name="T65" fmla="*/ 430 h 1096"/>
                    <a:gd name="T66" fmla="*/ 1839 w 2319"/>
                    <a:gd name="T67" fmla="*/ 477 h 1096"/>
                    <a:gd name="T68" fmla="*/ 1789 w 2319"/>
                    <a:gd name="T69" fmla="*/ 511 h 1096"/>
                    <a:gd name="T70" fmla="*/ 1816 w 2319"/>
                    <a:gd name="T71" fmla="*/ 1015 h 1096"/>
                    <a:gd name="T72" fmla="*/ 1758 w 2319"/>
                    <a:gd name="T73" fmla="*/ 1062 h 1096"/>
                    <a:gd name="T74" fmla="*/ 1997 w 2319"/>
                    <a:gd name="T75" fmla="*/ 669 h 1096"/>
                    <a:gd name="T76" fmla="*/ 2269 w 2319"/>
                    <a:gd name="T77" fmla="*/ 658 h 1096"/>
                    <a:gd name="T78" fmla="*/ 2319 w 2319"/>
                    <a:gd name="T79" fmla="*/ 585 h 1096"/>
                    <a:gd name="T80" fmla="*/ 2319 w 2319"/>
                    <a:gd name="T81" fmla="*/ 404 h 1096"/>
                    <a:gd name="T82" fmla="*/ 2277 w 2319"/>
                    <a:gd name="T83" fmla="*/ 115 h 1096"/>
                    <a:gd name="T84" fmla="*/ 2235 w 2319"/>
                    <a:gd name="T85" fmla="*/ 34 h 1096"/>
                    <a:gd name="T86" fmla="*/ 1684 w 2319"/>
                    <a:gd name="T87" fmla="*/ 346 h 1096"/>
                    <a:gd name="T88" fmla="*/ 1716 w 2319"/>
                    <a:gd name="T89" fmla="*/ 346 h 1096"/>
                    <a:gd name="T90" fmla="*/ 1684 w 2319"/>
                    <a:gd name="T91" fmla="*/ 346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319" h="1096">
                      <a:moveTo>
                        <a:pt x="2235" y="34"/>
                      </a:moveTo>
                      <a:cubicBezTo>
                        <a:pt x="2162" y="57"/>
                        <a:pt x="2162" y="57"/>
                        <a:pt x="2162" y="57"/>
                      </a:cubicBezTo>
                      <a:cubicBezTo>
                        <a:pt x="2128" y="131"/>
                        <a:pt x="2128" y="131"/>
                        <a:pt x="2128" y="131"/>
                      </a:cubicBezTo>
                      <a:cubicBezTo>
                        <a:pt x="2104" y="57"/>
                        <a:pt x="2104" y="57"/>
                        <a:pt x="2104" y="57"/>
                      </a:cubicBezTo>
                      <a:cubicBezTo>
                        <a:pt x="2031" y="215"/>
                        <a:pt x="2031" y="215"/>
                        <a:pt x="2031" y="215"/>
                      </a:cubicBezTo>
                      <a:cubicBezTo>
                        <a:pt x="1839" y="273"/>
                        <a:pt x="1839" y="273"/>
                        <a:pt x="1839" y="273"/>
                      </a:cubicBezTo>
                      <a:cubicBezTo>
                        <a:pt x="1708" y="273"/>
                        <a:pt x="1708" y="273"/>
                        <a:pt x="1708" y="273"/>
                      </a:cubicBezTo>
                      <a:cubicBezTo>
                        <a:pt x="1732" y="215"/>
                        <a:pt x="1732" y="215"/>
                        <a:pt x="1732" y="215"/>
                      </a:cubicBezTo>
                      <a:cubicBezTo>
                        <a:pt x="1732" y="215"/>
                        <a:pt x="1732" y="215"/>
                        <a:pt x="1732" y="215"/>
                      </a:cubicBezTo>
                      <a:cubicBezTo>
                        <a:pt x="1708" y="223"/>
                        <a:pt x="1708" y="223"/>
                        <a:pt x="1708" y="223"/>
                      </a:cubicBezTo>
                      <a:cubicBezTo>
                        <a:pt x="1700" y="238"/>
                        <a:pt x="1700" y="238"/>
                        <a:pt x="1700" y="238"/>
                      </a:cubicBezTo>
                      <a:cubicBezTo>
                        <a:pt x="1684" y="273"/>
                        <a:pt x="1684" y="273"/>
                        <a:pt x="1684" y="273"/>
                      </a:cubicBezTo>
                      <a:cubicBezTo>
                        <a:pt x="1650" y="273"/>
                        <a:pt x="1650" y="273"/>
                        <a:pt x="1650" y="273"/>
                      </a:cubicBezTo>
                      <a:cubicBezTo>
                        <a:pt x="1650" y="273"/>
                        <a:pt x="1650" y="273"/>
                        <a:pt x="1650" y="273"/>
                      </a:cubicBezTo>
                      <a:cubicBezTo>
                        <a:pt x="1658" y="296"/>
                        <a:pt x="1658" y="296"/>
                        <a:pt x="1658" y="296"/>
                      </a:cubicBezTo>
                      <a:cubicBezTo>
                        <a:pt x="1666" y="314"/>
                        <a:pt x="1666" y="314"/>
                        <a:pt x="1666" y="314"/>
                      </a:cubicBezTo>
                      <a:cubicBezTo>
                        <a:pt x="1650" y="346"/>
                        <a:pt x="1650" y="346"/>
                        <a:pt x="1650" y="346"/>
                      </a:cubicBezTo>
                      <a:cubicBezTo>
                        <a:pt x="1543" y="346"/>
                        <a:pt x="1543" y="346"/>
                        <a:pt x="1543" y="346"/>
                      </a:cubicBezTo>
                      <a:cubicBezTo>
                        <a:pt x="1543" y="346"/>
                        <a:pt x="1543" y="346"/>
                        <a:pt x="1543" y="346"/>
                      </a:cubicBezTo>
                      <a:cubicBezTo>
                        <a:pt x="1527" y="246"/>
                        <a:pt x="1527" y="246"/>
                        <a:pt x="1527" y="246"/>
                      </a:cubicBezTo>
                      <a:cubicBezTo>
                        <a:pt x="1527" y="246"/>
                        <a:pt x="1515" y="134"/>
                        <a:pt x="1469" y="84"/>
                      </a:cubicBezTo>
                      <a:cubicBezTo>
                        <a:pt x="1464" y="78"/>
                        <a:pt x="1443" y="65"/>
                        <a:pt x="1443" y="65"/>
                      </a:cubicBezTo>
                      <a:cubicBezTo>
                        <a:pt x="1412" y="57"/>
                        <a:pt x="1412" y="57"/>
                        <a:pt x="1412" y="57"/>
                      </a:cubicBezTo>
                      <a:cubicBezTo>
                        <a:pt x="1280" y="50"/>
                        <a:pt x="1280" y="50"/>
                        <a:pt x="1280" y="50"/>
                      </a:cubicBezTo>
                      <a:cubicBezTo>
                        <a:pt x="1231" y="165"/>
                        <a:pt x="1231" y="165"/>
                        <a:pt x="1231" y="165"/>
                      </a:cubicBezTo>
                      <a:cubicBezTo>
                        <a:pt x="1173" y="50"/>
                        <a:pt x="1173" y="50"/>
                        <a:pt x="1173" y="50"/>
                      </a:cubicBezTo>
                      <a:cubicBezTo>
                        <a:pt x="1173" y="50"/>
                        <a:pt x="1021" y="57"/>
                        <a:pt x="1015" y="58"/>
                      </a:cubicBezTo>
                      <a:cubicBezTo>
                        <a:pt x="1005" y="61"/>
                        <a:pt x="988" y="72"/>
                        <a:pt x="982" y="80"/>
                      </a:cubicBezTo>
                      <a:cubicBezTo>
                        <a:pt x="963" y="104"/>
                        <a:pt x="924" y="273"/>
                        <a:pt x="924" y="273"/>
                      </a:cubicBezTo>
                      <a:cubicBezTo>
                        <a:pt x="958" y="273"/>
                        <a:pt x="958" y="273"/>
                        <a:pt x="958" y="273"/>
                      </a:cubicBezTo>
                      <a:cubicBezTo>
                        <a:pt x="1047" y="56"/>
                        <a:pt x="1047" y="56"/>
                        <a:pt x="1047" y="56"/>
                      </a:cubicBezTo>
                      <a:cubicBezTo>
                        <a:pt x="1051" y="56"/>
                        <a:pt x="1051" y="56"/>
                        <a:pt x="1051" y="56"/>
                      </a:cubicBezTo>
                      <a:cubicBezTo>
                        <a:pt x="1066" y="55"/>
                        <a:pt x="1066" y="55"/>
                        <a:pt x="1066" y="55"/>
                      </a:cubicBezTo>
                      <a:cubicBezTo>
                        <a:pt x="1065" y="65"/>
                        <a:pt x="1065" y="65"/>
                        <a:pt x="1065" y="65"/>
                      </a:cubicBezTo>
                      <a:cubicBezTo>
                        <a:pt x="1065" y="92"/>
                        <a:pt x="1065" y="92"/>
                        <a:pt x="1065" y="92"/>
                      </a:cubicBezTo>
                      <a:cubicBezTo>
                        <a:pt x="981" y="273"/>
                        <a:pt x="981" y="273"/>
                        <a:pt x="981" y="273"/>
                      </a:cubicBezTo>
                      <a:cubicBezTo>
                        <a:pt x="1173" y="273"/>
                        <a:pt x="1173" y="273"/>
                        <a:pt x="1173" y="273"/>
                      </a:cubicBezTo>
                      <a:cubicBezTo>
                        <a:pt x="1147" y="215"/>
                        <a:pt x="1147" y="215"/>
                        <a:pt x="1147" y="215"/>
                      </a:cubicBezTo>
                      <a:cubicBezTo>
                        <a:pt x="1147" y="215"/>
                        <a:pt x="1147" y="215"/>
                        <a:pt x="1147" y="215"/>
                      </a:cubicBezTo>
                      <a:cubicBezTo>
                        <a:pt x="1173" y="223"/>
                        <a:pt x="1173" y="223"/>
                        <a:pt x="1173" y="223"/>
                      </a:cubicBezTo>
                      <a:cubicBezTo>
                        <a:pt x="1189" y="238"/>
                        <a:pt x="1189" y="238"/>
                        <a:pt x="1189" y="238"/>
                      </a:cubicBezTo>
                      <a:cubicBezTo>
                        <a:pt x="1196" y="273"/>
                        <a:pt x="1196" y="273"/>
                        <a:pt x="1196" y="273"/>
                      </a:cubicBezTo>
                      <a:cubicBezTo>
                        <a:pt x="1196" y="273"/>
                        <a:pt x="1196" y="273"/>
                        <a:pt x="1196" y="273"/>
                      </a:cubicBezTo>
                      <a:cubicBezTo>
                        <a:pt x="1212" y="280"/>
                        <a:pt x="1212" y="280"/>
                        <a:pt x="1212" y="280"/>
                      </a:cubicBezTo>
                      <a:cubicBezTo>
                        <a:pt x="1231" y="288"/>
                        <a:pt x="1231" y="288"/>
                        <a:pt x="1231" y="288"/>
                      </a:cubicBezTo>
                      <a:cubicBezTo>
                        <a:pt x="1246" y="314"/>
                        <a:pt x="1246" y="314"/>
                        <a:pt x="1246" y="314"/>
                      </a:cubicBezTo>
                      <a:cubicBezTo>
                        <a:pt x="1254" y="338"/>
                        <a:pt x="1254" y="338"/>
                        <a:pt x="1254" y="338"/>
                      </a:cubicBezTo>
                      <a:cubicBezTo>
                        <a:pt x="1254" y="346"/>
                        <a:pt x="1254" y="346"/>
                        <a:pt x="1254" y="346"/>
                      </a:cubicBezTo>
                      <a:cubicBezTo>
                        <a:pt x="950" y="346"/>
                        <a:pt x="950" y="346"/>
                        <a:pt x="950" y="346"/>
                      </a:cubicBezTo>
                      <a:cubicBezTo>
                        <a:pt x="950" y="346"/>
                        <a:pt x="950" y="346"/>
                        <a:pt x="950" y="346"/>
                      </a:cubicBezTo>
                      <a:cubicBezTo>
                        <a:pt x="966" y="338"/>
                        <a:pt x="966" y="338"/>
                        <a:pt x="966" y="338"/>
                      </a:cubicBezTo>
                      <a:cubicBezTo>
                        <a:pt x="973" y="322"/>
                        <a:pt x="973" y="322"/>
                        <a:pt x="973" y="322"/>
                      </a:cubicBezTo>
                      <a:cubicBezTo>
                        <a:pt x="800" y="322"/>
                        <a:pt x="800" y="322"/>
                        <a:pt x="800" y="322"/>
                      </a:cubicBezTo>
                      <a:cubicBezTo>
                        <a:pt x="669" y="322"/>
                        <a:pt x="669" y="322"/>
                        <a:pt x="669" y="322"/>
                      </a:cubicBezTo>
                      <a:cubicBezTo>
                        <a:pt x="669" y="322"/>
                        <a:pt x="669" y="322"/>
                        <a:pt x="669" y="322"/>
                      </a:cubicBezTo>
                      <a:cubicBezTo>
                        <a:pt x="677" y="338"/>
                        <a:pt x="677" y="338"/>
                        <a:pt x="677" y="338"/>
                      </a:cubicBezTo>
                      <a:cubicBezTo>
                        <a:pt x="693" y="346"/>
                        <a:pt x="693" y="346"/>
                        <a:pt x="693" y="346"/>
                      </a:cubicBezTo>
                      <a:cubicBezTo>
                        <a:pt x="585" y="346"/>
                        <a:pt x="585" y="346"/>
                        <a:pt x="585" y="346"/>
                      </a:cubicBezTo>
                      <a:cubicBezTo>
                        <a:pt x="693" y="296"/>
                        <a:pt x="693" y="296"/>
                        <a:pt x="693" y="296"/>
                      </a:cubicBezTo>
                      <a:cubicBezTo>
                        <a:pt x="800" y="322"/>
                        <a:pt x="800" y="322"/>
                        <a:pt x="800" y="322"/>
                      </a:cubicBezTo>
                      <a:cubicBezTo>
                        <a:pt x="800" y="322"/>
                        <a:pt x="800" y="322"/>
                        <a:pt x="800" y="322"/>
                      </a:cubicBezTo>
                      <a:cubicBezTo>
                        <a:pt x="792" y="304"/>
                        <a:pt x="792" y="304"/>
                        <a:pt x="792" y="304"/>
                      </a:cubicBezTo>
                      <a:cubicBezTo>
                        <a:pt x="777" y="288"/>
                        <a:pt x="777" y="288"/>
                        <a:pt x="777" y="288"/>
                      </a:cubicBezTo>
                      <a:cubicBezTo>
                        <a:pt x="735" y="265"/>
                        <a:pt x="735" y="265"/>
                        <a:pt x="735" y="265"/>
                      </a:cubicBezTo>
                      <a:cubicBezTo>
                        <a:pt x="669" y="238"/>
                        <a:pt x="669" y="238"/>
                        <a:pt x="669" y="238"/>
                      </a:cubicBezTo>
                      <a:cubicBezTo>
                        <a:pt x="430" y="273"/>
                        <a:pt x="430" y="273"/>
                        <a:pt x="430" y="273"/>
                      </a:cubicBezTo>
                      <a:cubicBezTo>
                        <a:pt x="347" y="57"/>
                        <a:pt x="347" y="57"/>
                        <a:pt x="347" y="57"/>
                      </a:cubicBezTo>
                      <a:cubicBezTo>
                        <a:pt x="331" y="157"/>
                        <a:pt x="331" y="157"/>
                        <a:pt x="331" y="157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89" y="0"/>
                        <a:pt x="158" y="22"/>
                        <a:pt x="148" y="31"/>
                      </a:cubicBezTo>
                      <a:cubicBezTo>
                        <a:pt x="57" y="107"/>
                        <a:pt x="34" y="273"/>
                        <a:pt x="34" y="273"/>
                      </a:cubicBezTo>
                      <a:cubicBezTo>
                        <a:pt x="8" y="396"/>
                        <a:pt x="8" y="396"/>
                        <a:pt x="8" y="396"/>
                      </a:cubicBezTo>
                      <a:cubicBezTo>
                        <a:pt x="0" y="561"/>
                        <a:pt x="0" y="561"/>
                        <a:pt x="0" y="561"/>
                      </a:cubicBezTo>
                      <a:cubicBezTo>
                        <a:pt x="0" y="585"/>
                        <a:pt x="0" y="585"/>
                        <a:pt x="0" y="585"/>
                      </a:cubicBezTo>
                      <a:cubicBezTo>
                        <a:pt x="0" y="585"/>
                        <a:pt x="0" y="585"/>
                        <a:pt x="0" y="585"/>
                      </a:cubicBezTo>
                      <a:cubicBezTo>
                        <a:pt x="8" y="619"/>
                        <a:pt x="8" y="619"/>
                        <a:pt x="8" y="619"/>
                      </a:cubicBezTo>
                      <a:cubicBezTo>
                        <a:pt x="26" y="642"/>
                        <a:pt x="26" y="642"/>
                        <a:pt x="26" y="642"/>
                      </a:cubicBezTo>
                      <a:cubicBezTo>
                        <a:pt x="50" y="658"/>
                        <a:pt x="50" y="658"/>
                        <a:pt x="50" y="658"/>
                      </a:cubicBezTo>
                      <a:cubicBezTo>
                        <a:pt x="84" y="669"/>
                        <a:pt x="84" y="669"/>
                        <a:pt x="84" y="669"/>
                      </a:cubicBezTo>
                      <a:cubicBezTo>
                        <a:pt x="131" y="669"/>
                        <a:pt x="131" y="669"/>
                        <a:pt x="131" y="669"/>
                      </a:cubicBezTo>
                      <a:cubicBezTo>
                        <a:pt x="373" y="669"/>
                        <a:pt x="373" y="669"/>
                        <a:pt x="373" y="669"/>
                      </a:cubicBezTo>
                      <a:cubicBezTo>
                        <a:pt x="538" y="1096"/>
                        <a:pt x="538" y="1096"/>
                        <a:pt x="538" y="1096"/>
                      </a:cubicBezTo>
                      <a:cubicBezTo>
                        <a:pt x="719" y="1096"/>
                        <a:pt x="719" y="1096"/>
                        <a:pt x="719" y="1096"/>
                      </a:cubicBezTo>
                      <a:cubicBezTo>
                        <a:pt x="719" y="1096"/>
                        <a:pt x="719" y="1096"/>
                        <a:pt x="719" y="1096"/>
                      </a:cubicBezTo>
                      <a:cubicBezTo>
                        <a:pt x="719" y="1072"/>
                        <a:pt x="719" y="1072"/>
                        <a:pt x="719" y="1072"/>
                      </a:cubicBezTo>
                      <a:cubicBezTo>
                        <a:pt x="711" y="1046"/>
                        <a:pt x="711" y="1046"/>
                        <a:pt x="711" y="1046"/>
                      </a:cubicBezTo>
                      <a:cubicBezTo>
                        <a:pt x="693" y="1030"/>
                        <a:pt x="693" y="1030"/>
                        <a:pt x="693" y="1030"/>
                      </a:cubicBezTo>
                      <a:cubicBezTo>
                        <a:pt x="669" y="1015"/>
                        <a:pt x="669" y="1015"/>
                        <a:pt x="669" y="1015"/>
                      </a:cubicBezTo>
                      <a:cubicBezTo>
                        <a:pt x="619" y="881"/>
                        <a:pt x="619" y="881"/>
                        <a:pt x="619" y="881"/>
                      </a:cubicBezTo>
                      <a:cubicBezTo>
                        <a:pt x="619" y="535"/>
                        <a:pt x="619" y="535"/>
                        <a:pt x="619" y="535"/>
                      </a:cubicBezTo>
                      <a:cubicBezTo>
                        <a:pt x="619" y="535"/>
                        <a:pt x="619" y="535"/>
                        <a:pt x="619" y="535"/>
                      </a:cubicBezTo>
                      <a:cubicBezTo>
                        <a:pt x="611" y="511"/>
                        <a:pt x="611" y="511"/>
                        <a:pt x="611" y="511"/>
                      </a:cubicBezTo>
                      <a:cubicBezTo>
                        <a:pt x="604" y="495"/>
                        <a:pt x="604" y="495"/>
                        <a:pt x="604" y="495"/>
                      </a:cubicBezTo>
                      <a:cubicBezTo>
                        <a:pt x="585" y="485"/>
                        <a:pt x="585" y="485"/>
                        <a:pt x="585" y="485"/>
                      </a:cubicBezTo>
                      <a:cubicBezTo>
                        <a:pt x="562" y="477"/>
                        <a:pt x="562" y="477"/>
                        <a:pt x="562" y="477"/>
                      </a:cubicBezTo>
                      <a:cubicBezTo>
                        <a:pt x="347" y="477"/>
                        <a:pt x="347" y="477"/>
                        <a:pt x="347" y="477"/>
                      </a:cubicBezTo>
                      <a:cubicBezTo>
                        <a:pt x="323" y="430"/>
                        <a:pt x="323" y="430"/>
                        <a:pt x="323" y="430"/>
                      </a:cubicBezTo>
                      <a:cubicBezTo>
                        <a:pt x="2054" y="430"/>
                        <a:pt x="2054" y="430"/>
                        <a:pt x="2054" y="430"/>
                      </a:cubicBezTo>
                      <a:cubicBezTo>
                        <a:pt x="2054" y="477"/>
                        <a:pt x="2054" y="477"/>
                        <a:pt x="2054" y="477"/>
                      </a:cubicBezTo>
                      <a:cubicBezTo>
                        <a:pt x="2054" y="477"/>
                        <a:pt x="1893" y="477"/>
                        <a:pt x="1839" y="477"/>
                      </a:cubicBezTo>
                      <a:cubicBezTo>
                        <a:pt x="1839" y="477"/>
                        <a:pt x="1839" y="477"/>
                        <a:pt x="1839" y="477"/>
                      </a:cubicBezTo>
                      <a:cubicBezTo>
                        <a:pt x="1839" y="477"/>
                        <a:pt x="1821" y="482"/>
                        <a:pt x="1816" y="485"/>
                      </a:cubicBezTo>
                      <a:cubicBezTo>
                        <a:pt x="1811" y="487"/>
                        <a:pt x="1803" y="492"/>
                        <a:pt x="1800" y="495"/>
                      </a:cubicBezTo>
                      <a:cubicBezTo>
                        <a:pt x="1796" y="499"/>
                        <a:pt x="1791" y="507"/>
                        <a:pt x="1789" y="511"/>
                      </a:cubicBezTo>
                      <a:cubicBezTo>
                        <a:pt x="1788" y="517"/>
                        <a:pt x="1789" y="535"/>
                        <a:pt x="1789" y="535"/>
                      </a:cubicBezTo>
                      <a:cubicBezTo>
                        <a:pt x="1816" y="1015"/>
                        <a:pt x="1816" y="1015"/>
                        <a:pt x="1816" y="1015"/>
                      </a:cubicBezTo>
                      <a:cubicBezTo>
                        <a:pt x="1816" y="1015"/>
                        <a:pt x="1816" y="1015"/>
                        <a:pt x="1816" y="1015"/>
                      </a:cubicBezTo>
                      <a:cubicBezTo>
                        <a:pt x="1789" y="1023"/>
                        <a:pt x="1789" y="1023"/>
                        <a:pt x="1789" y="1023"/>
                      </a:cubicBezTo>
                      <a:cubicBezTo>
                        <a:pt x="1774" y="1046"/>
                        <a:pt x="1774" y="1046"/>
                        <a:pt x="1774" y="1046"/>
                      </a:cubicBezTo>
                      <a:cubicBezTo>
                        <a:pt x="1758" y="1062"/>
                        <a:pt x="1758" y="1062"/>
                        <a:pt x="1758" y="1062"/>
                      </a:cubicBezTo>
                      <a:cubicBezTo>
                        <a:pt x="1766" y="1096"/>
                        <a:pt x="1766" y="1096"/>
                        <a:pt x="1766" y="1096"/>
                      </a:cubicBezTo>
                      <a:cubicBezTo>
                        <a:pt x="1947" y="1096"/>
                        <a:pt x="1947" y="1096"/>
                        <a:pt x="1947" y="1096"/>
                      </a:cubicBezTo>
                      <a:cubicBezTo>
                        <a:pt x="1997" y="669"/>
                        <a:pt x="1997" y="669"/>
                        <a:pt x="1997" y="669"/>
                      </a:cubicBezTo>
                      <a:cubicBezTo>
                        <a:pt x="2235" y="669"/>
                        <a:pt x="2235" y="669"/>
                        <a:pt x="2235" y="669"/>
                      </a:cubicBezTo>
                      <a:cubicBezTo>
                        <a:pt x="2235" y="669"/>
                        <a:pt x="2235" y="669"/>
                        <a:pt x="2235" y="669"/>
                      </a:cubicBezTo>
                      <a:cubicBezTo>
                        <a:pt x="2235" y="669"/>
                        <a:pt x="2261" y="662"/>
                        <a:pt x="2269" y="658"/>
                      </a:cubicBezTo>
                      <a:cubicBezTo>
                        <a:pt x="2276" y="655"/>
                        <a:pt x="2288" y="647"/>
                        <a:pt x="2293" y="642"/>
                      </a:cubicBezTo>
                      <a:cubicBezTo>
                        <a:pt x="2298" y="637"/>
                        <a:pt x="2308" y="626"/>
                        <a:pt x="2311" y="619"/>
                      </a:cubicBezTo>
                      <a:cubicBezTo>
                        <a:pt x="2315" y="611"/>
                        <a:pt x="2319" y="585"/>
                        <a:pt x="2319" y="585"/>
                      </a:cubicBezTo>
                      <a:cubicBezTo>
                        <a:pt x="2319" y="561"/>
                        <a:pt x="2319" y="561"/>
                        <a:pt x="2319" y="561"/>
                      </a:cubicBezTo>
                      <a:cubicBezTo>
                        <a:pt x="2319" y="561"/>
                        <a:pt x="2319" y="561"/>
                        <a:pt x="2319" y="561"/>
                      </a:cubicBezTo>
                      <a:cubicBezTo>
                        <a:pt x="2319" y="404"/>
                        <a:pt x="2319" y="404"/>
                        <a:pt x="2319" y="404"/>
                      </a:cubicBezTo>
                      <a:cubicBezTo>
                        <a:pt x="2311" y="273"/>
                        <a:pt x="2311" y="273"/>
                        <a:pt x="2311" y="273"/>
                      </a:cubicBezTo>
                      <a:cubicBezTo>
                        <a:pt x="2293" y="181"/>
                        <a:pt x="2293" y="181"/>
                        <a:pt x="2293" y="181"/>
                      </a:cubicBezTo>
                      <a:cubicBezTo>
                        <a:pt x="2277" y="115"/>
                        <a:pt x="2277" y="115"/>
                        <a:pt x="2277" y="115"/>
                      </a:cubicBezTo>
                      <a:cubicBezTo>
                        <a:pt x="2261" y="73"/>
                        <a:pt x="2261" y="73"/>
                        <a:pt x="2261" y="73"/>
                      </a:cubicBezTo>
                      <a:cubicBezTo>
                        <a:pt x="2254" y="42"/>
                        <a:pt x="2254" y="42"/>
                        <a:pt x="2254" y="42"/>
                      </a:cubicBezTo>
                      <a:cubicBezTo>
                        <a:pt x="2235" y="34"/>
                        <a:pt x="2235" y="34"/>
                        <a:pt x="2235" y="34"/>
                      </a:cubicBezTo>
                      <a:cubicBezTo>
                        <a:pt x="2235" y="34"/>
                        <a:pt x="2235" y="34"/>
                        <a:pt x="2235" y="34"/>
                      </a:cubicBezTo>
                      <a:cubicBezTo>
                        <a:pt x="2235" y="34"/>
                        <a:pt x="2235" y="34"/>
                        <a:pt x="2235" y="34"/>
                      </a:cubicBezTo>
                      <a:close/>
                      <a:moveTo>
                        <a:pt x="1684" y="346"/>
                      </a:moveTo>
                      <a:cubicBezTo>
                        <a:pt x="1684" y="338"/>
                        <a:pt x="1684" y="338"/>
                        <a:pt x="1684" y="338"/>
                      </a:cubicBezTo>
                      <a:cubicBezTo>
                        <a:pt x="1684" y="338"/>
                        <a:pt x="1684" y="338"/>
                        <a:pt x="1684" y="338"/>
                      </a:cubicBezTo>
                      <a:cubicBezTo>
                        <a:pt x="1716" y="346"/>
                        <a:pt x="1716" y="346"/>
                        <a:pt x="1716" y="346"/>
                      </a:cubicBezTo>
                      <a:cubicBezTo>
                        <a:pt x="1732" y="346"/>
                        <a:pt x="1732" y="346"/>
                        <a:pt x="1732" y="346"/>
                      </a:cubicBezTo>
                      <a:cubicBezTo>
                        <a:pt x="1684" y="346"/>
                        <a:pt x="1684" y="346"/>
                        <a:pt x="1684" y="346"/>
                      </a:cubicBezTo>
                      <a:cubicBezTo>
                        <a:pt x="1684" y="346"/>
                        <a:pt x="1684" y="346"/>
                        <a:pt x="1684" y="3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3" name="Freeform 7">
                  <a:extLst>
                    <a:ext uri="{FF2B5EF4-FFF2-40B4-BE49-F238E27FC236}">
                      <a16:creationId xmlns:a16="http://schemas.microsoft.com/office/drawing/2014/main" xmlns="" id="{7DA508B9-C38E-446E-9673-B05AD80FD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31" y="-6609"/>
                  <a:ext cx="115" cy="794"/>
                </a:xfrm>
                <a:custGeom>
                  <a:avLst/>
                  <a:gdLst>
                    <a:gd name="T0" fmla="*/ 0 w 132"/>
                    <a:gd name="T1" fmla="*/ 0 h 908"/>
                    <a:gd name="T2" fmla="*/ 50 w 132"/>
                    <a:gd name="T3" fmla="*/ 454 h 908"/>
                    <a:gd name="T4" fmla="*/ 50 w 132"/>
                    <a:gd name="T5" fmla="*/ 827 h 908"/>
                    <a:gd name="T6" fmla="*/ 50 w 132"/>
                    <a:gd name="T7" fmla="*/ 827 h 908"/>
                    <a:gd name="T8" fmla="*/ 58 w 132"/>
                    <a:gd name="T9" fmla="*/ 858 h 908"/>
                    <a:gd name="T10" fmla="*/ 74 w 132"/>
                    <a:gd name="T11" fmla="*/ 884 h 908"/>
                    <a:gd name="T12" fmla="*/ 100 w 132"/>
                    <a:gd name="T13" fmla="*/ 900 h 908"/>
                    <a:gd name="T14" fmla="*/ 132 w 132"/>
                    <a:gd name="T15" fmla="*/ 908 h 908"/>
                    <a:gd name="T16" fmla="*/ 132 w 132"/>
                    <a:gd name="T17" fmla="*/ 454 h 908"/>
                    <a:gd name="T18" fmla="*/ 74 w 132"/>
                    <a:gd name="T19" fmla="*/ 84 h 908"/>
                    <a:gd name="T20" fmla="*/ 74 w 132"/>
                    <a:gd name="T21" fmla="*/ 84 h 908"/>
                    <a:gd name="T22" fmla="*/ 74 w 132"/>
                    <a:gd name="T23" fmla="*/ 50 h 908"/>
                    <a:gd name="T24" fmla="*/ 58 w 132"/>
                    <a:gd name="T25" fmla="*/ 27 h 908"/>
                    <a:gd name="T26" fmla="*/ 34 w 132"/>
                    <a:gd name="T27" fmla="*/ 11 h 908"/>
                    <a:gd name="T28" fmla="*/ 0 w 132"/>
                    <a:gd name="T29" fmla="*/ 0 h 908"/>
                    <a:gd name="T30" fmla="*/ 0 w 132"/>
                    <a:gd name="T31" fmla="*/ 0 h 908"/>
                    <a:gd name="T32" fmla="*/ 0 w 132"/>
                    <a:gd name="T33" fmla="*/ 0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2" h="908">
                      <a:moveTo>
                        <a:pt x="0" y="0"/>
                      </a:moveTo>
                      <a:cubicBezTo>
                        <a:pt x="50" y="454"/>
                        <a:pt x="50" y="454"/>
                        <a:pt x="50" y="454"/>
                      </a:cubicBezTo>
                      <a:cubicBezTo>
                        <a:pt x="50" y="827"/>
                        <a:pt x="50" y="827"/>
                        <a:pt x="50" y="827"/>
                      </a:cubicBezTo>
                      <a:cubicBezTo>
                        <a:pt x="50" y="827"/>
                        <a:pt x="50" y="827"/>
                        <a:pt x="50" y="827"/>
                      </a:cubicBezTo>
                      <a:cubicBezTo>
                        <a:pt x="50" y="827"/>
                        <a:pt x="55" y="851"/>
                        <a:pt x="58" y="858"/>
                      </a:cubicBezTo>
                      <a:cubicBezTo>
                        <a:pt x="61" y="865"/>
                        <a:pt x="68" y="879"/>
                        <a:pt x="74" y="884"/>
                      </a:cubicBezTo>
                      <a:cubicBezTo>
                        <a:pt x="79" y="890"/>
                        <a:pt x="93" y="897"/>
                        <a:pt x="100" y="900"/>
                      </a:cubicBezTo>
                      <a:cubicBezTo>
                        <a:pt x="108" y="903"/>
                        <a:pt x="132" y="908"/>
                        <a:pt x="132" y="908"/>
                      </a:cubicBezTo>
                      <a:cubicBezTo>
                        <a:pt x="132" y="454"/>
                        <a:pt x="132" y="454"/>
                        <a:pt x="132" y="454"/>
                      </a:cubicBezTo>
                      <a:cubicBezTo>
                        <a:pt x="74" y="84"/>
                        <a:pt x="74" y="84"/>
                        <a:pt x="74" y="84"/>
                      </a:cubicBezTo>
                      <a:cubicBezTo>
                        <a:pt x="74" y="84"/>
                        <a:pt x="74" y="84"/>
                        <a:pt x="74" y="84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4" name="Freeform 8">
                  <a:extLst>
                    <a:ext uri="{FF2B5EF4-FFF2-40B4-BE49-F238E27FC236}">
                      <a16:creationId xmlns:a16="http://schemas.microsoft.com/office/drawing/2014/main" xmlns="" id="{C65B54AC-A22C-4AD0-BE49-E412DC68A1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" y="-6609"/>
                  <a:ext cx="114" cy="794"/>
                </a:xfrm>
                <a:custGeom>
                  <a:avLst/>
                  <a:gdLst>
                    <a:gd name="T0" fmla="*/ 43 w 114"/>
                    <a:gd name="T1" fmla="*/ 74 h 794"/>
                    <a:gd name="T2" fmla="*/ 0 w 114"/>
                    <a:gd name="T3" fmla="*/ 397 h 794"/>
                    <a:gd name="T4" fmla="*/ 0 w 114"/>
                    <a:gd name="T5" fmla="*/ 794 h 794"/>
                    <a:gd name="T6" fmla="*/ 0 w 114"/>
                    <a:gd name="T7" fmla="*/ 794 h 794"/>
                    <a:gd name="T8" fmla="*/ 20 w 114"/>
                    <a:gd name="T9" fmla="*/ 787 h 794"/>
                    <a:gd name="T10" fmla="*/ 43 w 114"/>
                    <a:gd name="T11" fmla="*/ 773 h 794"/>
                    <a:gd name="T12" fmla="*/ 57 w 114"/>
                    <a:gd name="T13" fmla="*/ 750 h 794"/>
                    <a:gd name="T14" fmla="*/ 64 w 114"/>
                    <a:gd name="T15" fmla="*/ 723 h 794"/>
                    <a:gd name="T16" fmla="*/ 64 w 114"/>
                    <a:gd name="T17" fmla="*/ 397 h 794"/>
                    <a:gd name="T18" fmla="*/ 114 w 114"/>
                    <a:gd name="T19" fmla="*/ 0 h 794"/>
                    <a:gd name="T20" fmla="*/ 114 w 114"/>
                    <a:gd name="T21" fmla="*/ 0 h 794"/>
                    <a:gd name="T22" fmla="*/ 84 w 114"/>
                    <a:gd name="T23" fmla="*/ 10 h 794"/>
                    <a:gd name="T24" fmla="*/ 64 w 114"/>
                    <a:gd name="T25" fmla="*/ 24 h 794"/>
                    <a:gd name="T26" fmla="*/ 50 w 114"/>
                    <a:gd name="T27" fmla="*/ 44 h 794"/>
                    <a:gd name="T28" fmla="*/ 43 w 114"/>
                    <a:gd name="T29" fmla="*/ 74 h 794"/>
                    <a:gd name="T30" fmla="*/ 43 w 114"/>
                    <a:gd name="T31" fmla="*/ 74 h 794"/>
                    <a:gd name="T32" fmla="*/ 43 w 114"/>
                    <a:gd name="T33" fmla="*/ 74 h 794"/>
                    <a:gd name="T34" fmla="*/ 43 w 114"/>
                    <a:gd name="T35" fmla="*/ 74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4" h="794">
                      <a:moveTo>
                        <a:pt x="43" y="74"/>
                      </a:moveTo>
                      <a:lnTo>
                        <a:pt x="0" y="397"/>
                      </a:lnTo>
                      <a:lnTo>
                        <a:pt x="0" y="794"/>
                      </a:lnTo>
                      <a:lnTo>
                        <a:pt x="0" y="794"/>
                      </a:lnTo>
                      <a:lnTo>
                        <a:pt x="20" y="787"/>
                      </a:lnTo>
                      <a:lnTo>
                        <a:pt x="43" y="773"/>
                      </a:lnTo>
                      <a:lnTo>
                        <a:pt x="57" y="750"/>
                      </a:lnTo>
                      <a:lnTo>
                        <a:pt x="64" y="723"/>
                      </a:lnTo>
                      <a:lnTo>
                        <a:pt x="64" y="397"/>
                      </a:lnTo>
                      <a:lnTo>
                        <a:pt x="114" y="0"/>
                      </a:lnTo>
                      <a:lnTo>
                        <a:pt x="114" y="0"/>
                      </a:lnTo>
                      <a:lnTo>
                        <a:pt x="84" y="10"/>
                      </a:lnTo>
                      <a:lnTo>
                        <a:pt x="64" y="24"/>
                      </a:lnTo>
                      <a:lnTo>
                        <a:pt x="50" y="44"/>
                      </a:lnTo>
                      <a:lnTo>
                        <a:pt x="43" y="74"/>
                      </a:lnTo>
                      <a:lnTo>
                        <a:pt x="43" y="74"/>
                      </a:lnTo>
                      <a:lnTo>
                        <a:pt x="43" y="74"/>
                      </a:lnTo>
                      <a:lnTo>
                        <a:pt x="43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5" name="Freeform 9">
                  <a:extLst>
                    <a:ext uri="{FF2B5EF4-FFF2-40B4-BE49-F238E27FC236}">
                      <a16:creationId xmlns:a16="http://schemas.microsoft.com/office/drawing/2014/main" xmlns="" id="{FAFC1EBF-2090-42C8-B512-535AB221E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2" y="-6356"/>
                  <a:ext cx="213" cy="541"/>
                </a:xfrm>
                <a:custGeom>
                  <a:avLst/>
                  <a:gdLst>
                    <a:gd name="T0" fmla="*/ 79 w 245"/>
                    <a:gd name="T1" fmla="*/ 0 h 619"/>
                    <a:gd name="T2" fmla="*/ 79 w 245"/>
                    <a:gd name="T3" fmla="*/ 0 h 619"/>
                    <a:gd name="T4" fmla="*/ 53 w 245"/>
                    <a:gd name="T5" fmla="*/ 8 h 619"/>
                    <a:gd name="T6" fmla="*/ 24 w 245"/>
                    <a:gd name="T7" fmla="*/ 24 h 619"/>
                    <a:gd name="T8" fmla="*/ 3 w 245"/>
                    <a:gd name="T9" fmla="*/ 50 h 619"/>
                    <a:gd name="T10" fmla="*/ 3 w 245"/>
                    <a:gd name="T11" fmla="*/ 84 h 619"/>
                    <a:gd name="T12" fmla="*/ 3 w 245"/>
                    <a:gd name="T13" fmla="*/ 84 h 619"/>
                    <a:gd name="T14" fmla="*/ 3 w 245"/>
                    <a:gd name="T15" fmla="*/ 108 h 619"/>
                    <a:gd name="T16" fmla="*/ 71 w 245"/>
                    <a:gd name="T17" fmla="*/ 546 h 619"/>
                    <a:gd name="T18" fmla="*/ 71 w 245"/>
                    <a:gd name="T19" fmla="*/ 546 h 619"/>
                    <a:gd name="T20" fmla="*/ 53 w 245"/>
                    <a:gd name="T21" fmla="*/ 561 h 619"/>
                    <a:gd name="T22" fmla="*/ 37 w 245"/>
                    <a:gd name="T23" fmla="*/ 577 h 619"/>
                    <a:gd name="T24" fmla="*/ 29 w 245"/>
                    <a:gd name="T25" fmla="*/ 595 h 619"/>
                    <a:gd name="T26" fmla="*/ 29 w 245"/>
                    <a:gd name="T27" fmla="*/ 619 h 619"/>
                    <a:gd name="T28" fmla="*/ 245 w 245"/>
                    <a:gd name="T29" fmla="*/ 619 h 619"/>
                    <a:gd name="T30" fmla="*/ 161 w 245"/>
                    <a:gd name="T31" fmla="*/ 84 h 619"/>
                    <a:gd name="T32" fmla="*/ 161 w 245"/>
                    <a:gd name="T33" fmla="*/ 84 h 619"/>
                    <a:gd name="T34" fmla="*/ 153 w 245"/>
                    <a:gd name="T35" fmla="*/ 50 h 619"/>
                    <a:gd name="T36" fmla="*/ 137 w 245"/>
                    <a:gd name="T37" fmla="*/ 26 h 619"/>
                    <a:gd name="T38" fmla="*/ 111 w 245"/>
                    <a:gd name="T39" fmla="*/ 8 h 619"/>
                    <a:gd name="T40" fmla="*/ 79 w 245"/>
                    <a:gd name="T41" fmla="*/ 0 h 619"/>
                    <a:gd name="T42" fmla="*/ 79 w 245"/>
                    <a:gd name="T43" fmla="*/ 0 h 619"/>
                    <a:gd name="T44" fmla="*/ 79 w 245"/>
                    <a:gd name="T45" fmla="*/ 0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5" h="619">
                      <a:moveTo>
                        <a:pt x="79" y="0"/>
                      </a:move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79" y="0"/>
                        <a:pt x="59" y="5"/>
                        <a:pt x="53" y="8"/>
                      </a:cubicBezTo>
                      <a:cubicBezTo>
                        <a:pt x="46" y="11"/>
                        <a:pt x="30" y="19"/>
                        <a:pt x="24" y="24"/>
                      </a:cubicBezTo>
                      <a:cubicBezTo>
                        <a:pt x="18" y="30"/>
                        <a:pt x="7" y="42"/>
                        <a:pt x="3" y="50"/>
                      </a:cubicBezTo>
                      <a:cubicBezTo>
                        <a:pt x="0" y="58"/>
                        <a:pt x="2" y="76"/>
                        <a:pt x="3" y="84"/>
                      </a:cubicBezTo>
                      <a:cubicBezTo>
                        <a:pt x="3" y="84"/>
                        <a:pt x="3" y="84"/>
                        <a:pt x="3" y="84"/>
                      </a:cubicBezTo>
                      <a:cubicBezTo>
                        <a:pt x="3" y="108"/>
                        <a:pt x="3" y="108"/>
                        <a:pt x="3" y="108"/>
                      </a:cubicBezTo>
                      <a:cubicBezTo>
                        <a:pt x="71" y="546"/>
                        <a:pt x="71" y="546"/>
                        <a:pt x="71" y="546"/>
                      </a:cubicBezTo>
                      <a:cubicBezTo>
                        <a:pt x="71" y="546"/>
                        <a:pt x="71" y="546"/>
                        <a:pt x="71" y="546"/>
                      </a:cubicBezTo>
                      <a:cubicBezTo>
                        <a:pt x="53" y="561"/>
                        <a:pt x="53" y="561"/>
                        <a:pt x="53" y="561"/>
                      </a:cubicBezTo>
                      <a:cubicBezTo>
                        <a:pt x="37" y="577"/>
                        <a:pt x="37" y="577"/>
                        <a:pt x="37" y="577"/>
                      </a:cubicBezTo>
                      <a:cubicBezTo>
                        <a:pt x="29" y="595"/>
                        <a:pt x="29" y="595"/>
                        <a:pt x="29" y="595"/>
                      </a:cubicBezTo>
                      <a:cubicBezTo>
                        <a:pt x="29" y="619"/>
                        <a:pt x="29" y="619"/>
                        <a:pt x="29" y="619"/>
                      </a:cubicBezTo>
                      <a:cubicBezTo>
                        <a:pt x="245" y="619"/>
                        <a:pt x="245" y="619"/>
                        <a:pt x="245" y="619"/>
                      </a:cubicBezTo>
                      <a:cubicBezTo>
                        <a:pt x="161" y="84"/>
                        <a:pt x="161" y="84"/>
                        <a:pt x="161" y="84"/>
                      </a:cubicBezTo>
                      <a:cubicBezTo>
                        <a:pt x="161" y="84"/>
                        <a:pt x="161" y="84"/>
                        <a:pt x="161" y="84"/>
                      </a:cubicBezTo>
                      <a:cubicBezTo>
                        <a:pt x="161" y="84"/>
                        <a:pt x="156" y="58"/>
                        <a:pt x="153" y="50"/>
                      </a:cubicBezTo>
                      <a:cubicBezTo>
                        <a:pt x="150" y="43"/>
                        <a:pt x="142" y="31"/>
                        <a:pt x="137" y="26"/>
                      </a:cubicBezTo>
                      <a:cubicBezTo>
                        <a:pt x="131" y="21"/>
                        <a:pt x="118" y="11"/>
                        <a:pt x="111" y="8"/>
                      </a:cubicBezTo>
                      <a:cubicBezTo>
                        <a:pt x="103" y="5"/>
                        <a:pt x="79" y="0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6" name="Freeform 10">
                  <a:extLst>
                    <a:ext uri="{FF2B5EF4-FFF2-40B4-BE49-F238E27FC236}">
                      <a16:creationId xmlns:a16="http://schemas.microsoft.com/office/drawing/2014/main" xmlns="" id="{10E3D3B9-6DB6-42B4-B742-E570F4E68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9" y="-6412"/>
                  <a:ext cx="205" cy="541"/>
                </a:xfrm>
                <a:custGeom>
                  <a:avLst/>
                  <a:gdLst>
                    <a:gd name="T0" fmla="*/ 154 w 234"/>
                    <a:gd name="T1" fmla="*/ 0 h 619"/>
                    <a:gd name="T2" fmla="*/ 154 w 234"/>
                    <a:gd name="T3" fmla="*/ 0 h 619"/>
                    <a:gd name="T4" fmla="*/ 123 w 234"/>
                    <a:gd name="T5" fmla="*/ 8 h 619"/>
                    <a:gd name="T6" fmla="*/ 97 w 234"/>
                    <a:gd name="T7" fmla="*/ 26 h 619"/>
                    <a:gd name="T8" fmla="*/ 81 w 234"/>
                    <a:gd name="T9" fmla="*/ 50 h 619"/>
                    <a:gd name="T10" fmla="*/ 73 w 234"/>
                    <a:gd name="T11" fmla="*/ 84 h 619"/>
                    <a:gd name="T12" fmla="*/ 0 w 234"/>
                    <a:gd name="T13" fmla="*/ 619 h 619"/>
                    <a:gd name="T14" fmla="*/ 212 w 234"/>
                    <a:gd name="T15" fmla="*/ 619 h 619"/>
                    <a:gd name="T16" fmla="*/ 212 w 234"/>
                    <a:gd name="T17" fmla="*/ 619 h 619"/>
                    <a:gd name="T18" fmla="*/ 204 w 234"/>
                    <a:gd name="T19" fmla="*/ 595 h 619"/>
                    <a:gd name="T20" fmla="*/ 196 w 234"/>
                    <a:gd name="T21" fmla="*/ 577 h 619"/>
                    <a:gd name="T22" fmla="*/ 188 w 234"/>
                    <a:gd name="T23" fmla="*/ 561 h 619"/>
                    <a:gd name="T24" fmla="*/ 165 w 234"/>
                    <a:gd name="T25" fmla="*/ 546 h 619"/>
                    <a:gd name="T26" fmla="*/ 230 w 234"/>
                    <a:gd name="T27" fmla="*/ 108 h 619"/>
                    <a:gd name="T28" fmla="*/ 230 w 234"/>
                    <a:gd name="T29" fmla="*/ 108 h 619"/>
                    <a:gd name="T30" fmla="*/ 230 w 234"/>
                    <a:gd name="T31" fmla="*/ 50 h 619"/>
                    <a:gd name="T32" fmla="*/ 212 w 234"/>
                    <a:gd name="T33" fmla="*/ 26 h 619"/>
                    <a:gd name="T34" fmla="*/ 188 w 234"/>
                    <a:gd name="T35" fmla="*/ 8 h 619"/>
                    <a:gd name="T36" fmla="*/ 154 w 234"/>
                    <a:gd name="T37" fmla="*/ 0 h 619"/>
                    <a:gd name="T38" fmla="*/ 154 w 234"/>
                    <a:gd name="T39" fmla="*/ 0 h 619"/>
                    <a:gd name="T40" fmla="*/ 154 w 234"/>
                    <a:gd name="T41" fmla="*/ 0 h 6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4" h="619">
                      <a:moveTo>
                        <a:pt x="154" y="0"/>
                      </a:move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154" y="0"/>
                        <a:pt x="130" y="5"/>
                        <a:pt x="123" y="8"/>
                      </a:cubicBezTo>
                      <a:cubicBezTo>
                        <a:pt x="115" y="11"/>
                        <a:pt x="102" y="21"/>
                        <a:pt x="97" y="26"/>
                      </a:cubicBezTo>
                      <a:cubicBezTo>
                        <a:pt x="92" y="31"/>
                        <a:pt x="81" y="50"/>
                        <a:pt x="81" y="50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0" y="619"/>
                        <a:pt x="0" y="619"/>
                        <a:pt x="0" y="619"/>
                      </a:cubicBezTo>
                      <a:cubicBezTo>
                        <a:pt x="212" y="619"/>
                        <a:pt x="212" y="619"/>
                        <a:pt x="212" y="619"/>
                      </a:cubicBezTo>
                      <a:cubicBezTo>
                        <a:pt x="212" y="619"/>
                        <a:pt x="212" y="619"/>
                        <a:pt x="212" y="619"/>
                      </a:cubicBezTo>
                      <a:cubicBezTo>
                        <a:pt x="204" y="595"/>
                        <a:pt x="204" y="595"/>
                        <a:pt x="204" y="595"/>
                      </a:cubicBezTo>
                      <a:cubicBezTo>
                        <a:pt x="196" y="577"/>
                        <a:pt x="196" y="577"/>
                        <a:pt x="196" y="577"/>
                      </a:cubicBezTo>
                      <a:cubicBezTo>
                        <a:pt x="188" y="561"/>
                        <a:pt x="188" y="561"/>
                        <a:pt x="188" y="561"/>
                      </a:cubicBezTo>
                      <a:cubicBezTo>
                        <a:pt x="165" y="546"/>
                        <a:pt x="165" y="546"/>
                        <a:pt x="165" y="546"/>
                      </a:cubicBezTo>
                      <a:cubicBezTo>
                        <a:pt x="230" y="108"/>
                        <a:pt x="230" y="108"/>
                        <a:pt x="230" y="108"/>
                      </a:cubicBezTo>
                      <a:cubicBezTo>
                        <a:pt x="230" y="108"/>
                        <a:pt x="230" y="108"/>
                        <a:pt x="230" y="108"/>
                      </a:cubicBezTo>
                      <a:cubicBezTo>
                        <a:pt x="230" y="108"/>
                        <a:pt x="234" y="58"/>
                        <a:pt x="230" y="50"/>
                      </a:cubicBezTo>
                      <a:cubicBezTo>
                        <a:pt x="227" y="43"/>
                        <a:pt x="217" y="32"/>
                        <a:pt x="212" y="26"/>
                      </a:cubicBezTo>
                      <a:cubicBezTo>
                        <a:pt x="207" y="21"/>
                        <a:pt x="195" y="11"/>
                        <a:pt x="188" y="8"/>
                      </a:cubicBezTo>
                      <a:cubicBezTo>
                        <a:pt x="180" y="4"/>
                        <a:pt x="154" y="0"/>
                        <a:pt x="154" y="0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ubicBezTo>
                        <a:pt x="154" y="0"/>
                        <a:pt x="154" y="0"/>
                        <a:pt x="1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7" name="Oval 11">
                  <a:extLst>
                    <a:ext uri="{FF2B5EF4-FFF2-40B4-BE49-F238E27FC236}">
                      <a16:creationId xmlns:a16="http://schemas.microsoft.com/office/drawing/2014/main" xmlns="" id="{3F1C16A5-77F1-4897-8BAD-31DBDCEAE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394" y="-7037"/>
                  <a:ext cx="206" cy="20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8" name="Oval 12">
                  <a:extLst>
                    <a:ext uri="{FF2B5EF4-FFF2-40B4-BE49-F238E27FC236}">
                      <a16:creationId xmlns:a16="http://schemas.microsoft.com/office/drawing/2014/main" xmlns="" id="{22E1C2BA-F6C8-41D8-AE00-B77C0E0C8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19" y="-7034"/>
                  <a:ext cx="206" cy="20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  <p:sp>
              <p:nvSpPr>
                <p:cNvPr id="239" name="Oval 13">
                  <a:extLst>
                    <a:ext uri="{FF2B5EF4-FFF2-40B4-BE49-F238E27FC236}">
                      <a16:creationId xmlns:a16="http://schemas.microsoft.com/office/drawing/2014/main" xmlns="" id="{4118C97C-1A41-4B40-9059-E2D2CDC1D3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" y="-7017"/>
                  <a:ext cx="206" cy="20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/>
                </a:p>
              </p:txBody>
            </p:sp>
          </p:grpSp>
        </p:grp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xmlns="" id="{91344628-C18C-4540-8639-2AFD877710B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848476" y="4583635"/>
              <a:ext cx="97381" cy="93461"/>
            </a:xfrm>
            <a:prstGeom prst="ellipse">
              <a:avLst/>
            </a:prstGeom>
            <a:solidFill>
              <a:schemeClr val="accent3"/>
            </a:solidFill>
            <a:ln w="76200" cmpd="sng">
              <a:solidFill>
                <a:schemeClr val="tx2">
                  <a:lumMod val="50000"/>
                  <a:lumOff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xmlns="" id="{35676AAA-929F-43C5-A0F2-D481DC72D3C1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>
            <a:xfrm flipV="1">
              <a:off x="1298106" y="4590655"/>
              <a:ext cx="71708" cy="68822"/>
            </a:xfrm>
            <a:prstGeom prst="ellipse">
              <a:avLst/>
            </a:prstGeom>
            <a:solidFill>
              <a:schemeClr val="accent4"/>
            </a:solidFill>
            <a:ln w="76200" cmpd="sng">
              <a:solidFill>
                <a:schemeClr val="accent4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xmlns="" id="{31F1BDD4-F0C6-4F13-A751-346E03269CF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69848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xmlns="" id="{05CAA9B7-F16B-43CF-93A8-5BFCB38FBF55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1017734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xmlns="" id="{D40327F3-ABCE-4FF3-8F88-D7A2156B5DE2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149320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xmlns="" id="{00D5B643-3E76-42E1-91BE-57CAA038AE0F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189056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xmlns="" id="{64B94005-5070-4D9D-A770-F3343558D8E0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228792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xmlns="" id="{C0EA9884-2BC1-4535-869E-0F15632E33FA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>
            <a:xfrm>
              <a:off x="268528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xmlns="" id="{BED2C7F5-37B2-40A6-BC64-9412FB778DA6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>
            <a:xfrm>
              <a:off x="308264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xmlns="" id="{4639BF43-6253-4445-A241-34B9B0A525D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>
            <a:xfrm>
              <a:off x="348000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xmlns="" id="{70DD2029-7982-4EB8-AB55-B633D952682B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387736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xmlns="" id="{0D7DAF88-BC56-40EC-A5D2-AAF6656451EE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27472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xmlns="" id="{0C1DCDA6-755D-48C2-8A73-3C2C105D18F8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>
            <a:xfrm>
              <a:off x="467208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xmlns="" id="{97930296-073C-43C9-A2FB-5FBFB0BE5A05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>
            <a:xfrm>
              <a:off x="5069445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xmlns="" id="{834F1DFC-5381-4C5F-8FFD-C2D2B885CCA5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>
            <a:xfrm>
              <a:off x="546680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xmlns="" id="{4D48D6D3-FB3B-4870-B1BA-75549AD7849E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>
            <a:xfrm>
              <a:off x="5864166" y="4580661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xmlns="" id="{19B236EF-70D4-4AED-A325-D206C1AA3292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626152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xmlns="" id="{C7F31912-A879-4DBB-8E92-6DC15146CF00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1639064" y="4583635"/>
              <a:ext cx="97381" cy="93461"/>
            </a:xfrm>
            <a:prstGeom prst="ellipse">
              <a:avLst/>
            </a:prstGeom>
            <a:solidFill>
              <a:schemeClr val="accent3"/>
            </a:solidFill>
            <a:ln w="76200" cmpd="sng">
              <a:solidFill>
                <a:schemeClr val="tx2">
                  <a:lumMod val="50000"/>
                  <a:lumOff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xmlns="" id="{5E788648-C231-4295-BD47-E32E07A8B04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>
            <a:xfrm>
              <a:off x="2429655" y="4583635"/>
              <a:ext cx="97381" cy="93461"/>
            </a:xfrm>
            <a:prstGeom prst="ellipse">
              <a:avLst/>
            </a:prstGeom>
            <a:solidFill>
              <a:schemeClr val="accent3"/>
            </a:solidFill>
            <a:ln w="76200" cmpd="sng">
              <a:solidFill>
                <a:schemeClr val="tx2">
                  <a:lumMod val="50000"/>
                  <a:lumOff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xmlns="" id="{848E49B5-067A-458F-8508-C7773630EE9B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>
            <a:xfrm>
              <a:off x="3220245" y="4583635"/>
              <a:ext cx="97381" cy="93461"/>
            </a:xfrm>
            <a:prstGeom prst="ellipse">
              <a:avLst/>
            </a:prstGeom>
            <a:solidFill>
              <a:schemeClr val="accent3"/>
            </a:solidFill>
            <a:ln w="76200" cmpd="sng">
              <a:solidFill>
                <a:schemeClr val="tx2">
                  <a:lumMod val="50000"/>
                  <a:lumOff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xmlns="" id="{2AE271BF-8E34-4283-84C6-5B178B250D71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>
            <a:xfrm>
              <a:off x="4010835" y="4583635"/>
              <a:ext cx="97381" cy="93461"/>
            </a:xfrm>
            <a:prstGeom prst="ellipse">
              <a:avLst/>
            </a:prstGeom>
            <a:solidFill>
              <a:schemeClr val="accent3"/>
            </a:solidFill>
            <a:ln w="76200" cmpd="sng">
              <a:solidFill>
                <a:schemeClr val="tx2">
                  <a:lumMod val="50000"/>
                  <a:lumOff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xmlns="" id="{C89F2939-68C0-48D4-98AA-78D7D83F7755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>
            <a:xfrm>
              <a:off x="4801425" y="4583635"/>
              <a:ext cx="97381" cy="93461"/>
            </a:xfrm>
            <a:prstGeom prst="ellipse">
              <a:avLst/>
            </a:prstGeom>
            <a:solidFill>
              <a:schemeClr val="accent3"/>
            </a:solidFill>
            <a:ln w="76200" cmpd="sng">
              <a:solidFill>
                <a:schemeClr val="tx2">
                  <a:lumMod val="50000"/>
                  <a:lumOff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xmlns="" id="{3C5BB5AB-744A-4AE7-B9F8-B9BF0DCE4ACD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5592015" y="4583635"/>
              <a:ext cx="97381" cy="93461"/>
            </a:xfrm>
            <a:prstGeom prst="ellipse">
              <a:avLst/>
            </a:prstGeom>
            <a:solidFill>
              <a:schemeClr val="accent3"/>
            </a:solidFill>
            <a:ln w="76200" cmpd="sng">
              <a:solidFill>
                <a:schemeClr val="tx2">
                  <a:lumMod val="50000"/>
                  <a:lumOff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xmlns="" id="{F479C6BB-1D10-48B7-9914-0A577D5E14C8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>
            <a:xfrm>
              <a:off x="2884384" y="4578335"/>
              <a:ext cx="97381" cy="93461"/>
            </a:xfrm>
            <a:prstGeom prst="ellipse">
              <a:avLst/>
            </a:prstGeom>
            <a:solidFill>
              <a:schemeClr val="accent4"/>
            </a:solidFill>
            <a:ln w="76200" cmpd="sng">
              <a:solidFill>
                <a:schemeClr val="accent4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xmlns="" id="{759EE858-BBDD-46E2-9B58-465C8B4F0347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>
            <a:xfrm>
              <a:off x="5243636" y="4578334"/>
              <a:ext cx="97381" cy="93461"/>
            </a:xfrm>
            <a:prstGeom prst="ellipse">
              <a:avLst/>
            </a:prstGeom>
            <a:solidFill>
              <a:schemeClr val="accent4"/>
            </a:solidFill>
            <a:ln w="76200" cmpd="sng">
              <a:solidFill>
                <a:schemeClr val="accent4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xmlns="" id="{C3C241E2-587A-4235-87EC-D4C81D5020EB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>
            <a:xfrm>
              <a:off x="6054863" y="4578336"/>
              <a:ext cx="97381" cy="93461"/>
            </a:xfrm>
            <a:prstGeom prst="ellipse">
              <a:avLst/>
            </a:prstGeom>
            <a:solidFill>
              <a:schemeClr val="accent4"/>
            </a:solidFill>
            <a:ln w="76200" cmpd="sng">
              <a:solidFill>
                <a:schemeClr val="accent4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287" name="Freeform 495">
              <a:extLst>
                <a:ext uri="{FF2B5EF4-FFF2-40B4-BE49-F238E27FC236}">
                  <a16:creationId xmlns:a16="http://schemas.microsoft.com/office/drawing/2014/main" xmlns="" id="{805FAE5C-C06A-4673-84AE-4852474EEF6C}"/>
                </a:ext>
              </a:extLst>
            </p:cNvPr>
            <p:cNvSpPr/>
            <p:nvPr/>
          </p:nvSpPr>
          <p:spPr>
            <a:xfrm flipH="1" flipV="1">
              <a:off x="1687490" y="4163336"/>
              <a:ext cx="1053362" cy="370048"/>
            </a:xfrm>
            <a:custGeom>
              <a:avLst/>
              <a:gdLst>
                <a:gd name="connsiteX0" fmla="*/ 0 w 1753850"/>
                <a:gd name="connsiteY0" fmla="*/ 0 h 359764"/>
                <a:gd name="connsiteX1" fmla="*/ 0 w 1753850"/>
                <a:gd name="connsiteY1" fmla="*/ 164892 h 359764"/>
                <a:gd name="connsiteX2" fmla="*/ 1753850 w 1753850"/>
                <a:gd name="connsiteY2" fmla="*/ 164892 h 359764"/>
                <a:gd name="connsiteX3" fmla="*/ 1753850 w 1753850"/>
                <a:gd name="connsiteY3" fmla="*/ 359764 h 3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3850" h="359764">
                  <a:moveTo>
                    <a:pt x="0" y="0"/>
                  </a:moveTo>
                  <a:lnTo>
                    <a:pt x="0" y="164892"/>
                  </a:lnTo>
                  <a:lnTo>
                    <a:pt x="1753850" y="164892"/>
                  </a:lnTo>
                  <a:lnTo>
                    <a:pt x="1753850" y="359764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89" name="Freeform 495">
              <a:extLst>
                <a:ext uri="{FF2B5EF4-FFF2-40B4-BE49-F238E27FC236}">
                  <a16:creationId xmlns:a16="http://schemas.microsoft.com/office/drawing/2014/main" xmlns="" id="{870287DF-F1A6-454F-8984-4805DC39D54D}"/>
                </a:ext>
              </a:extLst>
            </p:cNvPr>
            <p:cNvSpPr/>
            <p:nvPr/>
          </p:nvSpPr>
          <p:spPr>
            <a:xfrm flipH="1" flipV="1">
              <a:off x="4724290" y="4178534"/>
              <a:ext cx="1368491" cy="305394"/>
            </a:xfrm>
            <a:custGeom>
              <a:avLst/>
              <a:gdLst>
                <a:gd name="connsiteX0" fmla="*/ 0 w 1753850"/>
                <a:gd name="connsiteY0" fmla="*/ 0 h 359764"/>
                <a:gd name="connsiteX1" fmla="*/ 0 w 1753850"/>
                <a:gd name="connsiteY1" fmla="*/ 164892 h 359764"/>
                <a:gd name="connsiteX2" fmla="*/ 1753850 w 1753850"/>
                <a:gd name="connsiteY2" fmla="*/ 164892 h 359764"/>
                <a:gd name="connsiteX3" fmla="*/ 1753850 w 1753850"/>
                <a:gd name="connsiteY3" fmla="*/ 359764 h 3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3850" h="359764">
                  <a:moveTo>
                    <a:pt x="0" y="0"/>
                  </a:moveTo>
                  <a:lnTo>
                    <a:pt x="0" y="164892"/>
                  </a:lnTo>
                  <a:lnTo>
                    <a:pt x="1753850" y="164892"/>
                  </a:lnTo>
                  <a:lnTo>
                    <a:pt x="1753850" y="359764"/>
                  </a:ln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359" name="Rectangle 14">
              <a:extLst>
                <a:ext uri="{FF2B5EF4-FFF2-40B4-BE49-F238E27FC236}">
                  <a16:creationId xmlns:a16="http://schemas.microsoft.com/office/drawing/2014/main" xmlns="" id="{72C2FECD-EDDB-4995-BD45-EA1A35D2EF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3432696" y="76204"/>
              <a:ext cx="891130" cy="231648"/>
            </a:xfrm>
            <a:prstGeom prst="rect">
              <a:avLst/>
            </a:prstGeom>
            <a:solidFill>
              <a:schemeClr val="bg1"/>
            </a:solidFill>
            <a:ln w="15875">
              <a:noFill/>
              <a:round/>
              <a:headEnd type="triangle" w="med" len="med"/>
              <a:tailEnd type="triangle" w="med" len="med"/>
            </a:ln>
            <a:effectLst/>
            <a:extLst/>
          </p:spPr>
          <p:txBody>
            <a:bodyPr wrap="square" lIns="0" tIns="0" rIns="0" bIns="0" anchor="t" anchorCtr="0">
              <a:spAutoFit/>
            </a:bodyPr>
            <a:lstStyle>
              <a:lvl1pPr algn="l" defTabSz="893763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506413" indent="-192088" algn="l" defTabSz="893763">
                <a:buClr>
                  <a:schemeClr val="tx2"/>
                </a:buClr>
                <a:buSzPct val="125000"/>
                <a:buFont typeface="Arial" pitchFamily="34" charset="0"/>
                <a:buChar char="▪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771525" indent="-263525" algn="l" defTabSz="893763">
                <a:buClr>
                  <a:schemeClr val="tx2"/>
                </a:buClr>
                <a:buSzPct val="120000"/>
                <a:buFont typeface="Arial" pitchFamily="34" charset="0"/>
                <a:buChar char="–"/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928688" indent="-155575" algn="l" defTabSz="893763">
                <a:buClr>
                  <a:schemeClr val="tx2"/>
                </a:buClr>
                <a:buSzPct val="120000"/>
                <a:buFont typeface="Arial" pitchFamily="34" charset="0"/>
                <a:buChar char="▫"/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1060450" indent="-130175" algn="l" defTabSz="893763"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15176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19748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24320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2889250" indent="-130175" defTabSz="893763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itchFamily="34" charset="0"/>
                <a:buChar char="-"/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buClr>
                  <a:srgbClr val="3F3F3F"/>
                </a:buClr>
              </a:pPr>
              <a:r>
                <a:rPr lang="en-US" sz="1000" b="1" dirty="0">
                  <a:solidFill>
                    <a:schemeClr val="accent6"/>
                  </a:solidFill>
                  <a:latin typeface="+mj-lt"/>
                </a:rPr>
                <a:t> ~ 2 weeks</a:t>
              </a:r>
              <a:r>
                <a:rPr lang="en-US" sz="1000" b="1" baseline="30000" dirty="0">
                  <a:solidFill>
                    <a:schemeClr val="accent6"/>
                  </a:solidFill>
                  <a:latin typeface="+mj-lt"/>
                </a:rPr>
                <a:t> </a:t>
              </a: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xmlns="" id="{7AFFA8E0-4571-485D-968A-498910577940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>
            <a:xfrm>
              <a:off x="2123548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xmlns="" id="{352FA6F9-0B33-4DA6-BC89-D9D29EC80D7D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>
            <a:xfrm>
              <a:off x="3658036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xmlns="" id="{416DB0D8-430B-48BE-B509-2DD5C2203FBE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>
            <a:xfrm>
              <a:off x="5309609" y="4580662"/>
              <a:ext cx="97381" cy="93461"/>
            </a:xfrm>
            <a:prstGeom prst="ellipse">
              <a:avLst/>
            </a:prstGeom>
            <a:solidFill>
              <a:schemeClr val="accent2"/>
            </a:solidFill>
            <a:ln w="76200" cmpd="sng">
              <a:solidFill>
                <a:schemeClr val="accent2">
                  <a:lumMod val="60000"/>
                  <a:lumOff val="4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sz="1000" b="1" dirty="0">
                <a:solidFill>
                  <a:schemeClr val="bg2"/>
                </a:solidFill>
                <a:cs typeface="Helvetica Neue"/>
              </a:endParaRPr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xmlns="" id="{5EBFFDE2-2F2C-4E8E-AA5C-0CDFECC3A245}"/>
              </a:ext>
            </a:extLst>
          </p:cNvPr>
          <p:cNvGrpSpPr/>
          <p:nvPr/>
        </p:nvGrpSpPr>
        <p:grpSpPr>
          <a:xfrm>
            <a:off x="3162594" y="3412485"/>
            <a:ext cx="719772" cy="716620"/>
            <a:chOff x="325438" y="1636713"/>
            <a:chExt cx="725487" cy="722312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xmlns="" id="{4FD212AF-FB15-44FA-B7B1-5EAF05B68E4F}"/>
                </a:ext>
              </a:extLst>
            </p:cNvPr>
            <p:cNvGrpSpPr/>
            <p:nvPr/>
          </p:nvGrpSpPr>
          <p:grpSpPr>
            <a:xfrm>
              <a:off x="325438" y="1636713"/>
              <a:ext cx="725487" cy="722312"/>
              <a:chOff x="325438" y="1636713"/>
              <a:chExt cx="725487" cy="722312"/>
            </a:xfrm>
          </p:grpSpPr>
          <p:sp>
            <p:nvSpPr>
              <p:cNvPr id="365" name="Freeform 8">
                <a:extLst>
                  <a:ext uri="{FF2B5EF4-FFF2-40B4-BE49-F238E27FC236}">
                    <a16:creationId xmlns:a16="http://schemas.microsoft.com/office/drawing/2014/main" xmlns="" id="{24F6F102-0F00-4DFD-B8DE-C1436E933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636713"/>
                <a:ext cx="211137" cy="361950"/>
              </a:xfrm>
              <a:custGeom>
                <a:avLst/>
                <a:gdLst>
                  <a:gd name="T0" fmla="*/ 87 w 87"/>
                  <a:gd name="T1" fmla="*/ 28 h 149"/>
                  <a:gd name="T2" fmla="*/ 0 w 87"/>
                  <a:gd name="T3" fmla="*/ 0 h 149"/>
                  <a:gd name="T4" fmla="*/ 0 w 87"/>
                  <a:gd name="T5" fmla="*/ 0 h 149"/>
                  <a:gd name="T6" fmla="*/ 0 w 87"/>
                  <a:gd name="T7" fmla="*/ 149 h 149"/>
                  <a:gd name="T8" fmla="*/ 87 w 87"/>
                  <a:gd name="T9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49">
                    <a:moveTo>
                      <a:pt x="87" y="28"/>
                    </a:moveTo>
                    <a:cubicBezTo>
                      <a:pt x="62" y="9"/>
                      <a:pt x="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9"/>
                    </a:lnTo>
                    <a:lnTo>
                      <a:pt x="87" y="28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66" name="Freeform 9">
                <a:extLst>
                  <a:ext uri="{FF2B5EF4-FFF2-40B4-BE49-F238E27FC236}">
                    <a16:creationId xmlns:a16="http://schemas.microsoft.com/office/drawing/2014/main" xmlns="" id="{8A918054-4873-468E-8263-5898B4C94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704975"/>
                <a:ext cx="344487" cy="293687"/>
              </a:xfrm>
              <a:custGeom>
                <a:avLst/>
                <a:gdLst>
                  <a:gd name="T0" fmla="*/ 142 w 142"/>
                  <a:gd name="T1" fmla="*/ 74 h 121"/>
                  <a:gd name="T2" fmla="*/ 87 w 142"/>
                  <a:gd name="T3" fmla="*/ 0 h 121"/>
                  <a:gd name="T4" fmla="*/ 0 w 142"/>
                  <a:gd name="T5" fmla="*/ 121 h 121"/>
                  <a:gd name="T6" fmla="*/ 142 w 142"/>
                  <a:gd name="T7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142" y="74"/>
                    </a:moveTo>
                    <a:cubicBezTo>
                      <a:pt x="132" y="44"/>
                      <a:pt x="113" y="18"/>
                      <a:pt x="87" y="0"/>
                    </a:cubicBezTo>
                    <a:lnTo>
                      <a:pt x="0" y="121"/>
                    </a:lnTo>
                    <a:lnTo>
                      <a:pt x="142" y="74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67" name="Freeform 10">
                <a:extLst>
                  <a:ext uri="{FF2B5EF4-FFF2-40B4-BE49-F238E27FC236}">
                    <a16:creationId xmlns:a16="http://schemas.microsoft.com/office/drawing/2014/main" xmlns="" id="{1F9AB768-11A8-4B29-A359-EA21923B2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884363"/>
                <a:ext cx="363537" cy="225425"/>
              </a:xfrm>
              <a:custGeom>
                <a:avLst/>
                <a:gdLst>
                  <a:gd name="T0" fmla="*/ 142 w 150"/>
                  <a:gd name="T1" fmla="*/ 93 h 93"/>
                  <a:gd name="T2" fmla="*/ 150 w 150"/>
                  <a:gd name="T3" fmla="*/ 47 h 93"/>
                  <a:gd name="T4" fmla="*/ 142 w 150"/>
                  <a:gd name="T5" fmla="*/ 0 h 93"/>
                  <a:gd name="T6" fmla="*/ 0 w 150"/>
                  <a:gd name="T7" fmla="*/ 47 h 93"/>
                  <a:gd name="T8" fmla="*/ 142 w 15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93">
                    <a:moveTo>
                      <a:pt x="142" y="93"/>
                    </a:moveTo>
                    <a:cubicBezTo>
                      <a:pt x="147" y="78"/>
                      <a:pt x="150" y="63"/>
                      <a:pt x="150" y="47"/>
                    </a:cubicBezTo>
                    <a:cubicBezTo>
                      <a:pt x="150" y="31"/>
                      <a:pt x="147" y="15"/>
                      <a:pt x="142" y="0"/>
                    </a:cubicBezTo>
                    <a:lnTo>
                      <a:pt x="0" y="47"/>
                    </a:lnTo>
                    <a:lnTo>
                      <a:pt x="142" y="93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68" name="Freeform 11">
                <a:extLst>
                  <a:ext uri="{FF2B5EF4-FFF2-40B4-BE49-F238E27FC236}">
                    <a16:creationId xmlns:a16="http://schemas.microsoft.com/office/drawing/2014/main" xmlns="" id="{66D489DC-DC2F-4CEF-BAC6-764A8836D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998663"/>
                <a:ext cx="344487" cy="292100"/>
              </a:xfrm>
              <a:custGeom>
                <a:avLst/>
                <a:gdLst>
                  <a:gd name="T0" fmla="*/ 88 w 142"/>
                  <a:gd name="T1" fmla="*/ 121 h 121"/>
                  <a:gd name="T2" fmla="*/ 142 w 142"/>
                  <a:gd name="T3" fmla="*/ 46 h 121"/>
                  <a:gd name="T4" fmla="*/ 0 w 142"/>
                  <a:gd name="T5" fmla="*/ 0 h 121"/>
                  <a:gd name="T6" fmla="*/ 88 w 14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88" y="121"/>
                    </a:moveTo>
                    <a:cubicBezTo>
                      <a:pt x="114" y="102"/>
                      <a:pt x="133" y="76"/>
                      <a:pt x="142" y="46"/>
                    </a:cubicBezTo>
                    <a:lnTo>
                      <a:pt x="0" y="0"/>
                    </a:lnTo>
                    <a:lnTo>
                      <a:pt x="88" y="121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69" name="Freeform 12">
                <a:extLst>
                  <a:ext uri="{FF2B5EF4-FFF2-40B4-BE49-F238E27FC236}">
                    <a16:creationId xmlns:a16="http://schemas.microsoft.com/office/drawing/2014/main" xmlns="" id="{20D4F709-4A59-4E83-8145-38B194647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3" y="1998663"/>
                <a:ext cx="215900" cy="360362"/>
              </a:xfrm>
              <a:custGeom>
                <a:avLst/>
                <a:gdLst>
                  <a:gd name="T0" fmla="*/ 0 w 89"/>
                  <a:gd name="T1" fmla="*/ 149 h 149"/>
                  <a:gd name="T2" fmla="*/ 1 w 89"/>
                  <a:gd name="T3" fmla="*/ 149 h 149"/>
                  <a:gd name="T4" fmla="*/ 89 w 89"/>
                  <a:gd name="T5" fmla="*/ 121 h 149"/>
                  <a:gd name="T6" fmla="*/ 1 w 89"/>
                  <a:gd name="T7" fmla="*/ 0 h 149"/>
                  <a:gd name="T8" fmla="*/ 0 w 8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49">
                    <a:moveTo>
                      <a:pt x="0" y="149"/>
                    </a:moveTo>
                    <a:cubicBezTo>
                      <a:pt x="1" y="149"/>
                      <a:pt x="1" y="149"/>
                      <a:pt x="1" y="149"/>
                    </a:cubicBezTo>
                    <a:cubicBezTo>
                      <a:pt x="33" y="149"/>
                      <a:pt x="63" y="140"/>
                      <a:pt x="89" y="121"/>
                    </a:cubicBezTo>
                    <a:lnTo>
                      <a:pt x="1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70" name="Freeform 13">
                <a:extLst>
                  <a:ext uri="{FF2B5EF4-FFF2-40B4-BE49-F238E27FC236}">
                    <a16:creationId xmlns:a16="http://schemas.microsoft.com/office/drawing/2014/main" xmlns="" id="{C0BB8590-4199-4505-AFA0-8FC1663CE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998663"/>
                <a:ext cx="214312" cy="360362"/>
              </a:xfrm>
              <a:custGeom>
                <a:avLst/>
                <a:gdLst>
                  <a:gd name="T0" fmla="*/ 0 w 88"/>
                  <a:gd name="T1" fmla="*/ 120 h 149"/>
                  <a:gd name="T2" fmla="*/ 87 w 88"/>
                  <a:gd name="T3" fmla="*/ 149 h 149"/>
                  <a:gd name="T4" fmla="*/ 88 w 88"/>
                  <a:gd name="T5" fmla="*/ 0 h 149"/>
                  <a:gd name="T6" fmla="*/ 0 w 88"/>
                  <a:gd name="T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0" y="120"/>
                    </a:moveTo>
                    <a:cubicBezTo>
                      <a:pt x="25" y="139"/>
                      <a:pt x="56" y="149"/>
                      <a:pt x="87" y="149"/>
                    </a:cubicBezTo>
                    <a:lnTo>
                      <a:pt x="88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71" name="Freeform 14">
                <a:extLst>
                  <a:ext uri="{FF2B5EF4-FFF2-40B4-BE49-F238E27FC236}">
                    <a16:creationId xmlns:a16="http://schemas.microsoft.com/office/drawing/2014/main" xmlns="" id="{61C40111-C295-481D-8875-86FF0E646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998663"/>
                <a:ext cx="344487" cy="290512"/>
              </a:xfrm>
              <a:custGeom>
                <a:avLst/>
                <a:gdLst>
                  <a:gd name="T0" fmla="*/ 0 w 142"/>
                  <a:gd name="T1" fmla="*/ 45 h 120"/>
                  <a:gd name="T2" fmla="*/ 54 w 142"/>
                  <a:gd name="T3" fmla="*/ 120 h 120"/>
                  <a:gd name="T4" fmla="*/ 142 w 142"/>
                  <a:gd name="T5" fmla="*/ 0 h 120"/>
                  <a:gd name="T6" fmla="*/ 0 w 142"/>
                  <a:gd name="T7" fmla="*/ 4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0">
                    <a:moveTo>
                      <a:pt x="0" y="45"/>
                    </a:moveTo>
                    <a:cubicBezTo>
                      <a:pt x="9" y="76"/>
                      <a:pt x="28" y="102"/>
                      <a:pt x="54" y="120"/>
                    </a:cubicBezTo>
                    <a:lnTo>
                      <a:pt x="142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72" name="Freeform 15">
                <a:extLst>
                  <a:ext uri="{FF2B5EF4-FFF2-40B4-BE49-F238E27FC236}">
                    <a16:creationId xmlns:a16="http://schemas.microsoft.com/office/drawing/2014/main" xmlns="" id="{8D79280C-67D0-4151-A218-42CB4E220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38" y="1887538"/>
                <a:ext cx="361950" cy="219075"/>
              </a:xfrm>
              <a:custGeom>
                <a:avLst/>
                <a:gdLst>
                  <a:gd name="T0" fmla="*/ 7 w 149"/>
                  <a:gd name="T1" fmla="*/ 0 h 91"/>
                  <a:gd name="T2" fmla="*/ 0 w 149"/>
                  <a:gd name="T3" fmla="*/ 46 h 91"/>
                  <a:gd name="T4" fmla="*/ 7 w 149"/>
                  <a:gd name="T5" fmla="*/ 91 h 91"/>
                  <a:gd name="T6" fmla="*/ 149 w 149"/>
                  <a:gd name="T7" fmla="*/ 46 h 91"/>
                  <a:gd name="T8" fmla="*/ 7 w 149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91">
                    <a:moveTo>
                      <a:pt x="7" y="0"/>
                    </a:moveTo>
                    <a:cubicBezTo>
                      <a:pt x="2" y="15"/>
                      <a:pt x="0" y="30"/>
                      <a:pt x="0" y="46"/>
                    </a:cubicBezTo>
                    <a:cubicBezTo>
                      <a:pt x="0" y="61"/>
                      <a:pt x="2" y="77"/>
                      <a:pt x="7" y="91"/>
                    </a:cubicBezTo>
                    <a:lnTo>
                      <a:pt x="149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73" name="Freeform 16">
                <a:extLst>
                  <a:ext uri="{FF2B5EF4-FFF2-40B4-BE49-F238E27FC236}">
                    <a16:creationId xmlns:a16="http://schemas.microsoft.com/office/drawing/2014/main" xmlns="" id="{5B7145EA-26D6-47B8-AA10-3D902CE38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704975"/>
                <a:ext cx="344487" cy="293687"/>
              </a:xfrm>
              <a:custGeom>
                <a:avLst/>
                <a:gdLst>
                  <a:gd name="T0" fmla="*/ 54 w 142"/>
                  <a:gd name="T1" fmla="*/ 0 h 121"/>
                  <a:gd name="T2" fmla="*/ 0 w 142"/>
                  <a:gd name="T3" fmla="*/ 75 h 121"/>
                  <a:gd name="T4" fmla="*/ 142 w 142"/>
                  <a:gd name="T5" fmla="*/ 121 h 121"/>
                  <a:gd name="T6" fmla="*/ 54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54" y="0"/>
                    </a:moveTo>
                    <a:cubicBezTo>
                      <a:pt x="29" y="19"/>
                      <a:pt x="10" y="45"/>
                      <a:pt x="0" y="75"/>
                    </a:cubicBezTo>
                    <a:lnTo>
                      <a:pt x="142" y="12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374" name="Freeform 17">
                <a:extLst>
                  <a:ext uri="{FF2B5EF4-FFF2-40B4-BE49-F238E27FC236}">
                    <a16:creationId xmlns:a16="http://schemas.microsoft.com/office/drawing/2014/main" xmlns="" id="{F6DB8FC5-44BC-4B5B-B8C3-6CE85DB2C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636713"/>
                <a:ext cx="214312" cy="361950"/>
              </a:xfrm>
              <a:custGeom>
                <a:avLst/>
                <a:gdLst>
                  <a:gd name="T0" fmla="*/ 88 w 88"/>
                  <a:gd name="T1" fmla="*/ 0 h 149"/>
                  <a:gd name="T2" fmla="*/ 0 w 88"/>
                  <a:gd name="T3" fmla="*/ 28 h 149"/>
                  <a:gd name="T4" fmla="*/ 88 w 88"/>
                  <a:gd name="T5" fmla="*/ 149 h 149"/>
                  <a:gd name="T6" fmla="*/ 88 w 88"/>
                  <a:gd name="T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88" y="0"/>
                    </a:moveTo>
                    <a:cubicBezTo>
                      <a:pt x="56" y="0"/>
                      <a:pt x="25" y="10"/>
                      <a:pt x="0" y="28"/>
                    </a:cubicBezTo>
                    <a:lnTo>
                      <a:pt x="88" y="14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27F00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</p:grp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66C97C4E-DC92-45E9-936D-58AB2F12D7F7}"/>
                </a:ext>
              </a:extLst>
            </p:cNvPr>
            <p:cNvSpPr/>
            <p:nvPr/>
          </p:nvSpPr>
          <p:spPr>
            <a:xfrm>
              <a:off x="450942" y="1760630"/>
              <a:ext cx="474478" cy="4744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C</a:t>
              </a:r>
            </a:p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70%</a:t>
              </a:r>
            </a:p>
          </p:txBody>
        </p: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xmlns="" id="{DC59185B-EF6D-4B69-A670-FEEE7CE75F38}"/>
              </a:ext>
            </a:extLst>
          </p:cNvPr>
          <p:cNvCxnSpPr>
            <a:cxnSpLocks/>
          </p:cNvCxnSpPr>
          <p:nvPr/>
        </p:nvCxnSpPr>
        <p:spPr>
          <a:xfrm>
            <a:off x="5296479" y="3267863"/>
            <a:ext cx="0" cy="121573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xmlns="" id="{2351C8A9-6F64-4BAE-9072-9C600DB5D1B4}"/>
              </a:ext>
            </a:extLst>
          </p:cNvPr>
          <p:cNvSpPr txBox="1">
            <a:spLocks/>
          </p:cNvSpPr>
          <p:nvPr/>
        </p:nvSpPr>
        <p:spPr>
          <a:xfrm>
            <a:off x="3947634" y="3280227"/>
            <a:ext cx="1324525" cy="1273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/>
              <a:t>On-the-job guided execution </a:t>
            </a:r>
            <a:r>
              <a:rPr lang="en-US" sz="1000" dirty="0"/>
              <a:t>(lighthouse projects)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xmlns="" id="{68314240-E855-41AD-9E1F-050F8C19369A}"/>
              </a:ext>
            </a:extLst>
          </p:cNvPr>
          <p:cNvSpPr txBox="1"/>
          <p:nvPr/>
        </p:nvSpPr>
        <p:spPr bwMode="gray">
          <a:xfrm>
            <a:off x="5665140" y="3229276"/>
            <a:ext cx="555618" cy="11400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50" i="1" dirty="0"/>
              <a:t>Lighthouse</a:t>
            </a:r>
          </a:p>
          <a:p>
            <a:pPr algn="ctr">
              <a:lnSpc>
                <a:spcPct val="150000"/>
              </a:lnSpc>
            </a:pPr>
            <a:r>
              <a:rPr lang="en-US" sz="750" i="1" dirty="0"/>
              <a:t>projects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xmlns="" id="{2A36B843-601C-4FD5-9F19-E182C5ED7C96}"/>
              </a:ext>
            </a:extLst>
          </p:cNvPr>
          <p:cNvCxnSpPr>
            <a:cxnSpLocks/>
          </p:cNvCxnSpPr>
          <p:nvPr/>
        </p:nvCxnSpPr>
        <p:spPr>
          <a:xfrm flipH="1">
            <a:off x="5402635" y="3412485"/>
            <a:ext cx="1132369" cy="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xmlns="" id="{73101017-B4F9-4463-A03B-6577A42A9FF2}"/>
              </a:ext>
            </a:extLst>
          </p:cNvPr>
          <p:cNvSpPr txBox="1"/>
          <p:nvPr/>
        </p:nvSpPr>
        <p:spPr bwMode="gray">
          <a:xfrm>
            <a:off x="7500149" y="3245435"/>
            <a:ext cx="555618" cy="11400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50" i="1" dirty="0"/>
              <a:t>Lighthouse</a:t>
            </a:r>
          </a:p>
          <a:p>
            <a:pPr algn="ctr">
              <a:lnSpc>
                <a:spcPct val="150000"/>
              </a:lnSpc>
            </a:pPr>
            <a:r>
              <a:rPr lang="en-US" sz="750" i="1" dirty="0"/>
              <a:t>projects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xmlns="" id="{9E50B6CE-E86A-4684-A88E-B50EE952EB3E}"/>
              </a:ext>
            </a:extLst>
          </p:cNvPr>
          <p:cNvCxnSpPr>
            <a:cxnSpLocks/>
          </p:cNvCxnSpPr>
          <p:nvPr/>
        </p:nvCxnSpPr>
        <p:spPr>
          <a:xfrm flipH="1">
            <a:off x="7237645" y="3428644"/>
            <a:ext cx="897813" cy="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xmlns="" id="{B6A34B5F-6754-4DEE-8469-566314F09C17}"/>
              </a:ext>
            </a:extLst>
          </p:cNvPr>
          <p:cNvSpPr txBox="1"/>
          <p:nvPr/>
        </p:nvSpPr>
        <p:spPr bwMode="gray">
          <a:xfrm>
            <a:off x="8979962" y="3245435"/>
            <a:ext cx="555618" cy="11400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50" i="1" dirty="0"/>
              <a:t>Lighthouse</a:t>
            </a:r>
          </a:p>
          <a:p>
            <a:pPr algn="ctr">
              <a:lnSpc>
                <a:spcPct val="150000"/>
              </a:lnSpc>
            </a:pPr>
            <a:r>
              <a:rPr lang="en-US" sz="750" i="1" dirty="0"/>
              <a:t>projects</a:t>
            </a: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xmlns="" id="{14A46FAE-348A-47B3-8728-F9B67FA59CBC}"/>
              </a:ext>
            </a:extLst>
          </p:cNvPr>
          <p:cNvCxnSpPr>
            <a:cxnSpLocks/>
          </p:cNvCxnSpPr>
          <p:nvPr/>
        </p:nvCxnSpPr>
        <p:spPr>
          <a:xfrm flipH="1">
            <a:off x="8862388" y="3428644"/>
            <a:ext cx="860622" cy="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itle 1">
            <a:extLst>
              <a:ext uri="{FF2B5EF4-FFF2-40B4-BE49-F238E27FC236}">
                <a16:creationId xmlns:a16="http://schemas.microsoft.com/office/drawing/2014/main" xmlns="" id="{B82EA1D3-FEE0-4F4E-8081-4C5FF6159549}"/>
              </a:ext>
            </a:extLst>
          </p:cNvPr>
          <p:cNvSpPr txBox="1">
            <a:spLocks/>
          </p:cNvSpPr>
          <p:nvPr/>
        </p:nvSpPr>
        <p:spPr bwMode="gray">
          <a:xfrm>
            <a:off x="5444634" y="4917132"/>
            <a:ext cx="2522451" cy="940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3152" tIns="73152" rIns="73152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895350" eaLnBrk="1" hangingPunct="1">
              <a:tabLst>
                <a:tab pos="269875" algn="l"/>
              </a:tabLst>
              <a:defRPr sz="1000" b="1" kern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r>
              <a:rPr lang="en-US" sz="700" dirty="0">
                <a:solidFill>
                  <a:schemeClr val="accent3"/>
                </a:solidFill>
              </a:rPr>
              <a:t>Weekly/bi-monthly  1:1 coaching</a:t>
            </a:r>
            <a:endParaRPr lang="en-GB" sz="700" dirty="0">
              <a:solidFill>
                <a:schemeClr val="accent3"/>
              </a:solidFill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xmlns="" id="{E9CBE8CB-7C1F-405B-8E79-EF64356E3109}"/>
              </a:ext>
            </a:extLst>
          </p:cNvPr>
          <p:cNvSpPr txBox="1">
            <a:spLocks/>
          </p:cNvSpPr>
          <p:nvPr/>
        </p:nvSpPr>
        <p:spPr bwMode="gray">
          <a:xfrm>
            <a:off x="5561024" y="5198366"/>
            <a:ext cx="1574743" cy="3231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GB" sz="700" dirty="0"/>
              <a:t>In-person/</a:t>
            </a:r>
            <a:r>
              <a:rPr lang="en-GB" sz="700" dirty="0" err="1"/>
              <a:t>Webex</a:t>
            </a:r>
            <a:r>
              <a:rPr lang="en-GB" sz="700" dirty="0"/>
              <a:t> 1:1 coaching sessions with sales managers and coaches</a:t>
            </a:r>
          </a:p>
        </p:txBody>
      </p:sp>
      <p:sp>
        <p:nvSpPr>
          <p:cNvPr id="413" name="Title 1">
            <a:extLst>
              <a:ext uri="{FF2B5EF4-FFF2-40B4-BE49-F238E27FC236}">
                <a16:creationId xmlns:a16="http://schemas.microsoft.com/office/drawing/2014/main" xmlns="" id="{56BE0DEB-4291-47BC-809D-7FB7342A8100}"/>
              </a:ext>
            </a:extLst>
          </p:cNvPr>
          <p:cNvSpPr txBox="1">
            <a:spLocks/>
          </p:cNvSpPr>
          <p:nvPr/>
        </p:nvSpPr>
        <p:spPr bwMode="gray">
          <a:xfrm>
            <a:off x="8043903" y="4924084"/>
            <a:ext cx="2209373" cy="940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3152" tIns="73152" rIns="73152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895350" eaLnBrk="1" hangingPunct="1">
              <a:tabLst>
                <a:tab pos="269875" algn="l"/>
              </a:tabLst>
              <a:defRPr sz="1000" b="1" kern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r>
              <a:rPr lang="en-US" sz="700" dirty="0">
                <a:solidFill>
                  <a:schemeClr val="accent3"/>
                </a:solidFill>
              </a:rPr>
              <a:t>E</a:t>
            </a:r>
            <a:r>
              <a:rPr lang="fi-FI" sz="700" dirty="0">
                <a:solidFill>
                  <a:schemeClr val="accent3"/>
                </a:solidFill>
              </a:rPr>
              <a:t>-platform (available 24h)</a:t>
            </a:r>
            <a:endParaRPr lang="en-GB" sz="700" dirty="0">
              <a:solidFill>
                <a:schemeClr val="accent3"/>
              </a:solidFill>
            </a:endParaRP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xmlns="" id="{B11134A2-E01E-4ECC-8386-737341A77BE1}"/>
              </a:ext>
            </a:extLst>
          </p:cNvPr>
          <p:cNvSpPr txBox="1">
            <a:spLocks/>
          </p:cNvSpPr>
          <p:nvPr/>
        </p:nvSpPr>
        <p:spPr bwMode="gray">
          <a:xfrm>
            <a:off x="8135457" y="5189381"/>
            <a:ext cx="2095836" cy="4847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GB" sz="700" dirty="0"/>
              <a:t>Save successful negotiation arguments in case repository</a:t>
            </a:r>
          </a:p>
          <a:p>
            <a:pPr lvl="1">
              <a:spcBef>
                <a:spcPct val="50000"/>
              </a:spcBef>
            </a:pPr>
            <a:r>
              <a:rPr lang="en-GB" sz="700" dirty="0"/>
              <a:t>Q&amp;A platform to get peer coaching for difficult questions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xmlns="" id="{DFA0DE2F-8969-4503-8407-63AEB38B784B}"/>
              </a:ext>
            </a:extLst>
          </p:cNvPr>
          <p:cNvGrpSpPr/>
          <p:nvPr/>
        </p:nvGrpSpPr>
        <p:grpSpPr>
          <a:xfrm>
            <a:off x="3162595" y="4965018"/>
            <a:ext cx="728953" cy="725761"/>
            <a:chOff x="325438" y="1636713"/>
            <a:chExt cx="725487" cy="722312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xmlns="" id="{8641E99B-C0CB-4F07-B423-D5E82E0B5F16}"/>
                </a:ext>
              </a:extLst>
            </p:cNvPr>
            <p:cNvGrpSpPr/>
            <p:nvPr/>
          </p:nvGrpSpPr>
          <p:grpSpPr>
            <a:xfrm>
              <a:off x="325438" y="1636713"/>
              <a:ext cx="725487" cy="722312"/>
              <a:chOff x="325438" y="1636713"/>
              <a:chExt cx="725487" cy="722312"/>
            </a:xfrm>
          </p:grpSpPr>
          <p:sp>
            <p:nvSpPr>
              <p:cNvPr id="439" name="Freeform 8">
                <a:extLst>
                  <a:ext uri="{FF2B5EF4-FFF2-40B4-BE49-F238E27FC236}">
                    <a16:creationId xmlns:a16="http://schemas.microsoft.com/office/drawing/2014/main" xmlns="" id="{B68D7AA3-EA9D-48D2-A2C2-DB1B6A4B9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636713"/>
                <a:ext cx="211137" cy="361950"/>
              </a:xfrm>
              <a:custGeom>
                <a:avLst/>
                <a:gdLst>
                  <a:gd name="T0" fmla="*/ 87 w 87"/>
                  <a:gd name="T1" fmla="*/ 28 h 149"/>
                  <a:gd name="T2" fmla="*/ 0 w 87"/>
                  <a:gd name="T3" fmla="*/ 0 h 149"/>
                  <a:gd name="T4" fmla="*/ 0 w 87"/>
                  <a:gd name="T5" fmla="*/ 0 h 149"/>
                  <a:gd name="T6" fmla="*/ 0 w 87"/>
                  <a:gd name="T7" fmla="*/ 149 h 149"/>
                  <a:gd name="T8" fmla="*/ 87 w 87"/>
                  <a:gd name="T9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49">
                    <a:moveTo>
                      <a:pt x="87" y="28"/>
                    </a:moveTo>
                    <a:cubicBezTo>
                      <a:pt x="62" y="9"/>
                      <a:pt x="3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9"/>
                    </a:lnTo>
                    <a:lnTo>
                      <a:pt x="87" y="28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0" name="Freeform 9">
                <a:extLst>
                  <a:ext uri="{FF2B5EF4-FFF2-40B4-BE49-F238E27FC236}">
                    <a16:creationId xmlns:a16="http://schemas.microsoft.com/office/drawing/2014/main" xmlns="" id="{600F35CD-052E-442F-B969-316BEAA91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704975"/>
                <a:ext cx="344487" cy="293687"/>
              </a:xfrm>
              <a:custGeom>
                <a:avLst/>
                <a:gdLst>
                  <a:gd name="T0" fmla="*/ 142 w 142"/>
                  <a:gd name="T1" fmla="*/ 74 h 121"/>
                  <a:gd name="T2" fmla="*/ 87 w 142"/>
                  <a:gd name="T3" fmla="*/ 0 h 121"/>
                  <a:gd name="T4" fmla="*/ 0 w 142"/>
                  <a:gd name="T5" fmla="*/ 121 h 121"/>
                  <a:gd name="T6" fmla="*/ 142 w 142"/>
                  <a:gd name="T7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142" y="74"/>
                    </a:moveTo>
                    <a:cubicBezTo>
                      <a:pt x="132" y="44"/>
                      <a:pt x="113" y="18"/>
                      <a:pt x="87" y="0"/>
                    </a:cubicBezTo>
                    <a:lnTo>
                      <a:pt x="0" y="121"/>
                    </a:lnTo>
                    <a:lnTo>
                      <a:pt x="142" y="7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1" name="Freeform 10">
                <a:extLst>
                  <a:ext uri="{FF2B5EF4-FFF2-40B4-BE49-F238E27FC236}">
                    <a16:creationId xmlns:a16="http://schemas.microsoft.com/office/drawing/2014/main" xmlns="" id="{6ED7E981-FBE3-4B65-A0D8-AD23093DA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884363"/>
                <a:ext cx="363537" cy="225425"/>
              </a:xfrm>
              <a:custGeom>
                <a:avLst/>
                <a:gdLst>
                  <a:gd name="T0" fmla="*/ 142 w 150"/>
                  <a:gd name="T1" fmla="*/ 93 h 93"/>
                  <a:gd name="T2" fmla="*/ 150 w 150"/>
                  <a:gd name="T3" fmla="*/ 47 h 93"/>
                  <a:gd name="T4" fmla="*/ 142 w 150"/>
                  <a:gd name="T5" fmla="*/ 0 h 93"/>
                  <a:gd name="T6" fmla="*/ 0 w 150"/>
                  <a:gd name="T7" fmla="*/ 47 h 93"/>
                  <a:gd name="T8" fmla="*/ 142 w 150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93">
                    <a:moveTo>
                      <a:pt x="142" y="93"/>
                    </a:moveTo>
                    <a:cubicBezTo>
                      <a:pt x="147" y="78"/>
                      <a:pt x="150" y="63"/>
                      <a:pt x="150" y="47"/>
                    </a:cubicBezTo>
                    <a:cubicBezTo>
                      <a:pt x="150" y="31"/>
                      <a:pt x="147" y="15"/>
                      <a:pt x="142" y="0"/>
                    </a:cubicBezTo>
                    <a:lnTo>
                      <a:pt x="0" y="47"/>
                    </a:lnTo>
                    <a:lnTo>
                      <a:pt x="142" y="93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2" name="Freeform 11">
                <a:extLst>
                  <a:ext uri="{FF2B5EF4-FFF2-40B4-BE49-F238E27FC236}">
                    <a16:creationId xmlns:a16="http://schemas.microsoft.com/office/drawing/2014/main" xmlns="" id="{A7B2D3CF-5104-4D02-B6B6-2101E24DA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388" y="1998663"/>
                <a:ext cx="344487" cy="292100"/>
              </a:xfrm>
              <a:custGeom>
                <a:avLst/>
                <a:gdLst>
                  <a:gd name="T0" fmla="*/ 88 w 142"/>
                  <a:gd name="T1" fmla="*/ 121 h 121"/>
                  <a:gd name="T2" fmla="*/ 142 w 142"/>
                  <a:gd name="T3" fmla="*/ 46 h 121"/>
                  <a:gd name="T4" fmla="*/ 0 w 142"/>
                  <a:gd name="T5" fmla="*/ 0 h 121"/>
                  <a:gd name="T6" fmla="*/ 88 w 142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88" y="121"/>
                    </a:moveTo>
                    <a:cubicBezTo>
                      <a:pt x="114" y="102"/>
                      <a:pt x="133" y="76"/>
                      <a:pt x="142" y="46"/>
                    </a:cubicBezTo>
                    <a:lnTo>
                      <a:pt x="0" y="0"/>
                    </a:lnTo>
                    <a:lnTo>
                      <a:pt x="88" y="121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3" name="Freeform 12">
                <a:extLst>
                  <a:ext uri="{FF2B5EF4-FFF2-40B4-BE49-F238E27FC236}">
                    <a16:creationId xmlns:a16="http://schemas.microsoft.com/office/drawing/2014/main" xmlns="" id="{30A4B5F6-3B49-4522-9A7B-58F18EFB8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3" y="1998663"/>
                <a:ext cx="215900" cy="360362"/>
              </a:xfrm>
              <a:custGeom>
                <a:avLst/>
                <a:gdLst>
                  <a:gd name="T0" fmla="*/ 0 w 89"/>
                  <a:gd name="T1" fmla="*/ 149 h 149"/>
                  <a:gd name="T2" fmla="*/ 1 w 89"/>
                  <a:gd name="T3" fmla="*/ 149 h 149"/>
                  <a:gd name="T4" fmla="*/ 89 w 89"/>
                  <a:gd name="T5" fmla="*/ 121 h 149"/>
                  <a:gd name="T6" fmla="*/ 1 w 89"/>
                  <a:gd name="T7" fmla="*/ 0 h 149"/>
                  <a:gd name="T8" fmla="*/ 0 w 8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49">
                    <a:moveTo>
                      <a:pt x="0" y="149"/>
                    </a:moveTo>
                    <a:cubicBezTo>
                      <a:pt x="1" y="149"/>
                      <a:pt x="1" y="149"/>
                      <a:pt x="1" y="149"/>
                    </a:cubicBezTo>
                    <a:cubicBezTo>
                      <a:pt x="33" y="149"/>
                      <a:pt x="63" y="140"/>
                      <a:pt x="89" y="121"/>
                    </a:cubicBezTo>
                    <a:lnTo>
                      <a:pt x="1" y="0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4" name="Freeform 13">
                <a:extLst>
                  <a:ext uri="{FF2B5EF4-FFF2-40B4-BE49-F238E27FC236}">
                    <a16:creationId xmlns:a16="http://schemas.microsoft.com/office/drawing/2014/main" xmlns="" id="{258CD438-94A2-4F53-82E9-B1DF6117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998663"/>
                <a:ext cx="214312" cy="360362"/>
              </a:xfrm>
              <a:custGeom>
                <a:avLst/>
                <a:gdLst>
                  <a:gd name="T0" fmla="*/ 0 w 88"/>
                  <a:gd name="T1" fmla="*/ 120 h 149"/>
                  <a:gd name="T2" fmla="*/ 87 w 88"/>
                  <a:gd name="T3" fmla="*/ 149 h 149"/>
                  <a:gd name="T4" fmla="*/ 88 w 88"/>
                  <a:gd name="T5" fmla="*/ 0 h 149"/>
                  <a:gd name="T6" fmla="*/ 0 w 88"/>
                  <a:gd name="T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0" y="120"/>
                    </a:moveTo>
                    <a:cubicBezTo>
                      <a:pt x="25" y="139"/>
                      <a:pt x="56" y="149"/>
                      <a:pt x="87" y="149"/>
                    </a:cubicBezTo>
                    <a:lnTo>
                      <a:pt x="88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5" name="Freeform 14">
                <a:extLst>
                  <a:ext uri="{FF2B5EF4-FFF2-40B4-BE49-F238E27FC236}">
                    <a16:creationId xmlns:a16="http://schemas.microsoft.com/office/drawing/2014/main" xmlns="" id="{58F9DFAB-499D-4402-BBDD-FBB20451D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998663"/>
                <a:ext cx="344487" cy="290512"/>
              </a:xfrm>
              <a:custGeom>
                <a:avLst/>
                <a:gdLst>
                  <a:gd name="T0" fmla="*/ 0 w 142"/>
                  <a:gd name="T1" fmla="*/ 45 h 120"/>
                  <a:gd name="T2" fmla="*/ 54 w 142"/>
                  <a:gd name="T3" fmla="*/ 120 h 120"/>
                  <a:gd name="T4" fmla="*/ 142 w 142"/>
                  <a:gd name="T5" fmla="*/ 0 h 120"/>
                  <a:gd name="T6" fmla="*/ 0 w 142"/>
                  <a:gd name="T7" fmla="*/ 4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0">
                    <a:moveTo>
                      <a:pt x="0" y="45"/>
                    </a:moveTo>
                    <a:cubicBezTo>
                      <a:pt x="9" y="76"/>
                      <a:pt x="28" y="102"/>
                      <a:pt x="54" y="120"/>
                    </a:cubicBezTo>
                    <a:lnTo>
                      <a:pt x="142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6" name="Freeform 15">
                <a:extLst>
                  <a:ext uri="{FF2B5EF4-FFF2-40B4-BE49-F238E27FC236}">
                    <a16:creationId xmlns:a16="http://schemas.microsoft.com/office/drawing/2014/main" xmlns="" id="{C7D289B3-AF90-4022-BEBF-3D1752265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438" y="1887538"/>
                <a:ext cx="361950" cy="219075"/>
              </a:xfrm>
              <a:custGeom>
                <a:avLst/>
                <a:gdLst>
                  <a:gd name="T0" fmla="*/ 7 w 149"/>
                  <a:gd name="T1" fmla="*/ 0 h 91"/>
                  <a:gd name="T2" fmla="*/ 0 w 149"/>
                  <a:gd name="T3" fmla="*/ 46 h 91"/>
                  <a:gd name="T4" fmla="*/ 7 w 149"/>
                  <a:gd name="T5" fmla="*/ 91 h 91"/>
                  <a:gd name="T6" fmla="*/ 149 w 149"/>
                  <a:gd name="T7" fmla="*/ 46 h 91"/>
                  <a:gd name="T8" fmla="*/ 7 w 149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91">
                    <a:moveTo>
                      <a:pt x="7" y="0"/>
                    </a:moveTo>
                    <a:cubicBezTo>
                      <a:pt x="2" y="15"/>
                      <a:pt x="0" y="30"/>
                      <a:pt x="0" y="46"/>
                    </a:cubicBezTo>
                    <a:cubicBezTo>
                      <a:pt x="0" y="61"/>
                      <a:pt x="2" y="77"/>
                      <a:pt x="7" y="91"/>
                    </a:cubicBezTo>
                    <a:lnTo>
                      <a:pt x="149" y="4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7" name="Freeform 16">
                <a:extLst>
                  <a:ext uri="{FF2B5EF4-FFF2-40B4-BE49-F238E27FC236}">
                    <a16:creationId xmlns:a16="http://schemas.microsoft.com/office/drawing/2014/main" xmlns="" id="{1F7B9A60-8C46-4428-B845-FDD33EBD1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" y="1704975"/>
                <a:ext cx="344487" cy="293687"/>
              </a:xfrm>
              <a:custGeom>
                <a:avLst/>
                <a:gdLst>
                  <a:gd name="T0" fmla="*/ 54 w 142"/>
                  <a:gd name="T1" fmla="*/ 0 h 121"/>
                  <a:gd name="T2" fmla="*/ 0 w 142"/>
                  <a:gd name="T3" fmla="*/ 75 h 121"/>
                  <a:gd name="T4" fmla="*/ 142 w 142"/>
                  <a:gd name="T5" fmla="*/ 121 h 121"/>
                  <a:gd name="T6" fmla="*/ 54 w 142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21">
                    <a:moveTo>
                      <a:pt x="54" y="0"/>
                    </a:moveTo>
                    <a:cubicBezTo>
                      <a:pt x="29" y="19"/>
                      <a:pt x="10" y="45"/>
                      <a:pt x="0" y="75"/>
                    </a:cubicBezTo>
                    <a:lnTo>
                      <a:pt x="142" y="12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  <p:sp>
            <p:nvSpPr>
              <p:cNvPr id="448" name="Freeform 17">
                <a:extLst>
                  <a:ext uri="{FF2B5EF4-FFF2-40B4-BE49-F238E27FC236}">
                    <a16:creationId xmlns:a16="http://schemas.microsoft.com/office/drawing/2014/main" xmlns="" id="{BBB82200-298F-4C78-9BB1-BD75D5DDE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75" y="1636713"/>
                <a:ext cx="214312" cy="361950"/>
              </a:xfrm>
              <a:custGeom>
                <a:avLst/>
                <a:gdLst>
                  <a:gd name="T0" fmla="*/ 88 w 88"/>
                  <a:gd name="T1" fmla="*/ 0 h 149"/>
                  <a:gd name="T2" fmla="*/ 0 w 88"/>
                  <a:gd name="T3" fmla="*/ 28 h 149"/>
                  <a:gd name="T4" fmla="*/ 88 w 88"/>
                  <a:gd name="T5" fmla="*/ 149 h 149"/>
                  <a:gd name="T6" fmla="*/ 88 w 88"/>
                  <a:gd name="T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149">
                    <a:moveTo>
                      <a:pt x="88" y="0"/>
                    </a:moveTo>
                    <a:cubicBezTo>
                      <a:pt x="56" y="0"/>
                      <a:pt x="25" y="10"/>
                      <a:pt x="0" y="28"/>
                    </a:cubicBezTo>
                    <a:lnTo>
                      <a:pt x="88" y="14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4F4F4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j-lt"/>
                </a:endParaRPr>
              </a:p>
            </p:txBody>
          </p:sp>
        </p:grp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xmlns="" id="{68C02ADD-2381-440E-BE19-303DEB66D44F}"/>
                </a:ext>
              </a:extLst>
            </p:cNvPr>
            <p:cNvSpPr/>
            <p:nvPr/>
          </p:nvSpPr>
          <p:spPr>
            <a:xfrm>
              <a:off x="450942" y="1760630"/>
              <a:ext cx="474478" cy="47447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B</a:t>
              </a:r>
            </a:p>
            <a:p>
              <a:pPr algn="ctr"/>
              <a:r>
                <a:rPr lang="en-US" sz="1300" dirty="0">
                  <a:solidFill>
                    <a:schemeClr val="tx2"/>
                  </a:solidFill>
                  <a:latin typeface="+mj-lt"/>
                </a:rPr>
                <a:t>20%</a:t>
              </a:r>
            </a:p>
          </p:txBody>
        </p:sp>
      </p:grp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xmlns="" id="{D481DE7A-C2B5-4CC9-BC9C-E3B7DC819364}"/>
              </a:ext>
            </a:extLst>
          </p:cNvPr>
          <p:cNvCxnSpPr>
            <a:cxnSpLocks/>
          </p:cNvCxnSpPr>
          <p:nvPr/>
        </p:nvCxnSpPr>
        <p:spPr>
          <a:xfrm>
            <a:off x="5296479" y="4833354"/>
            <a:ext cx="0" cy="100818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xmlns="" id="{9351D04A-805E-4497-96E4-B44D2B4D24E5}"/>
              </a:ext>
            </a:extLst>
          </p:cNvPr>
          <p:cNvSpPr txBox="1">
            <a:spLocks/>
          </p:cNvSpPr>
          <p:nvPr/>
        </p:nvSpPr>
        <p:spPr>
          <a:xfrm>
            <a:off x="3947635" y="4820081"/>
            <a:ext cx="1325605" cy="1044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009" tIns="72009" rIns="72009" bIns="72009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/>
              <a:t>Personalized </a:t>
            </a:r>
            <a:br>
              <a:rPr lang="en-US" sz="1000" b="1" dirty="0"/>
            </a:br>
            <a:r>
              <a:rPr lang="en-US" sz="1000" b="1" dirty="0"/>
              <a:t>coaching </a:t>
            </a:r>
            <a:r>
              <a:rPr lang="en-US" sz="1000" dirty="0"/>
              <a:t>(and e-platform)</a:t>
            </a:r>
            <a:endParaRPr lang="en-US" sz="1000" b="1" dirty="0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xmlns="" id="{DC3E1475-AA83-4929-B1C3-16F6E616979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6712629" y="4681132"/>
            <a:ext cx="80748" cy="62088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chemeClr val="accent4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00" b="1" dirty="0">
              <a:solidFill>
                <a:schemeClr val="bg2"/>
              </a:solidFill>
              <a:cs typeface="Helvetica Neue"/>
            </a:endParaRPr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xmlns="" id="{99768343-922D-4BF4-88A8-12B3982D195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8164055" y="4673878"/>
            <a:ext cx="80748" cy="62088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chemeClr val="accent4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00" b="1" dirty="0">
              <a:solidFill>
                <a:schemeClr val="bg2"/>
              </a:solidFill>
              <a:cs typeface="Helvetica Neue"/>
            </a:endParaRP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xmlns="" id="{B0880187-715C-4FB6-9F83-D85752855F4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8685552" y="4668163"/>
            <a:ext cx="80748" cy="62088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accent2">
                <a:lumMod val="60000"/>
                <a:lumOff val="40000"/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00" b="1" dirty="0">
              <a:solidFill>
                <a:schemeClr val="bg2"/>
              </a:solidFill>
              <a:cs typeface="Helvetica Neue"/>
            </a:endParaRPr>
          </a:p>
        </p:txBody>
      </p:sp>
      <p:sp>
        <p:nvSpPr>
          <p:cNvPr id="457" name="Freeform 231">
            <a:extLst>
              <a:ext uri="{FF2B5EF4-FFF2-40B4-BE49-F238E27FC236}">
                <a16:creationId xmlns:a16="http://schemas.microsoft.com/office/drawing/2014/main" xmlns="" id="{721D2E30-9250-4E9D-9754-8C3253FB6458}"/>
              </a:ext>
            </a:extLst>
          </p:cNvPr>
          <p:cNvSpPr>
            <a:spLocks/>
          </p:cNvSpPr>
          <p:nvPr/>
        </p:nvSpPr>
        <p:spPr bwMode="auto">
          <a:xfrm>
            <a:off x="7213285" y="5012284"/>
            <a:ext cx="33826" cy="36218"/>
          </a:xfrm>
          <a:custGeom>
            <a:avLst/>
            <a:gdLst>
              <a:gd name="T0" fmla="*/ 4 w 67"/>
              <a:gd name="T1" fmla="*/ 70 h 88"/>
              <a:gd name="T2" fmla="*/ 12 w 67"/>
              <a:gd name="T3" fmla="*/ 80 h 88"/>
              <a:gd name="T4" fmla="*/ 21 w 67"/>
              <a:gd name="T5" fmla="*/ 86 h 88"/>
              <a:gd name="T6" fmla="*/ 34 w 67"/>
              <a:gd name="T7" fmla="*/ 88 h 88"/>
              <a:gd name="T8" fmla="*/ 45 w 67"/>
              <a:gd name="T9" fmla="*/ 86 h 88"/>
              <a:gd name="T10" fmla="*/ 56 w 67"/>
              <a:gd name="T11" fmla="*/ 80 h 88"/>
              <a:gd name="T12" fmla="*/ 63 w 67"/>
              <a:gd name="T13" fmla="*/ 70 h 88"/>
              <a:gd name="T14" fmla="*/ 65 w 67"/>
              <a:gd name="T15" fmla="*/ 66 h 88"/>
              <a:gd name="T16" fmla="*/ 66 w 67"/>
              <a:gd name="T17" fmla="*/ 61 h 88"/>
              <a:gd name="T18" fmla="*/ 67 w 67"/>
              <a:gd name="T19" fmla="*/ 56 h 88"/>
              <a:gd name="T20" fmla="*/ 67 w 67"/>
              <a:gd name="T21" fmla="*/ 34 h 88"/>
              <a:gd name="T22" fmla="*/ 65 w 67"/>
              <a:gd name="T23" fmla="*/ 21 h 88"/>
              <a:gd name="T24" fmla="*/ 58 w 67"/>
              <a:gd name="T25" fmla="*/ 10 h 88"/>
              <a:gd name="T26" fmla="*/ 47 w 67"/>
              <a:gd name="T27" fmla="*/ 3 h 88"/>
              <a:gd name="T28" fmla="*/ 35 w 67"/>
              <a:gd name="T29" fmla="*/ 0 h 88"/>
              <a:gd name="T30" fmla="*/ 34 w 67"/>
              <a:gd name="T31" fmla="*/ 0 h 88"/>
              <a:gd name="T32" fmla="*/ 34 w 67"/>
              <a:gd name="T33" fmla="*/ 0 h 88"/>
              <a:gd name="T34" fmla="*/ 34 w 67"/>
              <a:gd name="T35" fmla="*/ 0 h 88"/>
              <a:gd name="T36" fmla="*/ 33 w 67"/>
              <a:gd name="T37" fmla="*/ 0 h 88"/>
              <a:gd name="T38" fmla="*/ 19 w 67"/>
              <a:gd name="T39" fmla="*/ 3 h 88"/>
              <a:gd name="T40" fmla="*/ 9 w 67"/>
              <a:gd name="T41" fmla="*/ 10 h 88"/>
              <a:gd name="T42" fmla="*/ 2 w 67"/>
              <a:gd name="T43" fmla="*/ 21 h 88"/>
              <a:gd name="T44" fmla="*/ 0 w 67"/>
              <a:gd name="T45" fmla="*/ 34 h 88"/>
              <a:gd name="T46" fmla="*/ 1 w 67"/>
              <a:gd name="T47" fmla="*/ 56 h 88"/>
              <a:gd name="T48" fmla="*/ 1 w 67"/>
              <a:gd name="T49" fmla="*/ 61 h 88"/>
              <a:gd name="T50" fmla="*/ 2 w 67"/>
              <a:gd name="T51" fmla="*/ 66 h 88"/>
              <a:gd name="T52" fmla="*/ 4 w 67"/>
              <a:gd name="T53" fmla="*/ 7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7" h="88">
                <a:moveTo>
                  <a:pt x="4" y="70"/>
                </a:moveTo>
                <a:lnTo>
                  <a:pt x="12" y="80"/>
                </a:lnTo>
                <a:lnTo>
                  <a:pt x="21" y="86"/>
                </a:lnTo>
                <a:lnTo>
                  <a:pt x="34" y="88"/>
                </a:lnTo>
                <a:lnTo>
                  <a:pt x="45" y="86"/>
                </a:lnTo>
                <a:lnTo>
                  <a:pt x="56" y="80"/>
                </a:lnTo>
                <a:lnTo>
                  <a:pt x="63" y="70"/>
                </a:lnTo>
                <a:lnTo>
                  <a:pt x="65" y="66"/>
                </a:lnTo>
                <a:lnTo>
                  <a:pt x="66" y="61"/>
                </a:lnTo>
                <a:lnTo>
                  <a:pt x="67" y="56"/>
                </a:lnTo>
                <a:lnTo>
                  <a:pt x="67" y="34"/>
                </a:lnTo>
                <a:lnTo>
                  <a:pt x="65" y="21"/>
                </a:lnTo>
                <a:lnTo>
                  <a:pt x="58" y="10"/>
                </a:lnTo>
                <a:lnTo>
                  <a:pt x="47" y="3"/>
                </a:lnTo>
                <a:lnTo>
                  <a:pt x="35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33" y="0"/>
                </a:lnTo>
                <a:lnTo>
                  <a:pt x="19" y="3"/>
                </a:lnTo>
                <a:lnTo>
                  <a:pt x="9" y="10"/>
                </a:lnTo>
                <a:lnTo>
                  <a:pt x="2" y="21"/>
                </a:lnTo>
                <a:lnTo>
                  <a:pt x="0" y="34"/>
                </a:lnTo>
                <a:lnTo>
                  <a:pt x="1" y="56"/>
                </a:lnTo>
                <a:lnTo>
                  <a:pt x="1" y="61"/>
                </a:lnTo>
                <a:lnTo>
                  <a:pt x="2" y="66"/>
                </a:lnTo>
                <a:lnTo>
                  <a:pt x="4" y="7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458" name="Freeform 232">
            <a:extLst>
              <a:ext uri="{FF2B5EF4-FFF2-40B4-BE49-F238E27FC236}">
                <a16:creationId xmlns:a16="http://schemas.microsoft.com/office/drawing/2014/main" xmlns="" id="{5AAADFEC-C8CA-43BF-ADDB-535CD4C225D8}"/>
              </a:ext>
            </a:extLst>
          </p:cNvPr>
          <p:cNvSpPr>
            <a:spLocks/>
          </p:cNvSpPr>
          <p:nvPr/>
        </p:nvSpPr>
        <p:spPr bwMode="auto">
          <a:xfrm>
            <a:off x="7188415" y="5055746"/>
            <a:ext cx="138288" cy="146480"/>
          </a:xfrm>
          <a:custGeom>
            <a:avLst/>
            <a:gdLst>
              <a:gd name="T0" fmla="*/ 266 w 278"/>
              <a:gd name="T1" fmla="*/ 33 h 363"/>
              <a:gd name="T2" fmla="*/ 124 w 278"/>
              <a:gd name="T3" fmla="*/ 0 h 363"/>
              <a:gd name="T4" fmla="*/ 94 w 278"/>
              <a:gd name="T5" fmla="*/ 63 h 363"/>
              <a:gd name="T6" fmla="*/ 94 w 278"/>
              <a:gd name="T7" fmla="*/ 10 h 363"/>
              <a:gd name="T8" fmla="*/ 93 w 278"/>
              <a:gd name="T9" fmla="*/ 6 h 363"/>
              <a:gd name="T10" fmla="*/ 91 w 278"/>
              <a:gd name="T11" fmla="*/ 3 h 363"/>
              <a:gd name="T12" fmla="*/ 88 w 278"/>
              <a:gd name="T13" fmla="*/ 1 h 363"/>
              <a:gd name="T14" fmla="*/ 85 w 278"/>
              <a:gd name="T15" fmla="*/ 0 h 363"/>
              <a:gd name="T16" fmla="*/ 81 w 278"/>
              <a:gd name="T17" fmla="*/ 1 h 363"/>
              <a:gd name="T18" fmla="*/ 78 w 278"/>
              <a:gd name="T19" fmla="*/ 3 h 363"/>
              <a:gd name="T20" fmla="*/ 75 w 278"/>
              <a:gd name="T21" fmla="*/ 6 h 363"/>
              <a:gd name="T22" fmla="*/ 74 w 278"/>
              <a:gd name="T23" fmla="*/ 10 h 363"/>
              <a:gd name="T24" fmla="*/ 74 w 278"/>
              <a:gd name="T25" fmla="*/ 63 h 363"/>
              <a:gd name="T26" fmla="*/ 44 w 278"/>
              <a:gd name="T27" fmla="*/ 0 h 363"/>
              <a:gd name="T28" fmla="*/ 7 w 278"/>
              <a:gd name="T29" fmla="*/ 9 h 363"/>
              <a:gd name="T30" fmla="*/ 4 w 278"/>
              <a:gd name="T31" fmla="*/ 10 h 363"/>
              <a:gd name="T32" fmla="*/ 2 w 278"/>
              <a:gd name="T33" fmla="*/ 12 h 363"/>
              <a:gd name="T34" fmla="*/ 0 w 278"/>
              <a:gd name="T35" fmla="*/ 15 h 363"/>
              <a:gd name="T36" fmla="*/ 0 w 278"/>
              <a:gd name="T37" fmla="*/ 18 h 363"/>
              <a:gd name="T38" fmla="*/ 0 w 278"/>
              <a:gd name="T39" fmla="*/ 157 h 363"/>
              <a:gd name="T40" fmla="*/ 2 w 278"/>
              <a:gd name="T41" fmla="*/ 167 h 363"/>
              <a:gd name="T42" fmla="*/ 7 w 278"/>
              <a:gd name="T43" fmla="*/ 175 h 363"/>
              <a:gd name="T44" fmla="*/ 15 w 278"/>
              <a:gd name="T45" fmla="*/ 181 h 363"/>
              <a:gd name="T46" fmla="*/ 26 w 278"/>
              <a:gd name="T47" fmla="*/ 183 h 363"/>
              <a:gd name="T48" fmla="*/ 28 w 278"/>
              <a:gd name="T49" fmla="*/ 183 h 363"/>
              <a:gd name="T50" fmla="*/ 28 w 278"/>
              <a:gd name="T51" fmla="*/ 363 h 363"/>
              <a:gd name="T52" fmla="*/ 32 w 278"/>
              <a:gd name="T53" fmla="*/ 363 h 363"/>
              <a:gd name="T54" fmla="*/ 46 w 278"/>
              <a:gd name="T55" fmla="*/ 360 h 363"/>
              <a:gd name="T56" fmla="*/ 58 w 278"/>
              <a:gd name="T57" fmla="*/ 353 h 363"/>
              <a:gd name="T58" fmla="*/ 67 w 278"/>
              <a:gd name="T59" fmla="*/ 342 h 363"/>
              <a:gd name="T60" fmla="*/ 71 w 278"/>
              <a:gd name="T61" fmla="*/ 328 h 363"/>
              <a:gd name="T62" fmla="*/ 85 w 278"/>
              <a:gd name="T63" fmla="*/ 193 h 363"/>
              <a:gd name="T64" fmla="*/ 98 w 278"/>
              <a:gd name="T65" fmla="*/ 328 h 363"/>
              <a:gd name="T66" fmla="*/ 103 w 278"/>
              <a:gd name="T67" fmla="*/ 342 h 363"/>
              <a:gd name="T68" fmla="*/ 111 w 278"/>
              <a:gd name="T69" fmla="*/ 353 h 363"/>
              <a:gd name="T70" fmla="*/ 123 w 278"/>
              <a:gd name="T71" fmla="*/ 360 h 363"/>
              <a:gd name="T72" fmla="*/ 137 w 278"/>
              <a:gd name="T73" fmla="*/ 363 h 363"/>
              <a:gd name="T74" fmla="*/ 141 w 278"/>
              <a:gd name="T75" fmla="*/ 363 h 363"/>
              <a:gd name="T76" fmla="*/ 141 w 278"/>
              <a:gd name="T77" fmla="*/ 51 h 363"/>
              <a:gd name="T78" fmla="*/ 261 w 278"/>
              <a:gd name="T79" fmla="*/ 63 h 363"/>
              <a:gd name="T80" fmla="*/ 269 w 278"/>
              <a:gd name="T81" fmla="*/ 62 h 363"/>
              <a:gd name="T82" fmla="*/ 274 w 278"/>
              <a:gd name="T83" fmla="*/ 58 h 363"/>
              <a:gd name="T84" fmla="*/ 278 w 278"/>
              <a:gd name="T85" fmla="*/ 52 h 363"/>
              <a:gd name="T86" fmla="*/ 277 w 278"/>
              <a:gd name="T87" fmla="*/ 43 h 363"/>
              <a:gd name="T88" fmla="*/ 273 w 278"/>
              <a:gd name="T89" fmla="*/ 36 h 363"/>
              <a:gd name="T90" fmla="*/ 266 w 278"/>
              <a:gd name="T91" fmla="*/ 3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8" h="363">
                <a:moveTo>
                  <a:pt x="266" y="33"/>
                </a:moveTo>
                <a:lnTo>
                  <a:pt x="124" y="0"/>
                </a:lnTo>
                <a:lnTo>
                  <a:pt x="94" y="63"/>
                </a:lnTo>
                <a:lnTo>
                  <a:pt x="94" y="10"/>
                </a:lnTo>
                <a:lnTo>
                  <a:pt x="93" y="6"/>
                </a:lnTo>
                <a:lnTo>
                  <a:pt x="91" y="3"/>
                </a:lnTo>
                <a:lnTo>
                  <a:pt x="88" y="1"/>
                </a:lnTo>
                <a:lnTo>
                  <a:pt x="85" y="0"/>
                </a:lnTo>
                <a:lnTo>
                  <a:pt x="81" y="1"/>
                </a:lnTo>
                <a:lnTo>
                  <a:pt x="78" y="3"/>
                </a:lnTo>
                <a:lnTo>
                  <a:pt x="75" y="6"/>
                </a:lnTo>
                <a:lnTo>
                  <a:pt x="74" y="10"/>
                </a:lnTo>
                <a:lnTo>
                  <a:pt x="74" y="63"/>
                </a:lnTo>
                <a:lnTo>
                  <a:pt x="44" y="0"/>
                </a:lnTo>
                <a:lnTo>
                  <a:pt x="7" y="9"/>
                </a:lnTo>
                <a:lnTo>
                  <a:pt x="4" y="10"/>
                </a:lnTo>
                <a:lnTo>
                  <a:pt x="2" y="12"/>
                </a:lnTo>
                <a:lnTo>
                  <a:pt x="0" y="15"/>
                </a:lnTo>
                <a:lnTo>
                  <a:pt x="0" y="18"/>
                </a:lnTo>
                <a:lnTo>
                  <a:pt x="0" y="157"/>
                </a:lnTo>
                <a:lnTo>
                  <a:pt x="2" y="167"/>
                </a:lnTo>
                <a:lnTo>
                  <a:pt x="7" y="175"/>
                </a:lnTo>
                <a:lnTo>
                  <a:pt x="15" y="181"/>
                </a:lnTo>
                <a:lnTo>
                  <a:pt x="26" y="183"/>
                </a:lnTo>
                <a:lnTo>
                  <a:pt x="28" y="183"/>
                </a:lnTo>
                <a:lnTo>
                  <a:pt x="28" y="363"/>
                </a:lnTo>
                <a:lnTo>
                  <a:pt x="32" y="363"/>
                </a:lnTo>
                <a:lnTo>
                  <a:pt x="46" y="360"/>
                </a:lnTo>
                <a:lnTo>
                  <a:pt x="58" y="353"/>
                </a:lnTo>
                <a:lnTo>
                  <a:pt x="67" y="342"/>
                </a:lnTo>
                <a:lnTo>
                  <a:pt x="71" y="328"/>
                </a:lnTo>
                <a:lnTo>
                  <a:pt x="85" y="193"/>
                </a:lnTo>
                <a:lnTo>
                  <a:pt x="98" y="328"/>
                </a:lnTo>
                <a:lnTo>
                  <a:pt x="103" y="342"/>
                </a:lnTo>
                <a:lnTo>
                  <a:pt x="111" y="353"/>
                </a:lnTo>
                <a:lnTo>
                  <a:pt x="123" y="360"/>
                </a:lnTo>
                <a:lnTo>
                  <a:pt x="137" y="363"/>
                </a:lnTo>
                <a:lnTo>
                  <a:pt x="141" y="363"/>
                </a:lnTo>
                <a:lnTo>
                  <a:pt x="141" y="51"/>
                </a:lnTo>
                <a:lnTo>
                  <a:pt x="261" y="63"/>
                </a:lnTo>
                <a:lnTo>
                  <a:pt x="269" y="62"/>
                </a:lnTo>
                <a:lnTo>
                  <a:pt x="274" y="58"/>
                </a:lnTo>
                <a:lnTo>
                  <a:pt x="278" y="52"/>
                </a:lnTo>
                <a:lnTo>
                  <a:pt x="277" y="43"/>
                </a:lnTo>
                <a:lnTo>
                  <a:pt x="273" y="36"/>
                </a:lnTo>
                <a:lnTo>
                  <a:pt x="266" y="33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459" name="Freeform 233">
            <a:extLst>
              <a:ext uri="{FF2B5EF4-FFF2-40B4-BE49-F238E27FC236}">
                <a16:creationId xmlns:a16="http://schemas.microsoft.com/office/drawing/2014/main" xmlns="" id="{1C40EE37-21C1-4FD1-8527-BE89C93881DC}"/>
              </a:ext>
            </a:extLst>
          </p:cNvPr>
          <p:cNvSpPr>
            <a:spLocks/>
          </p:cNvSpPr>
          <p:nvPr/>
        </p:nvSpPr>
        <p:spPr bwMode="auto">
          <a:xfrm>
            <a:off x="7268007" y="5020335"/>
            <a:ext cx="154205" cy="127164"/>
          </a:xfrm>
          <a:custGeom>
            <a:avLst/>
            <a:gdLst>
              <a:gd name="T0" fmla="*/ 290 w 309"/>
              <a:gd name="T1" fmla="*/ 0 h 316"/>
              <a:gd name="T2" fmla="*/ 0 w 309"/>
              <a:gd name="T3" fmla="*/ 0 h 316"/>
              <a:gd name="T4" fmla="*/ 0 w 309"/>
              <a:gd name="T5" fmla="*/ 40 h 316"/>
              <a:gd name="T6" fmla="*/ 270 w 309"/>
              <a:gd name="T7" fmla="*/ 40 h 316"/>
              <a:gd name="T8" fmla="*/ 270 w 309"/>
              <a:gd name="T9" fmla="*/ 287 h 316"/>
              <a:gd name="T10" fmla="*/ 269 w 309"/>
              <a:gd name="T11" fmla="*/ 290 h 316"/>
              <a:gd name="T12" fmla="*/ 267 w 309"/>
              <a:gd name="T13" fmla="*/ 294 h 316"/>
              <a:gd name="T14" fmla="*/ 264 w 309"/>
              <a:gd name="T15" fmla="*/ 296 h 316"/>
              <a:gd name="T16" fmla="*/ 260 w 309"/>
              <a:gd name="T17" fmla="*/ 297 h 316"/>
              <a:gd name="T18" fmla="*/ 0 w 309"/>
              <a:gd name="T19" fmla="*/ 297 h 316"/>
              <a:gd name="T20" fmla="*/ 0 w 309"/>
              <a:gd name="T21" fmla="*/ 316 h 316"/>
              <a:gd name="T22" fmla="*/ 260 w 309"/>
              <a:gd name="T23" fmla="*/ 316 h 316"/>
              <a:gd name="T24" fmla="*/ 271 w 309"/>
              <a:gd name="T25" fmla="*/ 314 h 316"/>
              <a:gd name="T26" fmla="*/ 280 w 309"/>
              <a:gd name="T27" fmla="*/ 308 h 316"/>
              <a:gd name="T28" fmla="*/ 287 w 309"/>
              <a:gd name="T29" fmla="*/ 299 h 316"/>
              <a:gd name="T30" fmla="*/ 290 w 309"/>
              <a:gd name="T31" fmla="*/ 287 h 316"/>
              <a:gd name="T32" fmla="*/ 290 w 309"/>
              <a:gd name="T33" fmla="*/ 40 h 316"/>
              <a:gd name="T34" fmla="*/ 299 w 309"/>
              <a:gd name="T35" fmla="*/ 37 h 316"/>
              <a:gd name="T36" fmla="*/ 306 w 309"/>
              <a:gd name="T37" fmla="*/ 30 h 316"/>
              <a:gd name="T38" fmla="*/ 309 w 309"/>
              <a:gd name="T39" fmla="*/ 20 h 316"/>
              <a:gd name="T40" fmla="*/ 306 w 309"/>
              <a:gd name="T41" fmla="*/ 10 h 316"/>
              <a:gd name="T42" fmla="*/ 299 w 309"/>
              <a:gd name="T43" fmla="*/ 4 h 316"/>
              <a:gd name="T44" fmla="*/ 290 w 309"/>
              <a:gd name="T45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9" h="316">
                <a:moveTo>
                  <a:pt x="290" y="0"/>
                </a:moveTo>
                <a:lnTo>
                  <a:pt x="0" y="0"/>
                </a:lnTo>
                <a:lnTo>
                  <a:pt x="0" y="40"/>
                </a:lnTo>
                <a:lnTo>
                  <a:pt x="270" y="40"/>
                </a:lnTo>
                <a:lnTo>
                  <a:pt x="270" y="287"/>
                </a:lnTo>
                <a:lnTo>
                  <a:pt x="269" y="290"/>
                </a:lnTo>
                <a:lnTo>
                  <a:pt x="267" y="294"/>
                </a:lnTo>
                <a:lnTo>
                  <a:pt x="264" y="296"/>
                </a:lnTo>
                <a:lnTo>
                  <a:pt x="260" y="297"/>
                </a:lnTo>
                <a:lnTo>
                  <a:pt x="0" y="297"/>
                </a:lnTo>
                <a:lnTo>
                  <a:pt x="0" y="316"/>
                </a:lnTo>
                <a:lnTo>
                  <a:pt x="260" y="316"/>
                </a:lnTo>
                <a:lnTo>
                  <a:pt x="271" y="314"/>
                </a:lnTo>
                <a:lnTo>
                  <a:pt x="280" y="308"/>
                </a:lnTo>
                <a:lnTo>
                  <a:pt x="287" y="299"/>
                </a:lnTo>
                <a:lnTo>
                  <a:pt x="290" y="287"/>
                </a:lnTo>
                <a:lnTo>
                  <a:pt x="290" y="40"/>
                </a:lnTo>
                <a:lnTo>
                  <a:pt x="299" y="37"/>
                </a:lnTo>
                <a:lnTo>
                  <a:pt x="306" y="30"/>
                </a:lnTo>
                <a:lnTo>
                  <a:pt x="309" y="20"/>
                </a:lnTo>
                <a:lnTo>
                  <a:pt x="306" y="10"/>
                </a:lnTo>
                <a:lnTo>
                  <a:pt x="299" y="4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460" name="Freeform 873">
            <a:extLst>
              <a:ext uri="{FF2B5EF4-FFF2-40B4-BE49-F238E27FC236}">
                <a16:creationId xmlns:a16="http://schemas.microsoft.com/office/drawing/2014/main" xmlns="" id="{7FF55F13-73DA-4E62-A39E-E79FAD029F48}"/>
              </a:ext>
            </a:extLst>
          </p:cNvPr>
          <p:cNvSpPr>
            <a:spLocks noEditPoints="1"/>
          </p:cNvSpPr>
          <p:nvPr/>
        </p:nvSpPr>
        <p:spPr bwMode="auto">
          <a:xfrm>
            <a:off x="9666258" y="4978557"/>
            <a:ext cx="230540" cy="139873"/>
          </a:xfrm>
          <a:custGeom>
            <a:avLst/>
            <a:gdLst>
              <a:gd name="T0" fmla="*/ 81 w 640"/>
              <a:gd name="T1" fmla="*/ 64 h 481"/>
              <a:gd name="T2" fmla="*/ 74 w 640"/>
              <a:gd name="T3" fmla="*/ 66 h 481"/>
              <a:gd name="T4" fmla="*/ 68 w 640"/>
              <a:gd name="T5" fmla="*/ 70 h 481"/>
              <a:gd name="T6" fmla="*/ 67 w 640"/>
              <a:gd name="T7" fmla="*/ 73 h 481"/>
              <a:gd name="T8" fmla="*/ 65 w 640"/>
              <a:gd name="T9" fmla="*/ 81 h 481"/>
              <a:gd name="T10" fmla="*/ 65 w 640"/>
              <a:gd name="T11" fmla="*/ 400 h 481"/>
              <a:gd name="T12" fmla="*/ 67 w 640"/>
              <a:gd name="T13" fmla="*/ 407 h 481"/>
              <a:gd name="T14" fmla="*/ 68 w 640"/>
              <a:gd name="T15" fmla="*/ 413 h 481"/>
              <a:gd name="T16" fmla="*/ 74 w 640"/>
              <a:gd name="T17" fmla="*/ 414 h 481"/>
              <a:gd name="T18" fmla="*/ 81 w 640"/>
              <a:gd name="T19" fmla="*/ 416 h 481"/>
              <a:gd name="T20" fmla="*/ 561 w 640"/>
              <a:gd name="T21" fmla="*/ 416 h 481"/>
              <a:gd name="T22" fmla="*/ 566 w 640"/>
              <a:gd name="T23" fmla="*/ 414 h 481"/>
              <a:gd name="T24" fmla="*/ 572 w 640"/>
              <a:gd name="T25" fmla="*/ 413 h 481"/>
              <a:gd name="T26" fmla="*/ 575 w 640"/>
              <a:gd name="T27" fmla="*/ 407 h 481"/>
              <a:gd name="T28" fmla="*/ 577 w 640"/>
              <a:gd name="T29" fmla="*/ 400 h 481"/>
              <a:gd name="T30" fmla="*/ 577 w 640"/>
              <a:gd name="T31" fmla="*/ 81 h 481"/>
              <a:gd name="T32" fmla="*/ 575 w 640"/>
              <a:gd name="T33" fmla="*/ 73 h 481"/>
              <a:gd name="T34" fmla="*/ 572 w 640"/>
              <a:gd name="T35" fmla="*/ 70 h 481"/>
              <a:gd name="T36" fmla="*/ 566 w 640"/>
              <a:gd name="T37" fmla="*/ 66 h 481"/>
              <a:gd name="T38" fmla="*/ 561 w 640"/>
              <a:gd name="T39" fmla="*/ 64 h 481"/>
              <a:gd name="T40" fmla="*/ 81 w 640"/>
              <a:gd name="T41" fmla="*/ 64 h 481"/>
              <a:gd name="T42" fmla="*/ 65 w 640"/>
              <a:gd name="T43" fmla="*/ 0 h 481"/>
              <a:gd name="T44" fmla="*/ 577 w 640"/>
              <a:gd name="T45" fmla="*/ 0 h 481"/>
              <a:gd name="T46" fmla="*/ 601 w 640"/>
              <a:gd name="T47" fmla="*/ 5 h 481"/>
              <a:gd name="T48" fmla="*/ 622 w 640"/>
              <a:gd name="T49" fmla="*/ 20 h 481"/>
              <a:gd name="T50" fmla="*/ 636 w 640"/>
              <a:gd name="T51" fmla="*/ 40 h 481"/>
              <a:gd name="T52" fmla="*/ 640 w 640"/>
              <a:gd name="T53" fmla="*/ 64 h 481"/>
              <a:gd name="T54" fmla="*/ 640 w 640"/>
              <a:gd name="T55" fmla="*/ 481 h 481"/>
              <a:gd name="T56" fmla="*/ 0 w 640"/>
              <a:gd name="T57" fmla="*/ 481 h 481"/>
              <a:gd name="T58" fmla="*/ 0 w 640"/>
              <a:gd name="T59" fmla="*/ 64 h 481"/>
              <a:gd name="T60" fmla="*/ 6 w 640"/>
              <a:gd name="T61" fmla="*/ 40 h 481"/>
              <a:gd name="T62" fmla="*/ 19 w 640"/>
              <a:gd name="T63" fmla="*/ 20 h 481"/>
              <a:gd name="T64" fmla="*/ 39 w 640"/>
              <a:gd name="T65" fmla="*/ 5 h 481"/>
              <a:gd name="T66" fmla="*/ 65 w 640"/>
              <a:gd name="T67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0" h="481">
                <a:moveTo>
                  <a:pt x="81" y="64"/>
                </a:moveTo>
                <a:lnTo>
                  <a:pt x="74" y="66"/>
                </a:lnTo>
                <a:lnTo>
                  <a:pt x="68" y="70"/>
                </a:lnTo>
                <a:lnTo>
                  <a:pt x="67" y="73"/>
                </a:lnTo>
                <a:lnTo>
                  <a:pt x="65" y="81"/>
                </a:lnTo>
                <a:lnTo>
                  <a:pt x="65" y="400"/>
                </a:lnTo>
                <a:lnTo>
                  <a:pt x="67" y="407"/>
                </a:lnTo>
                <a:lnTo>
                  <a:pt x="68" y="413"/>
                </a:lnTo>
                <a:lnTo>
                  <a:pt x="74" y="414"/>
                </a:lnTo>
                <a:lnTo>
                  <a:pt x="81" y="416"/>
                </a:lnTo>
                <a:lnTo>
                  <a:pt x="561" y="416"/>
                </a:lnTo>
                <a:lnTo>
                  <a:pt x="566" y="414"/>
                </a:lnTo>
                <a:lnTo>
                  <a:pt x="572" y="413"/>
                </a:lnTo>
                <a:lnTo>
                  <a:pt x="575" y="407"/>
                </a:lnTo>
                <a:lnTo>
                  <a:pt x="577" y="400"/>
                </a:lnTo>
                <a:lnTo>
                  <a:pt x="577" y="81"/>
                </a:lnTo>
                <a:lnTo>
                  <a:pt x="575" y="73"/>
                </a:lnTo>
                <a:lnTo>
                  <a:pt x="572" y="70"/>
                </a:lnTo>
                <a:lnTo>
                  <a:pt x="566" y="66"/>
                </a:lnTo>
                <a:lnTo>
                  <a:pt x="561" y="64"/>
                </a:lnTo>
                <a:lnTo>
                  <a:pt x="81" y="64"/>
                </a:lnTo>
                <a:close/>
                <a:moveTo>
                  <a:pt x="65" y="0"/>
                </a:moveTo>
                <a:lnTo>
                  <a:pt x="577" y="0"/>
                </a:lnTo>
                <a:lnTo>
                  <a:pt x="601" y="5"/>
                </a:lnTo>
                <a:lnTo>
                  <a:pt x="622" y="20"/>
                </a:lnTo>
                <a:lnTo>
                  <a:pt x="636" y="40"/>
                </a:lnTo>
                <a:lnTo>
                  <a:pt x="640" y="64"/>
                </a:lnTo>
                <a:lnTo>
                  <a:pt x="640" y="481"/>
                </a:lnTo>
                <a:lnTo>
                  <a:pt x="0" y="481"/>
                </a:lnTo>
                <a:lnTo>
                  <a:pt x="0" y="64"/>
                </a:lnTo>
                <a:lnTo>
                  <a:pt x="6" y="40"/>
                </a:lnTo>
                <a:lnTo>
                  <a:pt x="19" y="20"/>
                </a:lnTo>
                <a:lnTo>
                  <a:pt x="39" y="5"/>
                </a:lnTo>
                <a:lnTo>
                  <a:pt x="6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461" name="Freeform 874">
            <a:extLst>
              <a:ext uri="{FF2B5EF4-FFF2-40B4-BE49-F238E27FC236}">
                <a16:creationId xmlns:a16="http://schemas.microsoft.com/office/drawing/2014/main" xmlns="" id="{2C16DE92-AE9B-4D10-BD59-EEACEC745A21}"/>
              </a:ext>
            </a:extLst>
          </p:cNvPr>
          <p:cNvSpPr>
            <a:spLocks noEditPoints="1"/>
          </p:cNvSpPr>
          <p:nvPr/>
        </p:nvSpPr>
        <p:spPr bwMode="auto">
          <a:xfrm>
            <a:off x="9662254" y="5127775"/>
            <a:ext cx="276647" cy="18650"/>
          </a:xfrm>
          <a:custGeom>
            <a:avLst/>
            <a:gdLst>
              <a:gd name="T0" fmla="*/ 689 w 769"/>
              <a:gd name="T1" fmla="*/ 13 h 65"/>
              <a:gd name="T2" fmla="*/ 682 w 769"/>
              <a:gd name="T3" fmla="*/ 13 h 65"/>
              <a:gd name="T4" fmla="*/ 676 w 769"/>
              <a:gd name="T5" fmla="*/ 17 h 65"/>
              <a:gd name="T6" fmla="*/ 673 w 769"/>
              <a:gd name="T7" fmla="*/ 20 h 65"/>
              <a:gd name="T8" fmla="*/ 669 w 769"/>
              <a:gd name="T9" fmla="*/ 26 h 65"/>
              <a:gd name="T10" fmla="*/ 669 w 769"/>
              <a:gd name="T11" fmla="*/ 33 h 65"/>
              <a:gd name="T12" fmla="*/ 669 w 769"/>
              <a:gd name="T13" fmla="*/ 39 h 65"/>
              <a:gd name="T14" fmla="*/ 673 w 769"/>
              <a:gd name="T15" fmla="*/ 44 h 65"/>
              <a:gd name="T16" fmla="*/ 676 w 769"/>
              <a:gd name="T17" fmla="*/ 48 h 65"/>
              <a:gd name="T18" fmla="*/ 682 w 769"/>
              <a:gd name="T19" fmla="*/ 52 h 65"/>
              <a:gd name="T20" fmla="*/ 689 w 769"/>
              <a:gd name="T21" fmla="*/ 52 h 65"/>
              <a:gd name="T22" fmla="*/ 695 w 769"/>
              <a:gd name="T23" fmla="*/ 52 h 65"/>
              <a:gd name="T24" fmla="*/ 700 w 769"/>
              <a:gd name="T25" fmla="*/ 48 h 65"/>
              <a:gd name="T26" fmla="*/ 706 w 769"/>
              <a:gd name="T27" fmla="*/ 44 h 65"/>
              <a:gd name="T28" fmla="*/ 708 w 769"/>
              <a:gd name="T29" fmla="*/ 39 h 65"/>
              <a:gd name="T30" fmla="*/ 710 w 769"/>
              <a:gd name="T31" fmla="*/ 33 h 65"/>
              <a:gd name="T32" fmla="*/ 708 w 769"/>
              <a:gd name="T33" fmla="*/ 26 h 65"/>
              <a:gd name="T34" fmla="*/ 706 w 769"/>
              <a:gd name="T35" fmla="*/ 20 h 65"/>
              <a:gd name="T36" fmla="*/ 700 w 769"/>
              <a:gd name="T37" fmla="*/ 17 h 65"/>
              <a:gd name="T38" fmla="*/ 695 w 769"/>
              <a:gd name="T39" fmla="*/ 13 h 65"/>
              <a:gd name="T40" fmla="*/ 689 w 769"/>
              <a:gd name="T41" fmla="*/ 13 h 65"/>
              <a:gd name="T42" fmla="*/ 0 w 769"/>
              <a:gd name="T43" fmla="*/ 0 h 65"/>
              <a:gd name="T44" fmla="*/ 321 w 769"/>
              <a:gd name="T45" fmla="*/ 0 h 65"/>
              <a:gd name="T46" fmla="*/ 321 w 769"/>
              <a:gd name="T47" fmla="*/ 17 h 65"/>
              <a:gd name="T48" fmla="*/ 322 w 769"/>
              <a:gd name="T49" fmla="*/ 22 h 65"/>
              <a:gd name="T50" fmla="*/ 326 w 769"/>
              <a:gd name="T51" fmla="*/ 28 h 65"/>
              <a:gd name="T52" fmla="*/ 330 w 769"/>
              <a:gd name="T53" fmla="*/ 31 h 65"/>
              <a:gd name="T54" fmla="*/ 337 w 769"/>
              <a:gd name="T55" fmla="*/ 33 h 65"/>
              <a:gd name="T56" fmla="*/ 433 w 769"/>
              <a:gd name="T57" fmla="*/ 33 h 65"/>
              <a:gd name="T58" fmla="*/ 439 w 769"/>
              <a:gd name="T59" fmla="*/ 31 h 65"/>
              <a:gd name="T60" fmla="*/ 444 w 769"/>
              <a:gd name="T61" fmla="*/ 28 h 65"/>
              <a:gd name="T62" fmla="*/ 448 w 769"/>
              <a:gd name="T63" fmla="*/ 22 h 65"/>
              <a:gd name="T64" fmla="*/ 450 w 769"/>
              <a:gd name="T65" fmla="*/ 17 h 65"/>
              <a:gd name="T66" fmla="*/ 450 w 769"/>
              <a:gd name="T67" fmla="*/ 0 h 65"/>
              <a:gd name="T68" fmla="*/ 769 w 769"/>
              <a:gd name="T69" fmla="*/ 0 h 65"/>
              <a:gd name="T70" fmla="*/ 769 w 769"/>
              <a:gd name="T71" fmla="*/ 6 h 65"/>
              <a:gd name="T72" fmla="*/ 769 w 769"/>
              <a:gd name="T73" fmla="*/ 17 h 65"/>
              <a:gd name="T74" fmla="*/ 769 w 769"/>
              <a:gd name="T75" fmla="*/ 33 h 65"/>
              <a:gd name="T76" fmla="*/ 765 w 769"/>
              <a:gd name="T77" fmla="*/ 48 h 65"/>
              <a:gd name="T78" fmla="*/ 754 w 769"/>
              <a:gd name="T79" fmla="*/ 61 h 65"/>
              <a:gd name="T80" fmla="*/ 737 w 769"/>
              <a:gd name="T81" fmla="*/ 65 h 65"/>
              <a:gd name="T82" fmla="*/ 33 w 769"/>
              <a:gd name="T83" fmla="*/ 65 h 65"/>
              <a:gd name="T84" fmla="*/ 16 w 769"/>
              <a:gd name="T85" fmla="*/ 61 h 65"/>
              <a:gd name="T86" fmla="*/ 5 w 769"/>
              <a:gd name="T87" fmla="*/ 48 h 65"/>
              <a:gd name="T88" fmla="*/ 0 w 769"/>
              <a:gd name="T89" fmla="*/ 33 h 65"/>
              <a:gd name="T90" fmla="*/ 0 w 769"/>
              <a:gd name="T9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69" h="65">
                <a:moveTo>
                  <a:pt x="689" y="13"/>
                </a:moveTo>
                <a:lnTo>
                  <a:pt x="682" y="13"/>
                </a:lnTo>
                <a:lnTo>
                  <a:pt x="676" y="17"/>
                </a:lnTo>
                <a:lnTo>
                  <a:pt x="673" y="20"/>
                </a:lnTo>
                <a:lnTo>
                  <a:pt x="669" y="26"/>
                </a:lnTo>
                <a:lnTo>
                  <a:pt x="669" y="33"/>
                </a:lnTo>
                <a:lnTo>
                  <a:pt x="669" y="39"/>
                </a:lnTo>
                <a:lnTo>
                  <a:pt x="673" y="44"/>
                </a:lnTo>
                <a:lnTo>
                  <a:pt x="676" y="48"/>
                </a:lnTo>
                <a:lnTo>
                  <a:pt x="682" y="52"/>
                </a:lnTo>
                <a:lnTo>
                  <a:pt x="689" y="52"/>
                </a:lnTo>
                <a:lnTo>
                  <a:pt x="695" y="52"/>
                </a:lnTo>
                <a:lnTo>
                  <a:pt x="700" y="48"/>
                </a:lnTo>
                <a:lnTo>
                  <a:pt x="706" y="44"/>
                </a:lnTo>
                <a:lnTo>
                  <a:pt x="708" y="39"/>
                </a:lnTo>
                <a:lnTo>
                  <a:pt x="710" y="33"/>
                </a:lnTo>
                <a:lnTo>
                  <a:pt x="708" y="26"/>
                </a:lnTo>
                <a:lnTo>
                  <a:pt x="706" y="20"/>
                </a:lnTo>
                <a:lnTo>
                  <a:pt x="700" y="17"/>
                </a:lnTo>
                <a:lnTo>
                  <a:pt x="695" y="13"/>
                </a:lnTo>
                <a:lnTo>
                  <a:pt x="689" y="13"/>
                </a:lnTo>
                <a:close/>
                <a:moveTo>
                  <a:pt x="0" y="0"/>
                </a:moveTo>
                <a:lnTo>
                  <a:pt x="321" y="0"/>
                </a:lnTo>
                <a:lnTo>
                  <a:pt x="321" y="17"/>
                </a:lnTo>
                <a:lnTo>
                  <a:pt x="322" y="22"/>
                </a:lnTo>
                <a:lnTo>
                  <a:pt x="326" y="28"/>
                </a:lnTo>
                <a:lnTo>
                  <a:pt x="330" y="31"/>
                </a:lnTo>
                <a:lnTo>
                  <a:pt x="337" y="33"/>
                </a:lnTo>
                <a:lnTo>
                  <a:pt x="433" y="33"/>
                </a:lnTo>
                <a:lnTo>
                  <a:pt x="439" y="31"/>
                </a:lnTo>
                <a:lnTo>
                  <a:pt x="444" y="28"/>
                </a:lnTo>
                <a:lnTo>
                  <a:pt x="448" y="22"/>
                </a:lnTo>
                <a:lnTo>
                  <a:pt x="450" y="17"/>
                </a:lnTo>
                <a:lnTo>
                  <a:pt x="450" y="0"/>
                </a:lnTo>
                <a:lnTo>
                  <a:pt x="769" y="0"/>
                </a:lnTo>
                <a:lnTo>
                  <a:pt x="769" y="6"/>
                </a:lnTo>
                <a:lnTo>
                  <a:pt x="769" y="17"/>
                </a:lnTo>
                <a:lnTo>
                  <a:pt x="769" y="33"/>
                </a:lnTo>
                <a:lnTo>
                  <a:pt x="765" y="48"/>
                </a:lnTo>
                <a:lnTo>
                  <a:pt x="754" y="61"/>
                </a:lnTo>
                <a:lnTo>
                  <a:pt x="737" y="65"/>
                </a:lnTo>
                <a:lnTo>
                  <a:pt x="33" y="65"/>
                </a:lnTo>
                <a:lnTo>
                  <a:pt x="16" y="61"/>
                </a:lnTo>
                <a:lnTo>
                  <a:pt x="5" y="48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/>
          </a:p>
        </p:txBody>
      </p:sp>
      <p:sp>
        <p:nvSpPr>
          <p:cNvPr id="462" name="Title 1">
            <a:extLst>
              <a:ext uri="{FF2B5EF4-FFF2-40B4-BE49-F238E27FC236}">
                <a16:creationId xmlns:a16="http://schemas.microsoft.com/office/drawing/2014/main" xmlns="" id="{9B6DD42D-DC1B-45A7-9E44-3589E474AD23}"/>
              </a:ext>
            </a:extLst>
          </p:cNvPr>
          <p:cNvSpPr txBox="1">
            <a:spLocks/>
          </p:cNvSpPr>
          <p:nvPr/>
        </p:nvSpPr>
        <p:spPr bwMode="gray">
          <a:xfrm>
            <a:off x="1680795" y="2212212"/>
            <a:ext cx="1218908" cy="34785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73152" tIns="73152" rIns="73152" bIns="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895350" eaLnBrk="1" hangingPunct="1">
              <a:tabLst>
                <a:tab pos="269875" algn="l"/>
              </a:tabLst>
              <a:defRPr sz="1000" b="1" kern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endParaRPr lang="en-GB" sz="700" dirty="0">
              <a:solidFill>
                <a:schemeClr val="accent3"/>
              </a:solidFill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xmlns="" id="{7B1A8567-D1F3-4AA3-94B6-575823B247CA}"/>
              </a:ext>
            </a:extLst>
          </p:cNvPr>
          <p:cNvSpPr txBox="1">
            <a:spLocks/>
          </p:cNvSpPr>
          <p:nvPr/>
        </p:nvSpPr>
        <p:spPr>
          <a:xfrm>
            <a:off x="1739445" y="3469149"/>
            <a:ext cx="1105415" cy="4616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fi-FI" sz="750" dirty="0"/>
              <a:t>Run capability assessment (individual + organization)</a:t>
            </a:r>
            <a:endParaRPr lang="en-US" sz="750" dirty="0"/>
          </a:p>
          <a:p>
            <a:pPr lvl="1"/>
            <a:r>
              <a:rPr lang="en-US" sz="750" dirty="0"/>
              <a:t>Define key capability gaps and design the learning journeys</a:t>
            </a:r>
          </a:p>
          <a:p>
            <a:pPr lvl="1"/>
            <a:r>
              <a:rPr lang="en-US" sz="750" dirty="0"/>
              <a:t>Define Lighthouse Projects and agree on concrete deliverables</a:t>
            </a:r>
          </a:p>
          <a:p>
            <a:pPr lvl="1"/>
            <a:r>
              <a:rPr lang="en-US" sz="750" dirty="0"/>
              <a:t>Prepare learning modules (customize best-practice modules to fit client context)</a:t>
            </a:r>
          </a:p>
          <a:p>
            <a:pPr lvl="1"/>
            <a:r>
              <a:rPr lang="fi-FI" sz="750" dirty="0"/>
              <a:t>Set-up </a:t>
            </a:r>
            <a:r>
              <a:rPr lang="en-US" sz="750" dirty="0"/>
              <a:t>steering group and regular cadence of meetings</a:t>
            </a:r>
          </a:p>
          <a:p>
            <a:pPr lvl="1"/>
            <a:r>
              <a:rPr lang="fi-FI" sz="750" dirty="0"/>
              <a:t>A</a:t>
            </a:r>
            <a:r>
              <a:rPr lang="en-US" sz="750" dirty="0" err="1"/>
              <a:t>gree</a:t>
            </a:r>
            <a:r>
              <a:rPr lang="en-US" sz="750" dirty="0"/>
              <a:t> on measurable project targets (financial + capability) and set-up calendar for milestones</a:t>
            </a:r>
          </a:p>
        </p:txBody>
      </p:sp>
      <p:sp>
        <p:nvSpPr>
          <p:cNvPr id="464" name="Isosceles Triangle 463">
            <a:extLst>
              <a:ext uri="{FF2B5EF4-FFF2-40B4-BE49-F238E27FC236}">
                <a16:creationId xmlns:a16="http://schemas.microsoft.com/office/drawing/2014/main" xmlns="" id="{5683C1CF-2E42-4053-9FF6-55172034C427}"/>
              </a:ext>
            </a:extLst>
          </p:cNvPr>
          <p:cNvSpPr>
            <a:spLocks/>
          </p:cNvSpPr>
          <p:nvPr/>
        </p:nvSpPr>
        <p:spPr>
          <a:xfrm>
            <a:off x="6813421" y="3164093"/>
            <a:ext cx="176278" cy="138344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750" dirty="0" err="1">
              <a:solidFill>
                <a:schemeClr val="tx1"/>
              </a:solidFill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xmlns="" id="{6426C3F0-EAAB-4F2E-A55C-3529BE90D718}"/>
              </a:ext>
            </a:extLst>
          </p:cNvPr>
          <p:cNvSpPr txBox="1"/>
          <p:nvPr/>
        </p:nvSpPr>
        <p:spPr bwMode="gray">
          <a:xfrm>
            <a:off x="6601736" y="3339263"/>
            <a:ext cx="551433" cy="115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750" b="1" i="1" dirty="0"/>
              <a:t>Milestone  1</a:t>
            </a:r>
          </a:p>
        </p:txBody>
      </p:sp>
      <p:sp>
        <p:nvSpPr>
          <p:cNvPr id="466" name="Isosceles Triangle 465">
            <a:extLst>
              <a:ext uri="{FF2B5EF4-FFF2-40B4-BE49-F238E27FC236}">
                <a16:creationId xmlns:a16="http://schemas.microsoft.com/office/drawing/2014/main" xmlns="" id="{6FF53E71-0894-47C3-8D70-86528D857832}"/>
              </a:ext>
            </a:extLst>
          </p:cNvPr>
          <p:cNvSpPr>
            <a:spLocks/>
          </p:cNvSpPr>
          <p:nvPr/>
        </p:nvSpPr>
        <p:spPr>
          <a:xfrm>
            <a:off x="8418753" y="3164093"/>
            <a:ext cx="176278" cy="138344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750" dirty="0" err="1">
              <a:solidFill>
                <a:schemeClr val="tx1"/>
              </a:solidFill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xmlns="" id="{0B25D480-9ED1-4A38-A626-82462DB53621}"/>
              </a:ext>
            </a:extLst>
          </p:cNvPr>
          <p:cNvSpPr txBox="1"/>
          <p:nvPr/>
        </p:nvSpPr>
        <p:spPr bwMode="gray">
          <a:xfrm>
            <a:off x="8207066" y="3339263"/>
            <a:ext cx="551434" cy="115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750" b="1" i="1" dirty="0"/>
              <a:t>Milestone  2</a:t>
            </a:r>
          </a:p>
        </p:txBody>
      </p:sp>
      <p:sp>
        <p:nvSpPr>
          <p:cNvPr id="468" name="Isosceles Triangle 467">
            <a:extLst>
              <a:ext uri="{FF2B5EF4-FFF2-40B4-BE49-F238E27FC236}">
                <a16:creationId xmlns:a16="http://schemas.microsoft.com/office/drawing/2014/main" xmlns="" id="{E0577BF3-0F8A-481B-94D8-AD594CC6B03E}"/>
              </a:ext>
            </a:extLst>
          </p:cNvPr>
          <p:cNvSpPr>
            <a:spLocks/>
          </p:cNvSpPr>
          <p:nvPr/>
        </p:nvSpPr>
        <p:spPr>
          <a:xfrm>
            <a:off x="10012178" y="3164093"/>
            <a:ext cx="176278" cy="138344"/>
          </a:xfrm>
          <a:prstGeom prst="triangl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750" dirty="0" err="1">
              <a:solidFill>
                <a:schemeClr val="tx1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xmlns="" id="{CE54D2F7-3DDA-4477-A871-EF06F93FE8A1}"/>
              </a:ext>
            </a:extLst>
          </p:cNvPr>
          <p:cNvSpPr txBox="1"/>
          <p:nvPr/>
        </p:nvSpPr>
        <p:spPr bwMode="gray">
          <a:xfrm>
            <a:off x="9800491" y="3339263"/>
            <a:ext cx="551434" cy="1154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750" b="1" i="1" dirty="0"/>
              <a:t>Milestone  3</a:t>
            </a:r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xmlns="" id="{634E785C-ADFB-4004-BF99-CE39ABDA3B74}"/>
              </a:ext>
            </a:extLst>
          </p:cNvPr>
          <p:cNvCxnSpPr>
            <a:cxnSpLocks/>
          </p:cNvCxnSpPr>
          <p:nvPr/>
        </p:nvCxnSpPr>
        <p:spPr>
          <a:xfrm>
            <a:off x="3176981" y="4611157"/>
            <a:ext cx="725965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Object 16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9499838"/>
              </p:ext>
            </p:extLst>
          </p:nvPr>
        </p:nvGraphicFramePr>
        <p:xfrm>
          <a:off x="2616202" y="841526"/>
          <a:ext cx="1189" cy="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" name="think-cell Slide" r:id="rId21" imgW="530" imgH="531" progId="TCLayout.ActiveDocument.1">
                  <p:embed/>
                </p:oleObj>
              </mc:Choice>
              <mc:Fallback>
                <p:oleObj name="think-cell Slide" r:id="rId21" imgW="530" imgH="531" progId="TCLayout.ActiveDocument.1">
                  <p:embed/>
                  <p:pic>
                    <p:nvPicPr>
                      <p:cNvPr id="168" name="Object 167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16202" y="841526"/>
                        <a:ext cx="1189" cy="1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8230DFDD-30FB-4FA9-9870-E6DCEE10D6E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15009" y="840333"/>
            <a:ext cx="119056" cy="1190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1200" dirty="0" err="1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20CC506D-FDF0-4500-B774-068B6E315CDB}"/>
              </a:ext>
            </a:extLst>
          </p:cNvPr>
          <p:cNvSpPr/>
          <p:nvPr/>
        </p:nvSpPr>
        <p:spPr>
          <a:xfrm>
            <a:off x="3031333" y="1931990"/>
            <a:ext cx="2068513" cy="2849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71F5AC24-E52E-4E59-9F45-C9F4DC743C10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 flipV="1">
            <a:off x="1839119" y="4725990"/>
            <a:ext cx="0" cy="5556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57516F33-8A47-4BC7-A847-10C072D0AA74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 flipV="1">
            <a:off x="2918619" y="4725990"/>
            <a:ext cx="0" cy="5556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8E7323BA-519E-4A9E-A458-8EDF7B4FE2FA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 flipV="1">
            <a:off x="3999706" y="4725990"/>
            <a:ext cx="0" cy="5556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E22FE419-DF28-411F-BE65-061A79C0A325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 flipV="1">
            <a:off x="5082381" y="4725990"/>
            <a:ext cx="0" cy="5556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" name="Chart 204">
            <a:extLst>
              <a:ext uri="{FF2B5EF4-FFF2-40B4-BE49-F238E27FC236}">
                <a16:creationId xmlns:a16="http://schemas.microsoft.com/office/drawing/2014/main" xmlns="" id="{2A542A2F-B101-4DF5-BECD-4B3C576B3EBD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204604472"/>
              </p:ext>
            </p:extLst>
          </p:nvPr>
        </p:nvGraphicFramePr>
        <p:xfrm>
          <a:off x="1756569" y="1833564"/>
          <a:ext cx="3408362" cy="303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20" name="Text Placeholder 2">
            <a:extLst>
              <a:ext uri="{FF2B5EF4-FFF2-40B4-BE49-F238E27FC236}">
                <a16:creationId xmlns:a16="http://schemas.microsoft.com/office/drawing/2014/main" xmlns="" id="{2832588F-97F4-4E48-A5A8-B798DD3387A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654969" y="4837114"/>
            <a:ext cx="368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691589FC-518C-4BDE-BF65-B972EC06836B}" type="datetime'2''''''''''''''''''''''''''''''01''4'''''''''''''''">
              <a:rPr lang="en-GB" altLang="en-US" sz="1300">
                <a:sym typeface="+mn-lt"/>
              </a:rPr>
              <a:pPr algn="ctr"/>
              <a:t>2014</a:t>
            </a:fld>
            <a:endParaRPr lang="en-GB" sz="1300" dirty="0">
              <a:sym typeface="+mn-lt"/>
            </a:endParaRPr>
          </a:p>
        </p:txBody>
      </p:sp>
      <p:sp>
        <p:nvSpPr>
          <p:cNvPr id="121" name="Text Placeholder 2">
            <a:extLst>
              <a:ext uri="{FF2B5EF4-FFF2-40B4-BE49-F238E27FC236}">
                <a16:creationId xmlns:a16="http://schemas.microsoft.com/office/drawing/2014/main" xmlns="" id="{87BD7189-4CC3-4E33-B01E-5588B4BC5F0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826544" y="4837114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B348DA48-0FA6-40F8-B9D5-42488E626509}" type="datetime'''''''''''''''''''''''''1''''''''''''''''''''''5'''''">
              <a:rPr lang="en-GB" altLang="en-US" sz="1300">
                <a:sym typeface="+mn-lt"/>
              </a:rPr>
              <a:pPr algn="ctr"/>
              <a:t>15</a:t>
            </a:fld>
            <a:endParaRPr lang="en-GB" sz="1300" dirty="0">
              <a:sym typeface="+mn-lt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xmlns="" id="{BC000D87-6052-4845-BF68-2E2BBBFA9AA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907631" y="4837114"/>
            <a:ext cx="1841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89681E8-B7BF-4A02-B740-C3F4BE6E467F}" type="datetime'''''''''1''''''''6'''''''''">
              <a:rPr lang="en-GB" altLang="en-US" sz="1300">
                <a:sym typeface="+mn-lt"/>
              </a:rPr>
              <a:pPr algn="ctr"/>
              <a:t>16</a:t>
            </a:fld>
            <a:endParaRPr lang="en-GB" sz="1300" dirty="0">
              <a:sym typeface="+mn-lt"/>
            </a:endParaRPr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xmlns="" id="{58CC81D5-3C5E-4DC9-86C8-E8D20084C23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98231" y="4837114"/>
            <a:ext cx="3683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B71C34F-2896-443D-B442-2051E2E924A9}" type="datetime'''2''''0''''''''''''''''''''''''1''''''''7'''''''''''''''''">
              <a:rPr lang="en-GB" altLang="en-US" sz="1300">
                <a:sym typeface="+mn-lt"/>
              </a:rPr>
              <a:pPr algn="ctr"/>
              <a:t>2017</a:t>
            </a:fld>
            <a:endParaRPr lang="en-GB" sz="1300" dirty="0">
              <a:sym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A3EF139-7410-4605-81A2-09D9613CD73E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282011" y="1685927"/>
            <a:ext cx="0" cy="4708158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F040093-5C9E-42D3-96F6-DEDA487F7E34}"/>
              </a:ext>
            </a:extLst>
          </p:cNvPr>
          <p:cNvCxnSpPr>
            <a:cxnSpLocks/>
          </p:cNvCxnSpPr>
          <p:nvPr/>
        </p:nvCxnSpPr>
        <p:spPr>
          <a:xfrm>
            <a:off x="1692029" y="1474789"/>
            <a:ext cx="847957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36B6C0-6725-45AF-B4B9-A5E13EE133CB}"/>
              </a:ext>
            </a:extLst>
          </p:cNvPr>
          <p:cNvSpPr txBox="1"/>
          <p:nvPr/>
        </p:nvSpPr>
        <p:spPr>
          <a:xfrm>
            <a:off x="1692029" y="1196977"/>
            <a:ext cx="317809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i="1" dirty="0">
                <a:solidFill>
                  <a:schemeClr val="accent3"/>
                </a:solidFill>
              </a:rPr>
              <a:t>Above-market growth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6A0B19-2000-457F-84A5-F4E29E423486}"/>
              </a:ext>
            </a:extLst>
          </p:cNvPr>
          <p:cNvSpPr txBox="1"/>
          <p:nvPr/>
        </p:nvSpPr>
        <p:spPr>
          <a:xfrm>
            <a:off x="5635599" y="1196977"/>
            <a:ext cx="42257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b="1" i="1" dirty="0">
                <a:solidFill>
                  <a:schemeClr val="accent3"/>
                </a:solidFill>
              </a:rPr>
              <a:t>Sustainable platform for future growth (examples)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28B2BC1-F4BB-443B-865B-E4AC1988FE91}"/>
              </a:ext>
            </a:extLst>
          </p:cNvPr>
          <p:cNvSpPr/>
          <p:nvPr/>
        </p:nvSpPr>
        <p:spPr>
          <a:xfrm>
            <a:off x="5070996" y="1263653"/>
            <a:ext cx="422031" cy="42227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b="1" dirty="0">
                <a:solidFill>
                  <a:schemeClr val="bg1"/>
                </a:solidFill>
              </a:rPr>
              <a:t>&amp;</a:t>
            </a:r>
            <a:endParaRPr lang="en-GB" sz="24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412CA49-F536-40F5-B6EF-43299E78CA48}"/>
              </a:ext>
            </a:extLst>
          </p:cNvPr>
          <p:cNvCxnSpPr>
            <a:cxnSpLocks/>
          </p:cNvCxnSpPr>
          <p:nvPr/>
        </p:nvCxnSpPr>
        <p:spPr>
          <a:xfrm>
            <a:off x="1494631" y="6394085"/>
            <a:ext cx="89614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hevron 17">
            <a:extLst>
              <a:ext uri="{FF2B5EF4-FFF2-40B4-BE49-F238E27FC236}">
                <a16:creationId xmlns:a16="http://schemas.microsoft.com/office/drawing/2014/main" xmlns="" id="{266120C1-FD7B-4C6B-9EAF-E2824452910E}"/>
              </a:ext>
            </a:extLst>
          </p:cNvPr>
          <p:cNvSpPr/>
          <p:nvPr/>
        </p:nvSpPr>
        <p:spPr>
          <a:xfrm rot="5400000">
            <a:off x="3337720" y="5084764"/>
            <a:ext cx="246063" cy="407988"/>
          </a:xfrm>
          <a:prstGeom prst="chevron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93D9D8F-6A64-4FA6-B312-BAFD4A2771E3}"/>
              </a:ext>
            </a:extLst>
          </p:cNvPr>
          <p:cNvCxnSpPr>
            <a:cxnSpLocks/>
          </p:cNvCxnSpPr>
          <p:nvPr/>
        </p:nvCxnSpPr>
        <p:spPr>
          <a:xfrm>
            <a:off x="1512095" y="5116513"/>
            <a:ext cx="1611313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305FB0B-5DF7-4674-9906-AFB3A1A59F77}"/>
              </a:ext>
            </a:extLst>
          </p:cNvPr>
          <p:cNvCxnSpPr>
            <a:cxnSpLocks/>
          </p:cNvCxnSpPr>
          <p:nvPr/>
        </p:nvCxnSpPr>
        <p:spPr>
          <a:xfrm>
            <a:off x="3740944" y="5289552"/>
            <a:ext cx="142398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6349D18-1904-4FE3-A4FA-2A3CD1CCE5A7}"/>
              </a:ext>
            </a:extLst>
          </p:cNvPr>
          <p:cNvSpPr txBox="1"/>
          <p:nvPr/>
        </p:nvSpPr>
        <p:spPr>
          <a:xfrm>
            <a:off x="2209007" y="5626102"/>
            <a:ext cx="2428875" cy="21590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b="1" dirty="0">
                <a:solidFill>
                  <a:schemeClr val="accent3"/>
                </a:solidFill>
              </a:rPr>
              <a:t>EUR </a:t>
            </a:r>
            <a:r>
              <a:rPr lang="en-GB" b="1" dirty="0" err="1">
                <a:solidFill>
                  <a:schemeClr val="accent3"/>
                </a:solidFill>
              </a:rPr>
              <a:t>Xmn</a:t>
            </a:r>
            <a:r>
              <a:rPr lang="en-GB" b="1" dirty="0">
                <a:solidFill>
                  <a:schemeClr val="accent3"/>
                </a:solidFill>
              </a:rPr>
              <a:t> </a:t>
            </a:r>
            <a:r>
              <a:rPr lang="en-GB" dirty="0"/>
              <a:t>bottom line impact</a:t>
            </a:r>
          </a:p>
        </p:txBody>
      </p:sp>
      <p:sp>
        <p:nvSpPr>
          <p:cNvPr id="29" name="5. Source">
            <a:extLst>
              <a:ext uri="{FF2B5EF4-FFF2-40B4-BE49-F238E27FC236}">
                <a16:creationId xmlns:a16="http://schemas.microsoft.com/office/drawing/2014/main" xmlns="" id="{8452C2BC-00DE-4C00-9B88-A2623F4336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944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McKinsey Growth Academy; client annual reports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F3CBC6E8-735E-486C-A3C3-743C56D7C091}"/>
              </a:ext>
            </a:extLst>
          </p:cNvPr>
          <p:cNvSpPr txBox="1"/>
          <p:nvPr/>
        </p:nvSpPr>
        <p:spPr>
          <a:xfrm>
            <a:off x="1727042" y="1562103"/>
            <a:ext cx="2208213" cy="2000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300" dirty="0"/>
              <a:t>Growth vs. previous year, %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3C5A77BD-327E-49CD-80C1-E84A680AB7C4}"/>
              </a:ext>
            </a:extLst>
          </p:cNvPr>
          <p:cNvCxnSpPr>
            <a:cxnSpLocks/>
          </p:cNvCxnSpPr>
          <p:nvPr/>
        </p:nvCxnSpPr>
        <p:spPr>
          <a:xfrm>
            <a:off x="3036094" y="1931990"/>
            <a:ext cx="0" cy="2849563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2561507D-8C39-4884-AA85-67B905552D82}"/>
              </a:ext>
            </a:extLst>
          </p:cNvPr>
          <p:cNvSpPr txBox="1"/>
          <p:nvPr/>
        </p:nvSpPr>
        <p:spPr>
          <a:xfrm>
            <a:off x="3225007" y="1922465"/>
            <a:ext cx="4302125" cy="2000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fr-BE" sz="1300" b="1" dirty="0">
                <a:solidFill>
                  <a:schemeClr val="accent3"/>
                </a:solidFill>
              </a:rPr>
              <a:t>P</a:t>
            </a:r>
            <a:r>
              <a:rPr lang="en-GB" sz="1300" b="1" dirty="0" err="1">
                <a:solidFill>
                  <a:schemeClr val="accent3"/>
                </a:solidFill>
              </a:rPr>
              <a:t>ost</a:t>
            </a:r>
            <a:r>
              <a:rPr lang="en-GB" sz="1300" b="1" dirty="0">
                <a:solidFill>
                  <a:schemeClr val="accent3"/>
                </a:solidFill>
              </a:rPr>
              <a:t> Transformation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13F0017D-3952-4733-BEE9-5FD9D9FB9CB4}"/>
              </a:ext>
            </a:extLst>
          </p:cNvPr>
          <p:cNvCxnSpPr/>
          <p:nvPr/>
        </p:nvCxnSpPr>
        <p:spPr>
          <a:xfrm>
            <a:off x="3658394" y="3001965"/>
            <a:ext cx="0" cy="83661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45FD1D7E-E6E8-4A7F-8751-850E4810001D}"/>
              </a:ext>
            </a:extLst>
          </p:cNvPr>
          <p:cNvSpPr txBox="1"/>
          <p:nvPr/>
        </p:nvSpPr>
        <p:spPr>
          <a:xfrm>
            <a:off x="3815557" y="3325814"/>
            <a:ext cx="936625" cy="2159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b="1" dirty="0">
                <a:solidFill>
                  <a:schemeClr val="accent3"/>
                </a:solidFill>
              </a:rPr>
              <a:t>Ø 3-4%</a:t>
            </a:r>
            <a:endParaRPr lang="en-GB" sz="1600" dirty="0">
              <a:solidFill>
                <a:schemeClr val="accent3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AFFC1BE0-1DD7-4EBD-A402-A2CDBF8C36A6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>
            <a:off x="10106603" y="1103017"/>
            <a:ext cx="328613" cy="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F1A1B833-194C-4731-8614-614948A6CEF9}"/>
              </a:ext>
            </a:extLst>
          </p:cNvPr>
          <p:cNvCxnSpPr/>
          <p:nvPr>
            <p:custDataLst>
              <p:tags r:id="rId14"/>
            </p:custDataLst>
          </p:nvPr>
        </p:nvCxnSpPr>
        <p:spPr bwMode="gray">
          <a:xfrm>
            <a:off x="10106603" y="831554"/>
            <a:ext cx="32861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xmlns="" id="{98C9FFBD-213F-4579-9E52-A750B19E1EC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0232015" y="1064917"/>
            <a:ext cx="76200" cy="76200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xmlns="" id="{3C8DF2D0-1AC7-4E8C-A5C2-8D7D87F7B550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10232015" y="793454"/>
            <a:ext cx="76200" cy="762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xmlns="" id="{3A0034DF-1E7D-4BAB-93F6-0F3926ECE32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0536815" y="747418"/>
            <a:ext cx="387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dirty="0">
                <a:sym typeface="+mn-lt"/>
              </a:rPr>
              <a:t>Client</a:t>
            </a:r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xmlns="" id="{F0DB4978-E7C1-4813-8EA6-F475B355AD2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0536815" y="1018880"/>
            <a:ext cx="465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3FE704A0-0E64-4E93-91DC-1A5798990558}" type="datetime'''''''M''''''''''''''''''a''''r''k''e''''''''''''''t'''">
              <a:rPr lang="en-GB" altLang="en-US" sz="1200"/>
              <a:pPr/>
              <a:t>Market</a:t>
            </a:fld>
            <a:endParaRPr lang="en-GB" sz="1200" dirty="0">
              <a:sym typeface="+mn-lt"/>
            </a:endParaRPr>
          </a:p>
        </p:txBody>
      </p:sp>
      <p:sp>
        <p:nvSpPr>
          <p:cNvPr id="163" name="Chevron 6">
            <a:extLst>
              <a:ext uri="{FF2B5EF4-FFF2-40B4-BE49-F238E27FC236}">
                <a16:creationId xmlns:a16="http://schemas.microsoft.com/office/drawing/2014/main" xmlns="" id="{D53E396D-66FE-45CC-98C5-61FAB9255493}"/>
              </a:ext>
            </a:extLst>
          </p:cNvPr>
          <p:cNvSpPr/>
          <p:nvPr/>
        </p:nvSpPr>
        <p:spPr bwMode="auto">
          <a:xfrm>
            <a:off x="7861823" y="1549403"/>
            <a:ext cx="179623" cy="284163"/>
          </a:xfrm>
          <a:prstGeom prst="chevron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7211" tIns="33605" rIns="67211" bIns="33605" numCol="1" anchor="ctr" anchorCtr="0" compatLnSpc="1">
            <a:prstTxWarp prst="textNoShape">
              <a:avLst/>
            </a:prstTxWarp>
          </a:bodyPr>
          <a:lstStyle/>
          <a:p>
            <a:pPr algn="ctr" defTabSz="672152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6BEAE577-4BE7-47FF-80CC-8CB2E8D655B1}"/>
              </a:ext>
            </a:extLst>
          </p:cNvPr>
          <p:cNvGrpSpPr/>
          <p:nvPr/>
        </p:nvGrpSpPr>
        <p:grpSpPr>
          <a:xfrm>
            <a:off x="6261815" y="1598614"/>
            <a:ext cx="1624418" cy="221120"/>
            <a:chOff x="5101459" y="1206187"/>
            <a:chExt cx="1694040" cy="23526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0AB19EBD-C2A1-4ED4-B064-D56CE789C7AC}"/>
                </a:ext>
              </a:extLst>
            </p:cNvPr>
            <p:cNvSpPr txBox="1">
              <a:spLocks/>
            </p:cNvSpPr>
            <p:nvPr/>
          </p:nvSpPr>
          <p:spPr>
            <a:xfrm>
              <a:off x="5101459" y="1206187"/>
              <a:ext cx="1694040" cy="200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1200" b="1" dirty="0"/>
                <a:t>From</a:t>
              </a: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44124B6F-C05E-43D1-B794-DE645EAEA1B5}"/>
                </a:ext>
              </a:extLst>
            </p:cNvPr>
            <p:cNvCxnSpPr/>
            <p:nvPr/>
          </p:nvCxnSpPr>
          <p:spPr>
            <a:xfrm>
              <a:off x="5101459" y="1441450"/>
              <a:ext cx="161968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F8479683-836D-421C-92A0-AC9B8F2CA538}"/>
              </a:ext>
            </a:extLst>
          </p:cNvPr>
          <p:cNvGrpSpPr/>
          <p:nvPr/>
        </p:nvGrpSpPr>
        <p:grpSpPr>
          <a:xfrm>
            <a:off x="8083001" y="1598614"/>
            <a:ext cx="2091987" cy="221120"/>
            <a:chOff x="7074822" y="1206187"/>
            <a:chExt cx="1475753" cy="23526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B6AE4908-5C85-498C-9FB0-A9EF31B0EAEE}"/>
                </a:ext>
              </a:extLst>
            </p:cNvPr>
            <p:cNvSpPr txBox="1">
              <a:spLocks/>
            </p:cNvSpPr>
            <p:nvPr/>
          </p:nvSpPr>
          <p:spPr>
            <a:xfrm>
              <a:off x="7074822" y="1206187"/>
              <a:ext cx="1475753" cy="200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fr-BE" sz="1200" b="1" dirty="0"/>
                <a:t>To</a:t>
              </a:r>
              <a:endParaRPr lang="en-GB" sz="1200" b="1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4E4664EF-13B7-429E-A703-4325A519178F}"/>
                </a:ext>
              </a:extLst>
            </p:cNvPr>
            <p:cNvCxnSpPr/>
            <p:nvPr/>
          </p:nvCxnSpPr>
          <p:spPr>
            <a:xfrm>
              <a:off x="7074822" y="1441450"/>
              <a:ext cx="1410977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xmlns="" id="{EC7470F5-614B-4ED2-8C52-5DA1F6712996}"/>
              </a:ext>
            </a:extLst>
          </p:cNvPr>
          <p:cNvSpPr/>
          <p:nvPr/>
        </p:nvSpPr>
        <p:spPr>
          <a:xfrm>
            <a:off x="5424151" y="1931989"/>
            <a:ext cx="677754" cy="209498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i-FI" sz="1200" b="1" dirty="0">
                <a:solidFill>
                  <a:schemeClr val="bg1"/>
                </a:solidFill>
              </a:rPr>
              <a:t>”</a:t>
            </a:r>
            <a:r>
              <a:rPr lang="fr-BE" sz="1200" b="1" dirty="0">
                <a:solidFill>
                  <a:schemeClr val="bg1"/>
                </a:solidFill>
              </a:rPr>
              <a:t>Hard </a:t>
            </a:r>
            <a:br>
              <a:rPr lang="fr-BE" sz="1200" b="1" dirty="0">
                <a:solidFill>
                  <a:schemeClr val="bg1"/>
                </a:solidFill>
              </a:rPr>
            </a:br>
            <a:r>
              <a:rPr lang="fr-BE" sz="1200" b="1" dirty="0" err="1">
                <a:solidFill>
                  <a:schemeClr val="bg1"/>
                </a:solidFill>
              </a:rPr>
              <a:t>skills</a:t>
            </a:r>
            <a:r>
              <a:rPr lang="fi-FI" sz="1200" b="1" dirty="0">
                <a:solidFill>
                  <a:schemeClr val="bg1"/>
                </a:solidFill>
              </a:rPr>
              <a:t>”</a:t>
            </a:r>
            <a:endParaRPr lang="en-GB" sz="1200" b="1" dirty="0" err="1">
              <a:solidFill>
                <a:schemeClr val="bg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4DA65A3C-6E59-4EF7-9DB1-17C798E3126F}"/>
              </a:ext>
            </a:extLst>
          </p:cNvPr>
          <p:cNvSpPr/>
          <p:nvPr/>
        </p:nvSpPr>
        <p:spPr>
          <a:xfrm>
            <a:off x="5424151" y="4100278"/>
            <a:ext cx="677754" cy="137846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fi-FI" sz="1200" b="1" dirty="0">
                <a:solidFill>
                  <a:schemeClr val="bg1"/>
                </a:solidFill>
              </a:rPr>
              <a:t>”</a:t>
            </a:r>
            <a:r>
              <a:rPr lang="fr-BE" sz="1200" b="1" dirty="0">
                <a:solidFill>
                  <a:schemeClr val="bg1"/>
                </a:solidFill>
              </a:rPr>
              <a:t>Soft </a:t>
            </a:r>
            <a:br>
              <a:rPr lang="fr-BE" sz="1200" b="1" dirty="0">
                <a:solidFill>
                  <a:schemeClr val="bg1"/>
                </a:solidFill>
              </a:rPr>
            </a:br>
            <a:r>
              <a:rPr lang="fr-BE" sz="1200" b="1" dirty="0" err="1">
                <a:solidFill>
                  <a:schemeClr val="bg1"/>
                </a:solidFill>
              </a:rPr>
              <a:t>skills</a:t>
            </a:r>
            <a:r>
              <a:rPr lang="fi-FI" sz="1200" b="1" dirty="0">
                <a:solidFill>
                  <a:schemeClr val="bg1"/>
                </a:solidFill>
              </a:rPr>
              <a:t>”</a:t>
            </a:r>
            <a:endParaRPr lang="en-GB" sz="1200" b="1" dirty="0" err="1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CAB30887-9294-450C-AEAA-2F787BEBC80C}"/>
              </a:ext>
            </a:extLst>
          </p:cNvPr>
          <p:cNvSpPr txBox="1"/>
          <p:nvPr/>
        </p:nvSpPr>
        <p:spPr>
          <a:xfrm>
            <a:off x="6155953" y="1914527"/>
            <a:ext cx="179990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9388" indent="-179388">
              <a:buFont typeface="Wingdings" panose="05000000000000000000" pitchFamily="2" charset="2"/>
              <a:buChar char="§"/>
            </a:pPr>
            <a:r>
              <a:rPr lang="en-GB" sz="1200" dirty="0" err="1"/>
              <a:t>Analyzing</a:t>
            </a:r>
            <a:r>
              <a:rPr lang="en-GB" sz="1200" dirty="0"/>
              <a:t> segment/market growth at high-level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2D2CA4B3-89F6-445F-AD6B-6D150087D678}"/>
              </a:ext>
            </a:extLst>
          </p:cNvPr>
          <p:cNvSpPr txBox="1"/>
          <p:nvPr/>
        </p:nvSpPr>
        <p:spPr>
          <a:xfrm>
            <a:off x="8041170" y="1914527"/>
            <a:ext cx="224935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Understanding specific micro-markets within segments and countries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xmlns="" id="{2D147954-6DB6-4ECC-A656-965566A4CED2}"/>
              </a:ext>
            </a:extLst>
          </p:cNvPr>
          <p:cNvCxnSpPr/>
          <p:nvPr/>
        </p:nvCxnSpPr>
        <p:spPr>
          <a:xfrm>
            <a:off x="6324540" y="2570376"/>
            <a:ext cx="376442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3AB3FA8C-9507-4A63-96A7-796BE8587C6B}"/>
              </a:ext>
            </a:extLst>
          </p:cNvPr>
          <p:cNvSpPr txBox="1"/>
          <p:nvPr/>
        </p:nvSpPr>
        <p:spPr>
          <a:xfrm>
            <a:off x="6155953" y="2633144"/>
            <a:ext cx="179990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9388" indent="-179388">
              <a:buFont typeface="Wingdings" panose="05000000000000000000" pitchFamily="2" charset="2"/>
              <a:buChar char="§"/>
            </a:pPr>
            <a:r>
              <a:rPr lang="en-GB" sz="1200" dirty="0"/>
              <a:t>Using past client performance with </a:t>
            </a:r>
            <a:r>
              <a:rPr lang="en-GB" sz="1200" dirty="0" err="1"/>
              <a:t>SoW</a:t>
            </a:r>
            <a:r>
              <a:rPr lang="en-GB" sz="1200" dirty="0"/>
              <a:t> focus as a basis for future actions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779140B2-C237-4032-81F3-790AAC69FDCB}"/>
              </a:ext>
            </a:extLst>
          </p:cNvPr>
          <p:cNvSpPr txBox="1"/>
          <p:nvPr/>
        </p:nvSpPr>
        <p:spPr>
          <a:xfrm>
            <a:off x="8041170" y="2633144"/>
            <a:ext cx="22493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Using client future potential as a basis for planning next steps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34C7839B-3B0E-4176-A63D-5CB3C5EC80B3}"/>
              </a:ext>
            </a:extLst>
          </p:cNvPr>
          <p:cNvCxnSpPr>
            <a:cxnSpLocks/>
          </p:cNvCxnSpPr>
          <p:nvPr/>
        </p:nvCxnSpPr>
        <p:spPr>
          <a:xfrm>
            <a:off x="5472796" y="4058026"/>
            <a:ext cx="4616171" cy="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8AFB9BF4-343D-4607-9AA2-F3D8D8A82F9F}"/>
              </a:ext>
            </a:extLst>
          </p:cNvPr>
          <p:cNvSpPr txBox="1"/>
          <p:nvPr/>
        </p:nvSpPr>
        <p:spPr>
          <a:xfrm>
            <a:off x="6155953" y="4110876"/>
            <a:ext cx="17999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“Managing team members” mindset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97371662-28CC-4FFD-B413-425F5A40EB56}"/>
              </a:ext>
            </a:extLst>
          </p:cNvPr>
          <p:cNvSpPr txBox="1"/>
          <p:nvPr/>
        </p:nvSpPr>
        <p:spPr>
          <a:xfrm>
            <a:off x="8041445" y="4110876"/>
            <a:ext cx="22454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Coaching and mentoring team members to achieve top performance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xmlns="" id="{0606D815-94D0-4D08-AE5A-7AE4C904A777}"/>
              </a:ext>
            </a:extLst>
          </p:cNvPr>
          <p:cNvCxnSpPr/>
          <p:nvPr/>
        </p:nvCxnSpPr>
        <p:spPr>
          <a:xfrm>
            <a:off x="6324540" y="4691363"/>
            <a:ext cx="376442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DFDF6EDB-2767-4004-BB4F-C8453B116EAF}"/>
              </a:ext>
            </a:extLst>
          </p:cNvPr>
          <p:cNvSpPr txBox="1"/>
          <p:nvPr/>
        </p:nvSpPr>
        <p:spPr>
          <a:xfrm>
            <a:off x="6155953" y="3472972"/>
            <a:ext cx="179990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Sales rep. reviews often subjective, not backed-up by facts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B2E2B087-E2BA-47C6-A4E6-359B8368DA7F}"/>
              </a:ext>
            </a:extLst>
          </p:cNvPr>
          <p:cNvSpPr txBox="1"/>
          <p:nvPr/>
        </p:nvSpPr>
        <p:spPr>
          <a:xfrm>
            <a:off x="8055598" y="3472972"/>
            <a:ext cx="22305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Fact-based performance dialogues and steering of individuals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D5B8EAD7-12EE-4760-A309-BCA2A0AA8A8B}"/>
              </a:ext>
            </a:extLst>
          </p:cNvPr>
          <p:cNvCxnSpPr/>
          <p:nvPr/>
        </p:nvCxnSpPr>
        <p:spPr>
          <a:xfrm>
            <a:off x="6324540" y="3411247"/>
            <a:ext cx="3764427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1E57BA0F-3F70-45A8-9AB7-E71D8212AD01}"/>
              </a:ext>
            </a:extLst>
          </p:cNvPr>
          <p:cNvSpPr txBox="1"/>
          <p:nvPr/>
        </p:nvSpPr>
        <p:spPr>
          <a:xfrm>
            <a:off x="6155953" y="4771873"/>
            <a:ext cx="179990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Limited preparation and success in negotiation with clients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xmlns="" id="{1E409E05-7785-4612-B0D0-1A072FB57A56}"/>
              </a:ext>
            </a:extLst>
          </p:cNvPr>
          <p:cNvSpPr txBox="1"/>
          <p:nvPr/>
        </p:nvSpPr>
        <p:spPr>
          <a:xfrm>
            <a:off x="8041445" y="4771873"/>
            <a:ext cx="224549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Sophisticated negotiation skills including robust fact-base preparation and negotiation orchestration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5ED41B53-4FE4-4BBF-ADFC-07AA66B88B43}"/>
              </a:ext>
            </a:extLst>
          </p:cNvPr>
          <p:cNvSpPr txBox="1"/>
          <p:nvPr/>
        </p:nvSpPr>
        <p:spPr>
          <a:xfrm>
            <a:off x="6155953" y="5560867"/>
            <a:ext cx="179990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Compensation tied to tenure/perceived expertise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971CD945-F4FE-4463-BD05-1A5DA45CD8FD}"/>
              </a:ext>
            </a:extLst>
          </p:cNvPr>
          <p:cNvSpPr txBox="1"/>
          <p:nvPr/>
        </p:nvSpPr>
        <p:spPr>
          <a:xfrm>
            <a:off x="8055598" y="5560867"/>
            <a:ext cx="22305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9388" lvl="0" indent="-179388" defTabSz="895350" eaLnBrk="1" latinLnBrk="0" hangingPunct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13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200" dirty="0"/>
              <a:t>3-level skill certification, compensation linked to sales results (incl. profit)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50914DDF-0DE0-4C1C-B9CA-3FF28427FF17}"/>
              </a:ext>
            </a:extLst>
          </p:cNvPr>
          <p:cNvSpPr/>
          <p:nvPr/>
        </p:nvSpPr>
        <p:spPr>
          <a:xfrm>
            <a:off x="5424151" y="5548649"/>
            <a:ext cx="683157" cy="772783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fr-BE" sz="1200" b="1" dirty="0" err="1">
                <a:solidFill>
                  <a:schemeClr val="bg1"/>
                </a:solidFill>
              </a:rPr>
              <a:t>Perfor</a:t>
            </a:r>
            <a:r>
              <a:rPr lang="fr-BE" sz="1200" b="1" dirty="0">
                <a:solidFill>
                  <a:schemeClr val="bg1"/>
                </a:solidFill>
              </a:rPr>
              <a:t>-</a:t>
            </a:r>
            <a:br>
              <a:rPr lang="fr-BE" sz="1200" b="1" dirty="0">
                <a:solidFill>
                  <a:schemeClr val="bg1"/>
                </a:solidFill>
              </a:rPr>
            </a:br>
            <a:r>
              <a:rPr lang="fr-BE" sz="1200" b="1" dirty="0" err="1">
                <a:solidFill>
                  <a:schemeClr val="bg1"/>
                </a:solidFill>
              </a:rPr>
              <a:t>mance</a:t>
            </a:r>
            <a:endParaRPr lang="fr-BE" sz="1200" b="1" dirty="0">
              <a:solidFill>
                <a:schemeClr val="bg1"/>
              </a:solidFill>
            </a:endParaRPr>
          </a:p>
          <a:p>
            <a:r>
              <a:rPr lang="fr-BE" sz="1200" b="1" dirty="0">
                <a:solidFill>
                  <a:schemeClr val="bg1"/>
                </a:solidFill>
              </a:rPr>
              <a:t>mana-</a:t>
            </a:r>
            <a:r>
              <a:rPr lang="en-GB" sz="1200" b="1" dirty="0">
                <a:solidFill>
                  <a:schemeClr val="bg1"/>
                </a:solidFill>
              </a:rPr>
              <a:t/>
            </a:r>
            <a:br>
              <a:rPr lang="en-GB" sz="1200" b="1" dirty="0">
                <a:solidFill>
                  <a:schemeClr val="bg1"/>
                </a:solidFill>
              </a:rPr>
            </a:br>
            <a:r>
              <a:rPr lang="en-GB" sz="1200" b="1" dirty="0" err="1">
                <a:solidFill>
                  <a:schemeClr val="bg1"/>
                </a:solidFill>
              </a:rPr>
              <a:t>gement</a:t>
            </a:r>
            <a:endParaRPr lang="fr-BE" sz="1200" b="1" dirty="0">
              <a:solidFill>
                <a:schemeClr val="bg1"/>
              </a:solidFill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xmlns="" id="{652D3762-ECE2-453D-B983-C3F20609335A}"/>
              </a:ext>
            </a:extLst>
          </p:cNvPr>
          <p:cNvCxnSpPr>
            <a:cxnSpLocks/>
          </p:cNvCxnSpPr>
          <p:nvPr/>
        </p:nvCxnSpPr>
        <p:spPr>
          <a:xfrm>
            <a:off x="5472796" y="5506397"/>
            <a:ext cx="4616171" cy="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782" y="230189"/>
            <a:ext cx="10468030" cy="1107996"/>
          </a:xfrm>
        </p:spPr>
        <p:txBody>
          <a:bodyPr/>
          <a:lstStyle/>
          <a:p>
            <a:r>
              <a:rPr lang="en-US" dirty="0"/>
              <a:t>The program delivered above-market growth as well as created a sustainable growth platform for the future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xmlns="" id="{F9E97829-9EAB-46ED-B054-BB15B0FB849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974573"/>
              </p:ext>
            </p:extLst>
          </p:nvPr>
        </p:nvGraphicFramePr>
        <p:xfrm>
          <a:off x="149621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7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621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9B154-46D2-4F10-82E7-38E7D579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BACK-UP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4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5" hidden="1">
            <a:extLst>
              <a:ext uri="{FF2B5EF4-FFF2-40B4-BE49-F238E27FC236}">
                <a16:creationId xmlns:a16="http://schemas.microsoft.com/office/drawing/2014/main" xmlns="" id="{EFE6C790-D96A-4100-A43F-56A0ECD824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3832445"/>
              </p:ext>
            </p:extLst>
          </p:nvPr>
        </p:nvGraphicFramePr>
        <p:xfrm>
          <a:off x="149621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9" name="think-cell Slide" r:id="rId11" imgW="451" imgH="450" progId="TCLayout.ActiveDocument.1">
                  <p:embed/>
                </p:oleObj>
              </mc:Choice>
              <mc:Fallback>
                <p:oleObj name="think-cell Slide" r:id="rId11" imgW="451" imgH="450" progId="TCLayout.ActiveDocument.1">
                  <p:embed/>
                  <p:pic>
                    <p:nvPicPr>
                      <p:cNvPr id="36" name="Object 35" hidden="1">
                        <a:extLst>
                          <a:ext uri="{FF2B5EF4-FFF2-40B4-BE49-F238E27FC236}">
                            <a16:creationId xmlns:a16="http://schemas.microsoft.com/office/drawing/2014/main" xmlns="" id="{EFE6C790-D96A-4100-A43F-56A0ECD82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621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xmlns="" id="{969792ED-39C4-4B98-B394-0E165AE5F7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8AABA-564E-4EBD-8446-B66B26A0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2" y="230189"/>
            <a:ext cx="10781068" cy="369332"/>
          </a:xfrm>
        </p:spPr>
        <p:txBody>
          <a:bodyPr/>
          <a:lstStyle/>
          <a:p>
            <a:r>
              <a:rPr lang="en-US" dirty="0"/>
              <a:t>The Growth Academy reinforces traditional consulting approach to capability building with high-impact learning journeys for key roles in the organization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8A139E2-2D7A-40EB-A432-783AF4D9774F}"/>
              </a:ext>
            </a:extLst>
          </p:cNvPr>
          <p:cNvCxnSpPr>
            <a:cxnSpLocks/>
          </p:cNvCxnSpPr>
          <p:nvPr/>
        </p:nvCxnSpPr>
        <p:spPr>
          <a:xfrm>
            <a:off x="3180130" y="1174112"/>
            <a:ext cx="69223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E114D1-0772-40FD-82C8-904FC455D696}"/>
              </a:ext>
            </a:extLst>
          </p:cNvPr>
          <p:cNvSpPr txBox="1"/>
          <p:nvPr/>
        </p:nvSpPr>
        <p:spPr>
          <a:xfrm>
            <a:off x="3180130" y="990065"/>
            <a:ext cx="317809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50" b="1" dirty="0">
                <a:solidFill>
                  <a:schemeClr val="accent3"/>
                </a:solidFill>
              </a:rPr>
              <a:t>Traditional consulting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C6B124-9D6A-42FF-B276-A1C91D1F22F5}"/>
              </a:ext>
            </a:extLst>
          </p:cNvPr>
          <p:cNvSpPr txBox="1"/>
          <p:nvPr/>
        </p:nvSpPr>
        <p:spPr>
          <a:xfrm>
            <a:off x="6532542" y="990065"/>
            <a:ext cx="2905548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50" b="1" dirty="0">
                <a:solidFill>
                  <a:schemeClr val="accent3"/>
                </a:solidFill>
              </a:rPr>
              <a:t>Growth Academy approach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9C6D3A-67C2-4529-B72A-A30F3A4086E5}"/>
              </a:ext>
            </a:extLst>
          </p:cNvPr>
          <p:cNvSpPr/>
          <p:nvPr/>
        </p:nvSpPr>
        <p:spPr>
          <a:xfrm>
            <a:off x="1827263" y="3415802"/>
            <a:ext cx="1210303" cy="799455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1050" b="1" dirty="0">
                <a:solidFill>
                  <a:schemeClr val="bg1"/>
                </a:solidFill>
              </a:rPr>
              <a:t>Learning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498352-1BFA-4556-B570-6E606121D574}"/>
              </a:ext>
            </a:extLst>
          </p:cNvPr>
          <p:cNvSpPr txBox="1">
            <a:spLocks/>
          </p:cNvSpPr>
          <p:nvPr/>
        </p:nvSpPr>
        <p:spPr>
          <a:xfrm>
            <a:off x="3180131" y="3432483"/>
            <a:ext cx="2991260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accent3"/>
                </a:solidFill>
              </a:rPr>
              <a:t>Personalized content at organization-level </a:t>
            </a:r>
            <a:r>
              <a:rPr lang="en-US" sz="1050" dirty="0"/>
              <a:t>with learning focus on hard skills/content</a:t>
            </a:r>
          </a:p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dirty="0"/>
              <a:t>No personalization of content for individuals/ positions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099930-3428-4F7E-9AD9-D13A3BBCD1F9}"/>
              </a:ext>
            </a:extLst>
          </p:cNvPr>
          <p:cNvSpPr txBox="1">
            <a:spLocks/>
          </p:cNvSpPr>
          <p:nvPr/>
        </p:nvSpPr>
        <p:spPr>
          <a:xfrm>
            <a:off x="6474031" y="3432482"/>
            <a:ext cx="360679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accent3"/>
                </a:solidFill>
              </a:rPr>
              <a:t>3 separate high-impact learning journeys</a:t>
            </a:r>
            <a:r>
              <a:rPr lang="en-US" sz="1050" dirty="0"/>
              <a:t> designed for sales managers, account managers and marketing managers</a:t>
            </a:r>
          </a:p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dirty="0"/>
              <a:t>50% focus on leadership capabilities (e.g., leading self and others)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1FEDF5-D99B-4801-AB4B-4240781EEAA8}"/>
              </a:ext>
            </a:extLst>
          </p:cNvPr>
          <p:cNvSpPr/>
          <p:nvPr/>
        </p:nvSpPr>
        <p:spPr>
          <a:xfrm>
            <a:off x="1827263" y="4347341"/>
            <a:ext cx="1210303" cy="143946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1050" b="1" dirty="0">
                <a:solidFill>
                  <a:schemeClr val="bg1"/>
                </a:solidFill>
              </a:rPr>
              <a:t>Flexibility, size and experience of teams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CAE17D3-3B36-441A-B4E8-2CB439CE807F}"/>
              </a:ext>
            </a:extLst>
          </p:cNvPr>
          <p:cNvSpPr txBox="1">
            <a:spLocks/>
          </p:cNvSpPr>
          <p:nvPr/>
        </p:nvSpPr>
        <p:spPr>
          <a:xfrm>
            <a:off x="3180131" y="4382271"/>
            <a:ext cx="299126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1450" lvl="0" indent="-171450" defTabSz="895350" eaLnBrk="1" latinLnBrk="0" hangingPunct="1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95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50" b="1" dirty="0">
                <a:solidFill>
                  <a:schemeClr val="accent3"/>
                </a:solidFill>
              </a:rPr>
              <a:t>Short and concentrated 12- to 16-week full-time staffing </a:t>
            </a:r>
            <a:r>
              <a:rPr lang="en-US" sz="1050" dirty="0"/>
              <a:t>effort with consultants / Project managers running workshops around the globe (incl. experts support)</a:t>
            </a:r>
          </a:p>
          <a:p>
            <a:r>
              <a:rPr lang="en-US" sz="1050" b="1" dirty="0">
                <a:solidFill>
                  <a:schemeClr val="accent3"/>
                </a:solidFill>
              </a:rPr>
              <a:t>Faculty made of consultants/experts </a:t>
            </a:r>
            <a:r>
              <a:rPr lang="en-US" sz="1050" dirty="0"/>
              <a:t>(McKinsey Implementation coaches in a limited number of cases)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1629878-2717-4436-8D09-6ACE917F57EA}"/>
              </a:ext>
            </a:extLst>
          </p:cNvPr>
          <p:cNvSpPr txBox="1">
            <a:spLocks/>
          </p:cNvSpPr>
          <p:nvPr/>
        </p:nvSpPr>
        <p:spPr>
          <a:xfrm>
            <a:off x="6472373" y="4382270"/>
            <a:ext cx="3608568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accent3"/>
                </a:solidFill>
              </a:rPr>
              <a:t>Flexible staffing model to bring the right expertise at the right time, lean Growth Academy support team </a:t>
            </a:r>
            <a:r>
              <a:rPr lang="en-US" sz="1050" dirty="0"/>
              <a:t>plugged onto existing Transformation team</a:t>
            </a:r>
            <a:endParaRPr lang="en-US" sz="1050" b="1" dirty="0"/>
          </a:p>
          <a:p>
            <a:pPr marL="365125" lvl="1" indent="-171450">
              <a:spcBef>
                <a:spcPts val="3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050" dirty="0"/>
              <a:t>Independent diligence/bottom-up planning: client experience lead, 1-2 consultants/experts, and 1 instructional designer</a:t>
            </a:r>
          </a:p>
          <a:p>
            <a:pPr marL="365125" lvl="1" indent="-171450">
              <a:spcBef>
                <a:spcPts val="3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050" dirty="0"/>
              <a:t>Implementation phase: client experience lead, with part-time SPI trainers and Aberkyn coaches</a:t>
            </a:r>
            <a:endParaRPr lang="en-US" sz="1050" dirty="0">
              <a:solidFill>
                <a:srgbClr val="FF0000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494CC586-9504-4147-A124-43157E3C31FA}"/>
              </a:ext>
            </a:extLst>
          </p:cNvPr>
          <p:cNvGrpSpPr/>
          <p:nvPr/>
        </p:nvGrpSpPr>
        <p:grpSpPr>
          <a:xfrm>
            <a:off x="6120230" y="1326687"/>
            <a:ext cx="317284" cy="1860383"/>
            <a:chOff x="4529194" y="1312721"/>
            <a:chExt cx="317284" cy="186038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6653825A-D784-498D-8AF9-DAB8A3559200}"/>
                </a:ext>
              </a:extLst>
            </p:cNvPr>
            <p:cNvCxnSpPr>
              <a:cxnSpLocks/>
            </p:cNvCxnSpPr>
            <p:nvPr/>
          </p:nvCxnSpPr>
          <p:spPr>
            <a:xfrm>
              <a:off x="4699061" y="1312721"/>
              <a:ext cx="0" cy="1860383"/>
            </a:xfrm>
            <a:prstGeom prst="line">
              <a:avLst/>
            </a:prstGeom>
            <a:ln w="31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7033768-C635-4740-97A8-6A22E82426BE}"/>
                </a:ext>
              </a:extLst>
            </p:cNvPr>
            <p:cNvGrpSpPr/>
            <p:nvPr/>
          </p:nvGrpSpPr>
          <p:grpSpPr>
            <a:xfrm>
              <a:off x="4529194" y="2084270"/>
              <a:ext cx="317284" cy="317284"/>
              <a:chOff x="5969342" y="1541133"/>
              <a:chExt cx="379679" cy="37967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xmlns="" id="{54E9A28B-EDF0-4582-A8E5-8BC2C4753F36}"/>
                  </a:ext>
                </a:extLst>
              </p:cNvPr>
              <p:cNvSpPr/>
              <p:nvPr/>
            </p:nvSpPr>
            <p:spPr>
              <a:xfrm>
                <a:off x="5969342" y="1541133"/>
                <a:ext cx="379679" cy="3796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2FD17BE9-32F6-48EB-B17D-1225F19AA30C}"/>
                  </a:ext>
                </a:extLst>
              </p:cNvPr>
              <p:cNvGrpSpPr/>
              <p:nvPr/>
            </p:nvGrpSpPr>
            <p:grpSpPr>
              <a:xfrm>
                <a:off x="6051712" y="1605942"/>
                <a:ext cx="210266" cy="250062"/>
                <a:chOff x="3867706" y="1653548"/>
                <a:chExt cx="280892" cy="340498"/>
              </a:xfrm>
            </p:grpSpPr>
            <p:sp>
              <p:nvSpPr>
                <p:cNvPr id="19" name="Freeform 134">
                  <a:extLst>
                    <a:ext uri="{FF2B5EF4-FFF2-40B4-BE49-F238E27FC236}">
                      <a16:creationId xmlns:a16="http://schemas.microsoft.com/office/drawing/2014/main" xmlns="" id="{58515688-9D04-45A5-BB16-557EEE25A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7706" y="1698998"/>
                  <a:ext cx="157210" cy="251834"/>
                </a:xfrm>
                <a:custGeom>
                  <a:avLst/>
                  <a:gdLst>
                    <a:gd name="T0" fmla="*/ 0 w 211"/>
                    <a:gd name="T1" fmla="*/ 0 h 338"/>
                    <a:gd name="T2" fmla="*/ 106 w 211"/>
                    <a:gd name="T3" fmla="*/ 0 h 338"/>
                    <a:gd name="T4" fmla="*/ 211 w 211"/>
                    <a:gd name="T5" fmla="*/ 168 h 338"/>
                    <a:gd name="T6" fmla="*/ 106 w 211"/>
                    <a:gd name="T7" fmla="*/ 338 h 338"/>
                    <a:gd name="T8" fmla="*/ 0 w 211"/>
                    <a:gd name="T9" fmla="*/ 338 h 338"/>
                    <a:gd name="T10" fmla="*/ 106 w 211"/>
                    <a:gd name="T11" fmla="*/ 168 h 338"/>
                    <a:gd name="T12" fmla="*/ 0 w 211"/>
                    <a:gd name="T13" fmla="*/ 0 h 338"/>
                    <a:gd name="T14" fmla="*/ 0 w 211"/>
                    <a:gd name="T15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1" h="338">
                      <a:moveTo>
                        <a:pt x="0" y="0"/>
                      </a:moveTo>
                      <a:lnTo>
                        <a:pt x="106" y="0"/>
                      </a:lnTo>
                      <a:lnTo>
                        <a:pt x="211" y="168"/>
                      </a:lnTo>
                      <a:lnTo>
                        <a:pt x="106" y="338"/>
                      </a:lnTo>
                      <a:lnTo>
                        <a:pt x="0" y="338"/>
                      </a:lnTo>
                      <a:lnTo>
                        <a:pt x="106" y="16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  <p:sp>
              <p:nvSpPr>
                <p:cNvPr id="20" name="Freeform 135">
                  <a:extLst>
                    <a:ext uri="{FF2B5EF4-FFF2-40B4-BE49-F238E27FC236}">
                      <a16:creationId xmlns:a16="http://schemas.microsoft.com/office/drawing/2014/main" xmlns="" id="{121F74AC-A2A5-44CD-90A1-8C4DC0DCB4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958" y="1653548"/>
                  <a:ext cx="205640" cy="340498"/>
                </a:xfrm>
                <a:custGeom>
                  <a:avLst/>
                  <a:gdLst>
                    <a:gd name="T0" fmla="*/ 132 w 276"/>
                    <a:gd name="T1" fmla="*/ 0 h 457"/>
                    <a:gd name="T2" fmla="*/ 0 w 276"/>
                    <a:gd name="T3" fmla="*/ 0 h 457"/>
                    <a:gd name="T4" fmla="*/ 144 w 276"/>
                    <a:gd name="T5" fmla="*/ 229 h 457"/>
                    <a:gd name="T6" fmla="*/ 0 w 276"/>
                    <a:gd name="T7" fmla="*/ 457 h 457"/>
                    <a:gd name="T8" fmla="*/ 132 w 276"/>
                    <a:gd name="T9" fmla="*/ 457 h 457"/>
                    <a:gd name="T10" fmla="*/ 276 w 276"/>
                    <a:gd name="T11" fmla="*/ 229 h 457"/>
                    <a:gd name="T12" fmla="*/ 132 w 276"/>
                    <a:gd name="T13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6" h="457">
                      <a:moveTo>
                        <a:pt x="132" y="0"/>
                      </a:moveTo>
                      <a:lnTo>
                        <a:pt x="0" y="0"/>
                      </a:lnTo>
                      <a:lnTo>
                        <a:pt x="144" y="229"/>
                      </a:lnTo>
                      <a:lnTo>
                        <a:pt x="0" y="457"/>
                      </a:lnTo>
                      <a:lnTo>
                        <a:pt x="132" y="457"/>
                      </a:lnTo>
                      <a:lnTo>
                        <a:pt x="276" y="229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</p:grp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46E4AD7-0CDE-46EC-8B92-691BCD4866FC}"/>
              </a:ext>
            </a:extLst>
          </p:cNvPr>
          <p:cNvSpPr/>
          <p:nvPr/>
        </p:nvSpPr>
        <p:spPr>
          <a:xfrm>
            <a:off x="1827263" y="1250463"/>
            <a:ext cx="1210303" cy="203325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1050" b="1" dirty="0">
                <a:solidFill>
                  <a:schemeClr val="bg1"/>
                </a:solidFill>
              </a:rPr>
              <a:t>Learning 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E23F8A-574E-4DB2-9479-50D06F3F27BB}"/>
              </a:ext>
            </a:extLst>
          </p:cNvPr>
          <p:cNvSpPr txBox="1">
            <a:spLocks/>
          </p:cNvSpPr>
          <p:nvPr/>
        </p:nvSpPr>
        <p:spPr>
          <a:xfrm>
            <a:off x="3180131" y="1296582"/>
            <a:ext cx="2991261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71450" lvl="0" indent="-171450" defTabSz="895350" eaLnBrk="1" latinLnBrk="0" hangingPunct="1">
              <a:spcBef>
                <a:spcPts val="3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950" b="1" baseline="0">
                <a:solidFill>
                  <a:schemeClr val="accent3"/>
                </a:solidFill>
                <a:latin typeface="+mn-lt"/>
              </a:defRPr>
            </a:lvl1pPr>
            <a:lvl2pPr marL="365125" lvl="1" indent="-171450" defTabSz="895350" eaLnBrk="1" latinLnBrk="0" hangingPunct="1">
              <a:spcBef>
                <a:spcPts val="3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  <a:defRPr sz="95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50" dirty="0"/>
              <a:t>Diagnostic conducted on the basis of</a:t>
            </a:r>
            <a:r>
              <a:rPr lang="en-US" sz="1050" b="0" dirty="0"/>
              <a:t>:</a:t>
            </a:r>
          </a:p>
          <a:p>
            <a:pPr lvl="1"/>
            <a:r>
              <a:rPr lang="en-US" sz="1050" dirty="0"/>
              <a:t>Selected interviews</a:t>
            </a:r>
          </a:p>
          <a:p>
            <a:pPr lvl="1"/>
            <a:r>
              <a:rPr lang="en-US" sz="1050" dirty="0"/>
              <a:t>Complemented by self-assessment tools (no independent scoring metrics)</a:t>
            </a:r>
          </a:p>
          <a:p>
            <a:r>
              <a:rPr lang="en-US" sz="1050" dirty="0"/>
              <a:t>Field-and-forum approach </a:t>
            </a:r>
          </a:p>
          <a:p>
            <a:r>
              <a:rPr lang="en-US" sz="1050" dirty="0"/>
              <a:t>“Train the trainers approach” </a:t>
            </a:r>
            <a:r>
              <a:rPr lang="en-US" sz="1050" b="0" dirty="0">
                <a:solidFill>
                  <a:schemeClr val="tx1"/>
                </a:solidFill>
              </a:rPr>
              <a:t>with limited focus on coaching of frontline</a:t>
            </a:r>
          </a:p>
          <a:p>
            <a:r>
              <a:rPr lang="en-US" sz="1050" dirty="0"/>
              <a:t>Focus on 2-3 core hard skills </a:t>
            </a:r>
            <a:r>
              <a:rPr lang="en-US" sz="1050" b="0" dirty="0">
                <a:solidFill>
                  <a:schemeClr val="tx1"/>
                </a:solidFill>
              </a:rPr>
              <a:t>critical for the company and limited view on what skills drive most impact for the organization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040BEF5-22E3-413B-A6DB-270C6929068F}"/>
              </a:ext>
            </a:extLst>
          </p:cNvPr>
          <p:cNvSpPr txBox="1">
            <a:spLocks/>
          </p:cNvSpPr>
          <p:nvPr/>
        </p:nvSpPr>
        <p:spPr>
          <a:xfrm>
            <a:off x="6473711" y="1296581"/>
            <a:ext cx="3635560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accent3"/>
                </a:solidFill>
              </a:rPr>
              <a:t>Tailored, fact-based growth capability diagnostic leveraging established diagnostic toolkit </a:t>
            </a:r>
            <a:r>
              <a:rPr lang="en-US" sz="1050" dirty="0"/>
              <a:t>to:</a:t>
            </a:r>
          </a:p>
          <a:p>
            <a:pPr marL="365125" lvl="1" indent="-171450">
              <a:spcBef>
                <a:spcPts val="3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050" dirty="0"/>
              <a:t>Design individual- and group-learning journeys</a:t>
            </a:r>
          </a:p>
          <a:p>
            <a:pPr marL="365125" lvl="1" indent="-171450">
              <a:spcBef>
                <a:spcPts val="3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050" dirty="0"/>
              <a:t>Define lighthouse projects</a:t>
            </a:r>
          </a:p>
          <a:p>
            <a:pPr marL="365125" lvl="1" indent="-171450">
              <a:spcBef>
                <a:spcPts val="3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050" dirty="0"/>
              <a:t>Prepare learning modules</a:t>
            </a:r>
          </a:p>
          <a:p>
            <a:pPr marL="365125" lvl="1" indent="-171450">
              <a:spcBef>
                <a:spcPts val="3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sz="1050" dirty="0"/>
              <a:t>Pilot with small group</a:t>
            </a:r>
          </a:p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accent3"/>
                </a:solidFill>
              </a:rPr>
              <a:t>10-20-70 learning approach</a:t>
            </a:r>
            <a:r>
              <a:rPr lang="en-US" sz="1050" dirty="0"/>
              <a:t>, using formal trainings, in-person coaching and on-the-job guided execution</a:t>
            </a:r>
          </a:p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dirty="0"/>
              <a:t>Content </a:t>
            </a:r>
            <a:r>
              <a:rPr lang="en-US" sz="1050" b="1" dirty="0">
                <a:solidFill>
                  <a:schemeClr val="accent3"/>
                </a:solidFill>
              </a:rPr>
              <a:t>delivered in all forms </a:t>
            </a:r>
            <a:r>
              <a:rPr lang="en-US" sz="1050" dirty="0"/>
              <a:t>(i.e., classroom, e-learnings, 1:1 coaching, etc.)</a:t>
            </a:r>
          </a:p>
          <a:p>
            <a:pPr marL="171450" indent="-1714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accent3"/>
                </a:solidFill>
              </a:rPr>
              <a:t>50:50</a:t>
            </a:r>
            <a:r>
              <a:rPr lang="en-US" sz="1050" dirty="0"/>
              <a:t> focus on learning </a:t>
            </a:r>
            <a:r>
              <a:rPr lang="en-US" sz="1050" b="1" dirty="0">
                <a:solidFill>
                  <a:schemeClr val="accent3"/>
                </a:solidFill>
              </a:rPr>
              <a:t>hard and soft skills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C5F95F0-EF9D-4DCD-9B88-C71DD9B2AD78}"/>
              </a:ext>
            </a:extLst>
          </p:cNvPr>
          <p:cNvSpPr txBox="1">
            <a:spLocks/>
          </p:cNvSpPr>
          <p:nvPr/>
        </p:nvSpPr>
        <p:spPr>
          <a:xfrm>
            <a:off x="3180131" y="5923185"/>
            <a:ext cx="299126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>
              <a:spcBef>
                <a:spcPct val="60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dirty="0"/>
              <a:t>Capability building program designed to address highest impact levers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01289B9-87EF-4252-9A51-033649AF83E7}"/>
              </a:ext>
            </a:extLst>
          </p:cNvPr>
          <p:cNvSpPr/>
          <p:nvPr/>
        </p:nvSpPr>
        <p:spPr>
          <a:xfrm>
            <a:off x="1827263" y="5915333"/>
            <a:ext cx="1210303" cy="592226"/>
          </a:xfrm>
          <a:prstGeom prst="rect">
            <a:avLst/>
          </a:prstGeom>
          <a:solidFill>
            <a:schemeClr val="bg2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/>
            <a:r>
              <a:rPr lang="en-US" sz="1050" b="1" dirty="0">
                <a:solidFill>
                  <a:schemeClr val="accent3"/>
                </a:solidFill>
              </a:rPr>
              <a:t>Impact focus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299B056-DF50-425B-9D35-40154B56DC4D}"/>
              </a:ext>
            </a:extLst>
          </p:cNvPr>
          <p:cNvSpPr txBox="1">
            <a:spLocks/>
          </p:cNvSpPr>
          <p:nvPr/>
        </p:nvSpPr>
        <p:spPr>
          <a:xfrm>
            <a:off x="6473711" y="5923185"/>
            <a:ext cx="363556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71450" indent="-1714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accent3"/>
                </a:solidFill>
              </a:rPr>
              <a:t>Measurable impact to the business </a:t>
            </a:r>
            <a:r>
              <a:rPr lang="en-US" sz="1050" dirty="0"/>
              <a:t>with visibility/buy-in from leadership team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84A3280-9DC5-4990-8DB6-EE7256315274}"/>
              </a:ext>
            </a:extLst>
          </p:cNvPr>
          <p:cNvSpPr/>
          <p:nvPr/>
        </p:nvSpPr>
        <p:spPr>
          <a:xfrm>
            <a:off x="6442180" y="3423627"/>
            <a:ext cx="3667091" cy="49497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 err="1">
              <a:solidFill>
                <a:schemeClr val="tx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67A729C3-6ECF-40D8-B00A-B3549E22B7DC}"/>
              </a:ext>
            </a:extLst>
          </p:cNvPr>
          <p:cNvGrpSpPr/>
          <p:nvPr/>
        </p:nvGrpSpPr>
        <p:grpSpPr>
          <a:xfrm>
            <a:off x="6120230" y="3472430"/>
            <a:ext cx="317284" cy="684803"/>
            <a:chOff x="4529194" y="3410080"/>
            <a:chExt cx="317284" cy="68480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982D8A0-1913-4CFD-9331-27E4CE4E289C}"/>
                </a:ext>
              </a:extLst>
            </p:cNvPr>
            <p:cNvCxnSpPr>
              <a:cxnSpLocks/>
            </p:cNvCxnSpPr>
            <p:nvPr/>
          </p:nvCxnSpPr>
          <p:spPr>
            <a:xfrm>
              <a:off x="4699061" y="3410080"/>
              <a:ext cx="0" cy="684803"/>
            </a:xfrm>
            <a:prstGeom prst="line">
              <a:avLst/>
            </a:prstGeom>
            <a:ln w="31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556D6174-FC47-4C17-9A82-00976DA23875}"/>
                </a:ext>
              </a:extLst>
            </p:cNvPr>
            <p:cNvGrpSpPr/>
            <p:nvPr/>
          </p:nvGrpSpPr>
          <p:grpSpPr>
            <a:xfrm>
              <a:off x="4529194" y="3593839"/>
              <a:ext cx="317284" cy="317284"/>
              <a:chOff x="5969342" y="1541133"/>
              <a:chExt cx="379679" cy="3796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2E067468-19F1-4DFA-B4B0-97DE3B79B41C}"/>
                  </a:ext>
                </a:extLst>
              </p:cNvPr>
              <p:cNvSpPr/>
              <p:nvPr/>
            </p:nvSpPr>
            <p:spPr>
              <a:xfrm>
                <a:off x="5969342" y="1541133"/>
                <a:ext cx="379679" cy="3796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xmlns="" id="{34644972-AB88-40D5-912C-51573C5E887A}"/>
                  </a:ext>
                </a:extLst>
              </p:cNvPr>
              <p:cNvGrpSpPr/>
              <p:nvPr/>
            </p:nvGrpSpPr>
            <p:grpSpPr>
              <a:xfrm>
                <a:off x="6051712" y="1605942"/>
                <a:ext cx="210266" cy="250062"/>
                <a:chOff x="3867706" y="1653548"/>
                <a:chExt cx="280892" cy="340498"/>
              </a:xfrm>
            </p:grpSpPr>
            <p:sp>
              <p:nvSpPr>
                <p:cNvPr id="47" name="Freeform 134">
                  <a:extLst>
                    <a:ext uri="{FF2B5EF4-FFF2-40B4-BE49-F238E27FC236}">
                      <a16:creationId xmlns:a16="http://schemas.microsoft.com/office/drawing/2014/main" xmlns="" id="{A3CB1F0D-7195-4415-900A-7E91565710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7706" y="1698998"/>
                  <a:ext cx="157210" cy="251834"/>
                </a:xfrm>
                <a:custGeom>
                  <a:avLst/>
                  <a:gdLst>
                    <a:gd name="T0" fmla="*/ 0 w 211"/>
                    <a:gd name="T1" fmla="*/ 0 h 338"/>
                    <a:gd name="T2" fmla="*/ 106 w 211"/>
                    <a:gd name="T3" fmla="*/ 0 h 338"/>
                    <a:gd name="T4" fmla="*/ 211 w 211"/>
                    <a:gd name="T5" fmla="*/ 168 h 338"/>
                    <a:gd name="T6" fmla="*/ 106 w 211"/>
                    <a:gd name="T7" fmla="*/ 338 h 338"/>
                    <a:gd name="T8" fmla="*/ 0 w 211"/>
                    <a:gd name="T9" fmla="*/ 338 h 338"/>
                    <a:gd name="T10" fmla="*/ 106 w 211"/>
                    <a:gd name="T11" fmla="*/ 168 h 338"/>
                    <a:gd name="T12" fmla="*/ 0 w 211"/>
                    <a:gd name="T13" fmla="*/ 0 h 338"/>
                    <a:gd name="T14" fmla="*/ 0 w 211"/>
                    <a:gd name="T15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1" h="338">
                      <a:moveTo>
                        <a:pt x="0" y="0"/>
                      </a:moveTo>
                      <a:lnTo>
                        <a:pt x="106" y="0"/>
                      </a:lnTo>
                      <a:lnTo>
                        <a:pt x="211" y="168"/>
                      </a:lnTo>
                      <a:lnTo>
                        <a:pt x="106" y="338"/>
                      </a:lnTo>
                      <a:lnTo>
                        <a:pt x="0" y="338"/>
                      </a:lnTo>
                      <a:lnTo>
                        <a:pt x="106" y="16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  <p:sp>
              <p:nvSpPr>
                <p:cNvPr id="48" name="Freeform 135">
                  <a:extLst>
                    <a:ext uri="{FF2B5EF4-FFF2-40B4-BE49-F238E27FC236}">
                      <a16:creationId xmlns:a16="http://schemas.microsoft.com/office/drawing/2014/main" xmlns="" id="{AED6191D-071D-448D-B06E-346475F4E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958" y="1653548"/>
                  <a:ext cx="205640" cy="340498"/>
                </a:xfrm>
                <a:custGeom>
                  <a:avLst/>
                  <a:gdLst>
                    <a:gd name="T0" fmla="*/ 132 w 276"/>
                    <a:gd name="T1" fmla="*/ 0 h 457"/>
                    <a:gd name="T2" fmla="*/ 0 w 276"/>
                    <a:gd name="T3" fmla="*/ 0 h 457"/>
                    <a:gd name="T4" fmla="*/ 144 w 276"/>
                    <a:gd name="T5" fmla="*/ 229 h 457"/>
                    <a:gd name="T6" fmla="*/ 0 w 276"/>
                    <a:gd name="T7" fmla="*/ 457 h 457"/>
                    <a:gd name="T8" fmla="*/ 132 w 276"/>
                    <a:gd name="T9" fmla="*/ 457 h 457"/>
                    <a:gd name="T10" fmla="*/ 276 w 276"/>
                    <a:gd name="T11" fmla="*/ 229 h 457"/>
                    <a:gd name="T12" fmla="*/ 132 w 276"/>
                    <a:gd name="T13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6" h="457">
                      <a:moveTo>
                        <a:pt x="132" y="0"/>
                      </a:moveTo>
                      <a:lnTo>
                        <a:pt x="0" y="0"/>
                      </a:lnTo>
                      <a:lnTo>
                        <a:pt x="144" y="229"/>
                      </a:lnTo>
                      <a:lnTo>
                        <a:pt x="0" y="457"/>
                      </a:lnTo>
                      <a:lnTo>
                        <a:pt x="132" y="457"/>
                      </a:lnTo>
                      <a:lnTo>
                        <a:pt x="276" y="229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C797A84D-CFC3-4F99-AE72-BD33B55ACE74}"/>
              </a:ext>
            </a:extLst>
          </p:cNvPr>
          <p:cNvGrpSpPr/>
          <p:nvPr/>
        </p:nvGrpSpPr>
        <p:grpSpPr>
          <a:xfrm>
            <a:off x="6120230" y="4407217"/>
            <a:ext cx="317284" cy="1369606"/>
            <a:chOff x="4529194" y="4252577"/>
            <a:chExt cx="317284" cy="136960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A43551A6-EB0B-4B12-9D78-9D5716D3ACAD}"/>
                </a:ext>
              </a:extLst>
            </p:cNvPr>
            <p:cNvCxnSpPr>
              <a:cxnSpLocks/>
            </p:cNvCxnSpPr>
            <p:nvPr/>
          </p:nvCxnSpPr>
          <p:spPr>
            <a:xfrm>
              <a:off x="4699061" y="4252577"/>
              <a:ext cx="0" cy="1369606"/>
            </a:xfrm>
            <a:prstGeom prst="line">
              <a:avLst/>
            </a:prstGeom>
            <a:ln w="31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4185D065-21F0-4B5E-926E-9D25F25AC84E}"/>
                </a:ext>
              </a:extLst>
            </p:cNvPr>
            <p:cNvGrpSpPr/>
            <p:nvPr/>
          </p:nvGrpSpPr>
          <p:grpSpPr>
            <a:xfrm>
              <a:off x="4529194" y="4778738"/>
              <a:ext cx="317284" cy="317284"/>
              <a:chOff x="5969342" y="1541133"/>
              <a:chExt cx="379679" cy="37967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id="{00094054-61B1-4717-8D13-B20BE08AC918}"/>
                  </a:ext>
                </a:extLst>
              </p:cNvPr>
              <p:cNvSpPr/>
              <p:nvPr/>
            </p:nvSpPr>
            <p:spPr>
              <a:xfrm>
                <a:off x="5969342" y="1541133"/>
                <a:ext cx="379679" cy="3796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xmlns="" id="{83CD0BA7-A570-4B9D-B6C8-42F36578A3F9}"/>
                  </a:ext>
                </a:extLst>
              </p:cNvPr>
              <p:cNvGrpSpPr/>
              <p:nvPr/>
            </p:nvGrpSpPr>
            <p:grpSpPr>
              <a:xfrm>
                <a:off x="6051712" y="1605942"/>
                <a:ext cx="210266" cy="250062"/>
                <a:chOff x="3867706" y="1653548"/>
                <a:chExt cx="280892" cy="340498"/>
              </a:xfrm>
            </p:grpSpPr>
            <p:sp>
              <p:nvSpPr>
                <p:cNvPr id="56" name="Freeform 134">
                  <a:extLst>
                    <a:ext uri="{FF2B5EF4-FFF2-40B4-BE49-F238E27FC236}">
                      <a16:creationId xmlns:a16="http://schemas.microsoft.com/office/drawing/2014/main" xmlns="" id="{CD6A4717-840B-4D58-B303-0AA4B19DE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7706" y="1698998"/>
                  <a:ext cx="157210" cy="251834"/>
                </a:xfrm>
                <a:custGeom>
                  <a:avLst/>
                  <a:gdLst>
                    <a:gd name="T0" fmla="*/ 0 w 211"/>
                    <a:gd name="T1" fmla="*/ 0 h 338"/>
                    <a:gd name="T2" fmla="*/ 106 w 211"/>
                    <a:gd name="T3" fmla="*/ 0 h 338"/>
                    <a:gd name="T4" fmla="*/ 211 w 211"/>
                    <a:gd name="T5" fmla="*/ 168 h 338"/>
                    <a:gd name="T6" fmla="*/ 106 w 211"/>
                    <a:gd name="T7" fmla="*/ 338 h 338"/>
                    <a:gd name="T8" fmla="*/ 0 w 211"/>
                    <a:gd name="T9" fmla="*/ 338 h 338"/>
                    <a:gd name="T10" fmla="*/ 106 w 211"/>
                    <a:gd name="T11" fmla="*/ 168 h 338"/>
                    <a:gd name="T12" fmla="*/ 0 w 211"/>
                    <a:gd name="T13" fmla="*/ 0 h 338"/>
                    <a:gd name="T14" fmla="*/ 0 w 211"/>
                    <a:gd name="T15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1" h="338">
                      <a:moveTo>
                        <a:pt x="0" y="0"/>
                      </a:moveTo>
                      <a:lnTo>
                        <a:pt x="106" y="0"/>
                      </a:lnTo>
                      <a:lnTo>
                        <a:pt x="211" y="168"/>
                      </a:lnTo>
                      <a:lnTo>
                        <a:pt x="106" y="338"/>
                      </a:lnTo>
                      <a:lnTo>
                        <a:pt x="0" y="338"/>
                      </a:lnTo>
                      <a:lnTo>
                        <a:pt x="106" y="16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  <p:sp>
              <p:nvSpPr>
                <p:cNvPr id="57" name="Freeform 135">
                  <a:extLst>
                    <a:ext uri="{FF2B5EF4-FFF2-40B4-BE49-F238E27FC236}">
                      <a16:creationId xmlns:a16="http://schemas.microsoft.com/office/drawing/2014/main" xmlns="" id="{864CF63B-305B-4D42-B52C-9E398C8CB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958" y="1653548"/>
                  <a:ext cx="205640" cy="340498"/>
                </a:xfrm>
                <a:custGeom>
                  <a:avLst/>
                  <a:gdLst>
                    <a:gd name="T0" fmla="*/ 132 w 276"/>
                    <a:gd name="T1" fmla="*/ 0 h 457"/>
                    <a:gd name="T2" fmla="*/ 0 w 276"/>
                    <a:gd name="T3" fmla="*/ 0 h 457"/>
                    <a:gd name="T4" fmla="*/ 144 w 276"/>
                    <a:gd name="T5" fmla="*/ 229 h 457"/>
                    <a:gd name="T6" fmla="*/ 0 w 276"/>
                    <a:gd name="T7" fmla="*/ 457 h 457"/>
                    <a:gd name="T8" fmla="*/ 132 w 276"/>
                    <a:gd name="T9" fmla="*/ 457 h 457"/>
                    <a:gd name="T10" fmla="*/ 276 w 276"/>
                    <a:gd name="T11" fmla="*/ 229 h 457"/>
                    <a:gd name="T12" fmla="*/ 132 w 276"/>
                    <a:gd name="T13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6" h="457">
                      <a:moveTo>
                        <a:pt x="132" y="0"/>
                      </a:moveTo>
                      <a:lnTo>
                        <a:pt x="0" y="0"/>
                      </a:lnTo>
                      <a:lnTo>
                        <a:pt x="144" y="229"/>
                      </a:lnTo>
                      <a:lnTo>
                        <a:pt x="0" y="457"/>
                      </a:lnTo>
                      <a:lnTo>
                        <a:pt x="132" y="457"/>
                      </a:lnTo>
                      <a:lnTo>
                        <a:pt x="276" y="229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8E09E5FD-E711-4A7A-80B1-B086E69E001B}"/>
              </a:ext>
            </a:extLst>
          </p:cNvPr>
          <p:cNvGrpSpPr/>
          <p:nvPr/>
        </p:nvGrpSpPr>
        <p:grpSpPr>
          <a:xfrm>
            <a:off x="6120230" y="5942188"/>
            <a:ext cx="317284" cy="437209"/>
            <a:chOff x="4529194" y="5842252"/>
            <a:chExt cx="317284" cy="4372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AA872A35-23C0-40D0-96B5-5C034A38B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7836" y="5842252"/>
              <a:ext cx="11226" cy="437209"/>
            </a:xfrm>
            <a:prstGeom prst="line">
              <a:avLst/>
            </a:prstGeom>
            <a:ln w="3175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1B88E0EF-3421-42E2-8B28-0957A031D5C7}"/>
                </a:ext>
              </a:extLst>
            </p:cNvPr>
            <p:cNvGrpSpPr/>
            <p:nvPr/>
          </p:nvGrpSpPr>
          <p:grpSpPr>
            <a:xfrm>
              <a:off x="4529194" y="5902214"/>
              <a:ext cx="317284" cy="317284"/>
              <a:chOff x="5969342" y="1541133"/>
              <a:chExt cx="379679" cy="37967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A12ADB29-502A-46A8-89E4-5C0B71B8F9A6}"/>
                  </a:ext>
                </a:extLst>
              </p:cNvPr>
              <p:cNvSpPr/>
              <p:nvPr/>
            </p:nvSpPr>
            <p:spPr>
              <a:xfrm>
                <a:off x="5969342" y="1541133"/>
                <a:ext cx="379679" cy="37967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 err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xmlns="" id="{97081A60-A0F6-4712-A600-23F4CDFB4483}"/>
                  </a:ext>
                </a:extLst>
              </p:cNvPr>
              <p:cNvGrpSpPr/>
              <p:nvPr/>
            </p:nvGrpSpPr>
            <p:grpSpPr>
              <a:xfrm>
                <a:off x="6051712" y="1605942"/>
                <a:ext cx="210266" cy="250062"/>
                <a:chOff x="3867706" y="1653548"/>
                <a:chExt cx="280892" cy="340498"/>
              </a:xfrm>
            </p:grpSpPr>
            <p:sp>
              <p:nvSpPr>
                <p:cNvPr id="64" name="Freeform 134">
                  <a:extLst>
                    <a:ext uri="{FF2B5EF4-FFF2-40B4-BE49-F238E27FC236}">
                      <a16:creationId xmlns:a16="http://schemas.microsoft.com/office/drawing/2014/main" xmlns="" id="{32E29649-9DFA-4EB4-8EE1-86BAFB057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7706" y="1698998"/>
                  <a:ext cx="157210" cy="251834"/>
                </a:xfrm>
                <a:custGeom>
                  <a:avLst/>
                  <a:gdLst>
                    <a:gd name="T0" fmla="*/ 0 w 211"/>
                    <a:gd name="T1" fmla="*/ 0 h 338"/>
                    <a:gd name="T2" fmla="*/ 106 w 211"/>
                    <a:gd name="T3" fmla="*/ 0 h 338"/>
                    <a:gd name="T4" fmla="*/ 211 w 211"/>
                    <a:gd name="T5" fmla="*/ 168 h 338"/>
                    <a:gd name="T6" fmla="*/ 106 w 211"/>
                    <a:gd name="T7" fmla="*/ 338 h 338"/>
                    <a:gd name="T8" fmla="*/ 0 w 211"/>
                    <a:gd name="T9" fmla="*/ 338 h 338"/>
                    <a:gd name="T10" fmla="*/ 106 w 211"/>
                    <a:gd name="T11" fmla="*/ 168 h 338"/>
                    <a:gd name="T12" fmla="*/ 0 w 211"/>
                    <a:gd name="T13" fmla="*/ 0 h 338"/>
                    <a:gd name="T14" fmla="*/ 0 w 211"/>
                    <a:gd name="T15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1" h="338">
                      <a:moveTo>
                        <a:pt x="0" y="0"/>
                      </a:moveTo>
                      <a:lnTo>
                        <a:pt x="106" y="0"/>
                      </a:lnTo>
                      <a:lnTo>
                        <a:pt x="211" y="168"/>
                      </a:lnTo>
                      <a:lnTo>
                        <a:pt x="106" y="338"/>
                      </a:lnTo>
                      <a:lnTo>
                        <a:pt x="0" y="338"/>
                      </a:lnTo>
                      <a:lnTo>
                        <a:pt x="106" y="16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  <p:sp>
              <p:nvSpPr>
                <p:cNvPr id="65" name="Freeform 135">
                  <a:extLst>
                    <a:ext uri="{FF2B5EF4-FFF2-40B4-BE49-F238E27FC236}">
                      <a16:creationId xmlns:a16="http://schemas.microsoft.com/office/drawing/2014/main" xmlns="" id="{E476D5A9-4B3F-4382-98B4-815671BAB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958" y="1653548"/>
                  <a:ext cx="205640" cy="340498"/>
                </a:xfrm>
                <a:custGeom>
                  <a:avLst/>
                  <a:gdLst>
                    <a:gd name="T0" fmla="*/ 132 w 276"/>
                    <a:gd name="T1" fmla="*/ 0 h 457"/>
                    <a:gd name="T2" fmla="*/ 0 w 276"/>
                    <a:gd name="T3" fmla="*/ 0 h 457"/>
                    <a:gd name="T4" fmla="*/ 144 w 276"/>
                    <a:gd name="T5" fmla="*/ 229 h 457"/>
                    <a:gd name="T6" fmla="*/ 0 w 276"/>
                    <a:gd name="T7" fmla="*/ 457 h 457"/>
                    <a:gd name="T8" fmla="*/ 132 w 276"/>
                    <a:gd name="T9" fmla="*/ 457 h 457"/>
                    <a:gd name="T10" fmla="*/ 276 w 276"/>
                    <a:gd name="T11" fmla="*/ 229 h 457"/>
                    <a:gd name="T12" fmla="*/ 132 w 276"/>
                    <a:gd name="T13" fmla="*/ 0 h 4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6" h="457">
                      <a:moveTo>
                        <a:pt x="132" y="0"/>
                      </a:moveTo>
                      <a:lnTo>
                        <a:pt x="0" y="0"/>
                      </a:lnTo>
                      <a:lnTo>
                        <a:pt x="144" y="229"/>
                      </a:lnTo>
                      <a:lnTo>
                        <a:pt x="0" y="457"/>
                      </a:lnTo>
                      <a:lnTo>
                        <a:pt x="132" y="457"/>
                      </a:lnTo>
                      <a:lnTo>
                        <a:pt x="276" y="229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+mn-lt"/>
                  </a:endParaRPr>
                </a:p>
              </p:txBody>
            </p:sp>
          </p:grp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48DDD2D7-48A8-46F2-870D-C5765A23E9B3}"/>
              </a:ext>
            </a:extLst>
          </p:cNvPr>
          <p:cNvGrpSpPr/>
          <p:nvPr/>
        </p:nvGrpSpPr>
        <p:grpSpPr>
          <a:xfrm>
            <a:off x="3180130" y="3358449"/>
            <a:ext cx="2971104" cy="2506434"/>
            <a:chOff x="1929000" y="3203809"/>
            <a:chExt cx="2971104" cy="250643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6EE272F-E8FA-442E-BCF3-3DD3A4405CEC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0" y="3203809"/>
              <a:ext cx="2971104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A43683FB-2A12-46E9-9978-236AFBF8D485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0" y="4114624"/>
              <a:ext cx="2971104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9FCCD042-B4BE-4309-9104-28C3B8A5CD1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0" y="5710243"/>
              <a:ext cx="2971104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851CCFEF-046D-498D-888A-4F297308F18B}"/>
              </a:ext>
            </a:extLst>
          </p:cNvPr>
          <p:cNvGrpSpPr/>
          <p:nvPr/>
        </p:nvGrpSpPr>
        <p:grpSpPr>
          <a:xfrm>
            <a:off x="6460960" y="3358449"/>
            <a:ext cx="3641471" cy="2506434"/>
            <a:chOff x="4972355" y="3203809"/>
            <a:chExt cx="3635444" cy="2506434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C365C66F-450E-47E5-B462-67C3A7F7C80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355" y="3203809"/>
              <a:ext cx="3635444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1BC36786-2C4C-4F7A-A7A8-267CD8C2955C}"/>
                </a:ext>
              </a:extLst>
            </p:cNvPr>
            <p:cNvCxnSpPr>
              <a:cxnSpLocks/>
            </p:cNvCxnSpPr>
            <p:nvPr/>
          </p:nvCxnSpPr>
          <p:spPr>
            <a:xfrm>
              <a:off x="4972355" y="4114624"/>
              <a:ext cx="3635444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C89E30B2-2F05-4731-B3AD-B9A8F5C1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972355" y="5710243"/>
              <a:ext cx="3635444" cy="0"/>
            </a:xfrm>
            <a:prstGeom prst="line">
              <a:avLst/>
            </a:prstGeom>
            <a:ln w="31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LegendBoxes">
            <a:extLst>
              <a:ext uri="{FF2B5EF4-FFF2-40B4-BE49-F238E27FC236}">
                <a16:creationId xmlns:a16="http://schemas.microsoft.com/office/drawing/2014/main" xmlns="" id="{EB164E24-3E40-474B-9D73-8378612AA8C0}"/>
              </a:ext>
            </a:extLst>
          </p:cNvPr>
          <p:cNvGrpSpPr/>
          <p:nvPr/>
        </p:nvGrpSpPr>
        <p:grpSpPr>
          <a:xfrm>
            <a:off x="10411590" y="1296581"/>
            <a:ext cx="1337630" cy="160338"/>
            <a:chOff x="7851594" y="300010"/>
            <a:chExt cx="1337630" cy="160338"/>
          </a:xfrm>
        </p:grpSpPr>
        <p:sp>
          <p:nvSpPr>
            <p:cNvPr id="100" name="RectangleLegend1">
              <a:extLst>
                <a:ext uri="{FF2B5EF4-FFF2-40B4-BE49-F238E27FC236}">
                  <a16:creationId xmlns:a16="http://schemas.microsoft.com/office/drawing/2014/main" xmlns="" id="{01E005F1-2F44-467C-8F10-950F163DA8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851594" y="300010"/>
              <a:ext cx="165100" cy="160338"/>
            </a:xfrm>
            <a:prstGeom prst="rect">
              <a:avLst/>
            </a:prstGeom>
            <a:noFill/>
            <a:ln w="12700">
              <a:solidFill>
                <a:schemeClr val="accent3"/>
              </a:solidFill>
              <a:prstDash val="sysDash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104" name="Legend1">
              <a:extLst>
                <a:ext uri="{FF2B5EF4-FFF2-40B4-BE49-F238E27FC236}">
                  <a16:creationId xmlns:a16="http://schemas.microsoft.com/office/drawing/2014/main" xmlns="" id="{8AD8D7F5-4A93-40FF-9EF9-59BC5DBE02BE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8105594" y="310929"/>
              <a:ext cx="1083630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900" dirty="0">
                  <a:latin typeface="+mn-lt"/>
                </a:rPr>
                <a:t>Detailed in next page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071ECE0-7641-4A94-A54E-653C845D23C5}"/>
              </a:ext>
            </a:extLst>
          </p:cNvPr>
          <p:cNvGrpSpPr/>
          <p:nvPr/>
        </p:nvGrpSpPr>
        <p:grpSpPr>
          <a:xfrm>
            <a:off x="1579077" y="2014504"/>
            <a:ext cx="501310" cy="505175"/>
            <a:chOff x="84446" y="1934122"/>
            <a:chExt cx="501310" cy="505175"/>
          </a:xfrm>
        </p:grpSpPr>
        <p:sp>
          <p:nvSpPr>
            <p:cNvPr id="159" name="Oval 1108">
              <a:extLst>
                <a:ext uri="{FF2B5EF4-FFF2-40B4-BE49-F238E27FC236}">
                  <a16:creationId xmlns:a16="http://schemas.microsoft.com/office/drawing/2014/main" xmlns="" id="{B1889A3C-827C-4DEB-AC91-2924CB121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6" y="1934122"/>
              <a:ext cx="501310" cy="5051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txBody>
            <a:bodyPr vert="horz" wrap="square" lIns="119382" tIns="59691" rIns="119382" bIns="59691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157" name="CustomIcon">
              <a:extLst>
                <a:ext uri="{FF2B5EF4-FFF2-40B4-BE49-F238E27FC236}">
                  <a16:creationId xmlns:a16="http://schemas.microsoft.com/office/drawing/2014/main" xmlns="" id="{EC078337-E742-451C-B069-19B4DBBD8F01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>
              <a:off x="185215" y="2041685"/>
              <a:ext cx="290049" cy="290049"/>
              <a:chOff x="1588" y="1588"/>
              <a:chExt cx="631825" cy="631825"/>
            </a:xfrm>
            <a:solidFill>
              <a:schemeClr val="accent2"/>
            </a:solidFill>
          </p:grpSpPr>
          <p:sp>
            <p:nvSpPr>
              <p:cNvPr id="144" name="Freeform 45">
                <a:extLst>
                  <a:ext uri="{FF2B5EF4-FFF2-40B4-BE49-F238E27FC236}">
                    <a16:creationId xmlns:a16="http://schemas.microsoft.com/office/drawing/2014/main" xmlns="" id="{6AC81005-FBF3-4B1C-B632-ECE50F7830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8" y="1588"/>
                <a:ext cx="631825" cy="631825"/>
              </a:xfrm>
              <a:custGeom>
                <a:avLst/>
                <a:gdLst>
                  <a:gd name="T0" fmla="*/ 424 w 433"/>
                  <a:gd name="T1" fmla="*/ 0 h 433"/>
                  <a:gd name="T2" fmla="*/ 12 w 433"/>
                  <a:gd name="T3" fmla="*/ 0 h 433"/>
                  <a:gd name="T4" fmla="*/ 9 w 433"/>
                  <a:gd name="T5" fmla="*/ 0 h 433"/>
                  <a:gd name="T6" fmla="*/ 0 w 433"/>
                  <a:gd name="T7" fmla="*/ 9 h 433"/>
                  <a:gd name="T8" fmla="*/ 0 w 433"/>
                  <a:gd name="T9" fmla="*/ 424 h 433"/>
                  <a:gd name="T10" fmla="*/ 9 w 433"/>
                  <a:gd name="T11" fmla="*/ 433 h 433"/>
                  <a:gd name="T12" fmla="*/ 424 w 433"/>
                  <a:gd name="T13" fmla="*/ 433 h 433"/>
                  <a:gd name="T14" fmla="*/ 433 w 433"/>
                  <a:gd name="T15" fmla="*/ 424 h 433"/>
                  <a:gd name="T16" fmla="*/ 433 w 433"/>
                  <a:gd name="T17" fmla="*/ 9 h 433"/>
                  <a:gd name="T18" fmla="*/ 424 w 433"/>
                  <a:gd name="T19" fmla="*/ 0 h 433"/>
                  <a:gd name="T20" fmla="*/ 415 w 433"/>
                  <a:gd name="T21" fmla="*/ 415 h 433"/>
                  <a:gd name="T22" fmla="*/ 18 w 433"/>
                  <a:gd name="T23" fmla="*/ 415 h 433"/>
                  <a:gd name="T24" fmla="*/ 18 w 433"/>
                  <a:gd name="T25" fmla="*/ 18 h 433"/>
                  <a:gd name="T26" fmla="*/ 415 w 433"/>
                  <a:gd name="T27" fmla="*/ 18 h 433"/>
                  <a:gd name="T28" fmla="*/ 415 w 433"/>
                  <a:gd name="T29" fmla="*/ 415 h 433"/>
                  <a:gd name="T30" fmla="*/ 415 w 433"/>
                  <a:gd name="T31" fmla="*/ 415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3" h="433">
                    <a:moveTo>
                      <a:pt x="42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29"/>
                      <a:pt x="4" y="433"/>
                      <a:pt x="9" y="433"/>
                    </a:cubicBezTo>
                    <a:cubicBezTo>
                      <a:pt x="424" y="433"/>
                      <a:pt x="424" y="433"/>
                      <a:pt x="424" y="433"/>
                    </a:cubicBezTo>
                    <a:cubicBezTo>
                      <a:pt x="429" y="433"/>
                      <a:pt x="433" y="429"/>
                      <a:pt x="433" y="424"/>
                    </a:cubicBezTo>
                    <a:cubicBezTo>
                      <a:pt x="433" y="9"/>
                      <a:pt x="433" y="9"/>
                      <a:pt x="433" y="9"/>
                    </a:cubicBezTo>
                    <a:cubicBezTo>
                      <a:pt x="433" y="4"/>
                      <a:pt x="429" y="0"/>
                      <a:pt x="424" y="0"/>
                    </a:cubicBezTo>
                    <a:close/>
                    <a:moveTo>
                      <a:pt x="415" y="415"/>
                    </a:moveTo>
                    <a:cubicBezTo>
                      <a:pt x="18" y="415"/>
                      <a:pt x="18" y="415"/>
                      <a:pt x="18" y="415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415" y="18"/>
                      <a:pt x="415" y="18"/>
                      <a:pt x="415" y="18"/>
                    </a:cubicBezTo>
                    <a:cubicBezTo>
                      <a:pt x="415" y="415"/>
                      <a:pt x="415" y="415"/>
                      <a:pt x="415" y="415"/>
                    </a:cubicBezTo>
                    <a:cubicBezTo>
                      <a:pt x="415" y="415"/>
                      <a:pt x="415" y="415"/>
                      <a:pt x="415" y="415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45" name="Freeform 46">
                <a:extLst>
                  <a:ext uri="{FF2B5EF4-FFF2-40B4-BE49-F238E27FC236}">
                    <a16:creationId xmlns:a16="http://schemas.microsoft.com/office/drawing/2014/main" xmlns="" id="{A3D2C088-E654-4577-A02F-56E2FDD66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75" y="92075"/>
                <a:ext cx="106363" cy="104775"/>
              </a:xfrm>
              <a:custGeom>
                <a:avLst/>
                <a:gdLst>
                  <a:gd name="T0" fmla="*/ 9 w 73"/>
                  <a:gd name="T1" fmla="*/ 72 h 72"/>
                  <a:gd name="T2" fmla="*/ 18 w 73"/>
                  <a:gd name="T3" fmla="*/ 63 h 72"/>
                  <a:gd name="T4" fmla="*/ 18 w 73"/>
                  <a:gd name="T5" fmla="*/ 19 h 72"/>
                  <a:gd name="T6" fmla="*/ 63 w 73"/>
                  <a:gd name="T7" fmla="*/ 19 h 72"/>
                  <a:gd name="T8" fmla="*/ 73 w 73"/>
                  <a:gd name="T9" fmla="*/ 9 h 72"/>
                  <a:gd name="T10" fmla="*/ 63 w 73"/>
                  <a:gd name="T11" fmla="*/ 0 h 72"/>
                  <a:gd name="T12" fmla="*/ 9 w 73"/>
                  <a:gd name="T13" fmla="*/ 0 h 72"/>
                  <a:gd name="T14" fmla="*/ 0 w 73"/>
                  <a:gd name="T15" fmla="*/ 9 h 72"/>
                  <a:gd name="T16" fmla="*/ 0 w 73"/>
                  <a:gd name="T17" fmla="*/ 63 h 72"/>
                  <a:gd name="T18" fmla="*/ 9 w 73"/>
                  <a:gd name="T1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2">
                    <a:moveTo>
                      <a:pt x="9" y="72"/>
                    </a:moveTo>
                    <a:cubicBezTo>
                      <a:pt x="14" y="72"/>
                      <a:pt x="18" y="68"/>
                      <a:pt x="18" y="6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9" y="19"/>
                      <a:pt x="73" y="15"/>
                      <a:pt x="73" y="9"/>
                    </a:cubicBezTo>
                    <a:cubicBezTo>
                      <a:pt x="73" y="4"/>
                      <a:pt x="69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8"/>
                      <a:pt x="4" y="72"/>
                      <a:pt x="9" y="72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46" name="Freeform 47">
                <a:extLst>
                  <a:ext uri="{FF2B5EF4-FFF2-40B4-BE49-F238E27FC236}">
                    <a16:creationId xmlns:a16="http://schemas.microsoft.com/office/drawing/2014/main" xmlns="" id="{13023DFE-BC77-4077-B982-4198794B9D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875" y="263525"/>
                <a:ext cx="106363" cy="106363"/>
              </a:xfrm>
              <a:custGeom>
                <a:avLst/>
                <a:gdLst>
                  <a:gd name="T0" fmla="*/ 9 w 73"/>
                  <a:gd name="T1" fmla="*/ 72 h 72"/>
                  <a:gd name="T2" fmla="*/ 63 w 73"/>
                  <a:gd name="T3" fmla="*/ 72 h 72"/>
                  <a:gd name="T4" fmla="*/ 73 w 73"/>
                  <a:gd name="T5" fmla="*/ 63 h 72"/>
                  <a:gd name="T6" fmla="*/ 73 w 73"/>
                  <a:gd name="T7" fmla="*/ 9 h 72"/>
                  <a:gd name="T8" fmla="*/ 63 w 73"/>
                  <a:gd name="T9" fmla="*/ 0 h 72"/>
                  <a:gd name="T10" fmla="*/ 9 w 73"/>
                  <a:gd name="T11" fmla="*/ 0 h 72"/>
                  <a:gd name="T12" fmla="*/ 0 w 73"/>
                  <a:gd name="T13" fmla="*/ 9 h 72"/>
                  <a:gd name="T14" fmla="*/ 0 w 73"/>
                  <a:gd name="T15" fmla="*/ 63 h 72"/>
                  <a:gd name="T16" fmla="*/ 9 w 73"/>
                  <a:gd name="T17" fmla="*/ 72 h 72"/>
                  <a:gd name="T18" fmla="*/ 18 w 73"/>
                  <a:gd name="T19" fmla="*/ 18 h 72"/>
                  <a:gd name="T20" fmla="*/ 54 w 73"/>
                  <a:gd name="T21" fmla="*/ 18 h 72"/>
                  <a:gd name="T22" fmla="*/ 54 w 73"/>
                  <a:gd name="T23" fmla="*/ 54 h 72"/>
                  <a:gd name="T24" fmla="*/ 18 w 73"/>
                  <a:gd name="T25" fmla="*/ 54 h 72"/>
                  <a:gd name="T26" fmla="*/ 18 w 73"/>
                  <a:gd name="T27" fmla="*/ 18 h 72"/>
                  <a:gd name="T28" fmla="*/ 18 w 73"/>
                  <a:gd name="T29" fmla="*/ 1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72">
                    <a:moveTo>
                      <a:pt x="9" y="72"/>
                    </a:moveTo>
                    <a:cubicBezTo>
                      <a:pt x="63" y="72"/>
                      <a:pt x="63" y="72"/>
                      <a:pt x="63" y="72"/>
                    </a:cubicBezTo>
                    <a:cubicBezTo>
                      <a:pt x="69" y="72"/>
                      <a:pt x="73" y="68"/>
                      <a:pt x="73" y="63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9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8"/>
                      <a:pt x="4" y="72"/>
                      <a:pt x="9" y="72"/>
                    </a:cubicBezTo>
                    <a:close/>
                    <a:moveTo>
                      <a:pt x="18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47" name="Freeform 48">
                <a:extLst>
                  <a:ext uri="{FF2B5EF4-FFF2-40B4-BE49-F238E27FC236}">
                    <a16:creationId xmlns:a16="http://schemas.microsoft.com/office/drawing/2014/main" xmlns="" id="{5B1548EC-4CD2-4C0D-AC9E-E098FE93DB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6875" y="434975"/>
                <a:ext cx="106363" cy="106363"/>
              </a:xfrm>
              <a:custGeom>
                <a:avLst/>
                <a:gdLst>
                  <a:gd name="T0" fmla="*/ 73 w 73"/>
                  <a:gd name="T1" fmla="*/ 9 h 73"/>
                  <a:gd name="T2" fmla="*/ 63 w 73"/>
                  <a:gd name="T3" fmla="*/ 0 h 73"/>
                  <a:gd name="T4" fmla="*/ 9 w 73"/>
                  <a:gd name="T5" fmla="*/ 0 h 73"/>
                  <a:gd name="T6" fmla="*/ 0 w 73"/>
                  <a:gd name="T7" fmla="*/ 9 h 73"/>
                  <a:gd name="T8" fmla="*/ 0 w 73"/>
                  <a:gd name="T9" fmla="*/ 64 h 73"/>
                  <a:gd name="T10" fmla="*/ 9 w 73"/>
                  <a:gd name="T11" fmla="*/ 73 h 73"/>
                  <a:gd name="T12" fmla="*/ 63 w 73"/>
                  <a:gd name="T13" fmla="*/ 73 h 73"/>
                  <a:gd name="T14" fmla="*/ 73 w 73"/>
                  <a:gd name="T15" fmla="*/ 64 h 73"/>
                  <a:gd name="T16" fmla="*/ 73 w 73"/>
                  <a:gd name="T17" fmla="*/ 9 h 73"/>
                  <a:gd name="T18" fmla="*/ 73 w 73"/>
                  <a:gd name="T19" fmla="*/ 9 h 73"/>
                  <a:gd name="T20" fmla="*/ 18 w 73"/>
                  <a:gd name="T21" fmla="*/ 18 h 73"/>
                  <a:gd name="T22" fmla="*/ 54 w 73"/>
                  <a:gd name="T23" fmla="*/ 18 h 73"/>
                  <a:gd name="T24" fmla="*/ 54 w 73"/>
                  <a:gd name="T25" fmla="*/ 55 h 73"/>
                  <a:gd name="T26" fmla="*/ 18 w 73"/>
                  <a:gd name="T27" fmla="*/ 55 h 73"/>
                  <a:gd name="T28" fmla="*/ 18 w 73"/>
                  <a:gd name="T29" fmla="*/ 18 h 73"/>
                  <a:gd name="T30" fmla="*/ 18 w 73"/>
                  <a:gd name="T31" fmla="*/ 1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73">
                    <a:moveTo>
                      <a:pt x="73" y="9"/>
                    </a:moveTo>
                    <a:cubicBezTo>
                      <a:pt x="73" y="4"/>
                      <a:pt x="69" y="0"/>
                      <a:pt x="6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9"/>
                      <a:pt x="4" y="73"/>
                      <a:pt x="9" y="73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69" y="73"/>
                      <a:pt x="73" y="69"/>
                      <a:pt x="73" y="64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lose/>
                    <a:moveTo>
                      <a:pt x="18" y="18"/>
                    </a:move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48" name="Freeform 49">
                <a:extLst>
                  <a:ext uri="{FF2B5EF4-FFF2-40B4-BE49-F238E27FC236}">
                    <a16:creationId xmlns:a16="http://schemas.microsoft.com/office/drawing/2014/main" xmlns="" id="{02F8C111-9A5C-49C0-AB1F-7C576432E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675" y="104775"/>
                <a:ext cx="122238" cy="92075"/>
              </a:xfrm>
              <a:custGeom>
                <a:avLst/>
                <a:gdLst>
                  <a:gd name="T0" fmla="*/ 16 w 83"/>
                  <a:gd name="T1" fmla="*/ 30 h 63"/>
                  <a:gd name="T2" fmla="*/ 4 w 83"/>
                  <a:gd name="T3" fmla="*/ 30 h 63"/>
                  <a:gd name="T4" fmla="*/ 4 w 83"/>
                  <a:gd name="T5" fmla="*/ 43 h 63"/>
                  <a:gd name="T6" fmla="*/ 22 w 83"/>
                  <a:gd name="T7" fmla="*/ 61 h 63"/>
                  <a:gd name="T8" fmla="*/ 28 w 83"/>
                  <a:gd name="T9" fmla="*/ 63 h 63"/>
                  <a:gd name="T10" fmla="*/ 34 w 83"/>
                  <a:gd name="T11" fmla="*/ 61 h 63"/>
                  <a:gd name="T12" fmla="*/ 79 w 83"/>
                  <a:gd name="T13" fmla="*/ 16 h 63"/>
                  <a:gd name="T14" fmla="*/ 79 w 83"/>
                  <a:gd name="T15" fmla="*/ 3 h 63"/>
                  <a:gd name="T16" fmla="*/ 67 w 83"/>
                  <a:gd name="T17" fmla="*/ 3 h 63"/>
                  <a:gd name="T18" fmla="*/ 28 w 83"/>
                  <a:gd name="T19" fmla="*/ 42 h 63"/>
                  <a:gd name="T20" fmla="*/ 16 w 83"/>
                  <a:gd name="T21" fmla="*/ 30 h 63"/>
                  <a:gd name="T22" fmla="*/ 16 w 83"/>
                  <a:gd name="T23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63">
                    <a:moveTo>
                      <a:pt x="16" y="30"/>
                    </a:moveTo>
                    <a:cubicBezTo>
                      <a:pt x="13" y="27"/>
                      <a:pt x="7" y="27"/>
                      <a:pt x="4" y="30"/>
                    </a:cubicBezTo>
                    <a:cubicBezTo>
                      <a:pt x="0" y="34"/>
                      <a:pt x="0" y="39"/>
                      <a:pt x="4" y="43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23" y="63"/>
                      <a:pt x="26" y="63"/>
                      <a:pt x="28" y="63"/>
                    </a:cubicBezTo>
                    <a:cubicBezTo>
                      <a:pt x="30" y="63"/>
                      <a:pt x="33" y="63"/>
                      <a:pt x="34" y="61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83" y="12"/>
                      <a:pt x="83" y="7"/>
                      <a:pt x="79" y="3"/>
                    </a:cubicBezTo>
                    <a:cubicBezTo>
                      <a:pt x="76" y="0"/>
                      <a:pt x="70" y="0"/>
                      <a:pt x="67" y="3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49" name="Freeform 50">
                <a:extLst>
                  <a:ext uri="{FF2B5EF4-FFF2-40B4-BE49-F238E27FC236}">
                    <a16:creationId xmlns:a16="http://schemas.microsoft.com/office/drawing/2014/main" xmlns="" id="{CEC78DAD-6FD9-4A68-BD7E-01532013D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3" y="119063"/>
                <a:ext cx="277813" cy="25400"/>
              </a:xfrm>
              <a:custGeom>
                <a:avLst/>
                <a:gdLst>
                  <a:gd name="T0" fmla="*/ 9 w 190"/>
                  <a:gd name="T1" fmla="*/ 17 h 17"/>
                  <a:gd name="T2" fmla="*/ 181 w 190"/>
                  <a:gd name="T3" fmla="*/ 17 h 17"/>
                  <a:gd name="T4" fmla="*/ 190 w 190"/>
                  <a:gd name="T5" fmla="*/ 9 h 17"/>
                  <a:gd name="T6" fmla="*/ 181 w 190"/>
                  <a:gd name="T7" fmla="*/ 0 h 17"/>
                  <a:gd name="T8" fmla="*/ 9 w 190"/>
                  <a:gd name="T9" fmla="*/ 0 h 17"/>
                  <a:gd name="T10" fmla="*/ 0 w 190"/>
                  <a:gd name="T11" fmla="*/ 9 h 17"/>
                  <a:gd name="T12" fmla="*/ 9 w 19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17">
                    <a:moveTo>
                      <a:pt x="9" y="17"/>
                    </a:moveTo>
                    <a:cubicBezTo>
                      <a:pt x="181" y="17"/>
                      <a:pt x="181" y="17"/>
                      <a:pt x="181" y="17"/>
                    </a:cubicBezTo>
                    <a:cubicBezTo>
                      <a:pt x="186" y="17"/>
                      <a:pt x="190" y="14"/>
                      <a:pt x="190" y="9"/>
                    </a:cubicBezTo>
                    <a:cubicBezTo>
                      <a:pt x="190" y="4"/>
                      <a:pt x="186" y="0"/>
                      <a:pt x="18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50" name="Freeform 51">
                <a:extLst>
                  <a:ext uri="{FF2B5EF4-FFF2-40B4-BE49-F238E27FC236}">
                    <a16:creationId xmlns:a16="http://schemas.microsoft.com/office/drawing/2014/main" xmlns="" id="{296564A3-9AE9-4A8A-B9AB-92D8DA1BA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50" y="173038"/>
                <a:ext cx="120650" cy="23813"/>
              </a:xfrm>
              <a:custGeom>
                <a:avLst/>
                <a:gdLst>
                  <a:gd name="T0" fmla="*/ 9 w 82"/>
                  <a:gd name="T1" fmla="*/ 0 h 17"/>
                  <a:gd name="T2" fmla="*/ 0 w 82"/>
                  <a:gd name="T3" fmla="*/ 9 h 17"/>
                  <a:gd name="T4" fmla="*/ 9 w 82"/>
                  <a:gd name="T5" fmla="*/ 17 h 17"/>
                  <a:gd name="T6" fmla="*/ 73 w 82"/>
                  <a:gd name="T7" fmla="*/ 17 h 17"/>
                  <a:gd name="T8" fmla="*/ 82 w 82"/>
                  <a:gd name="T9" fmla="*/ 9 h 17"/>
                  <a:gd name="T10" fmla="*/ 73 w 82"/>
                  <a:gd name="T11" fmla="*/ 0 h 17"/>
                  <a:gd name="T12" fmla="*/ 9 w 82"/>
                  <a:gd name="T13" fmla="*/ 0 h 17"/>
                  <a:gd name="T14" fmla="*/ 9 w 82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17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8" y="17"/>
                      <a:pt x="82" y="14"/>
                      <a:pt x="82" y="9"/>
                    </a:cubicBezTo>
                    <a:cubicBezTo>
                      <a:pt x="82" y="4"/>
                      <a:pt x="78" y="0"/>
                      <a:pt x="7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51" name="Freeform 52">
                <a:extLst>
                  <a:ext uri="{FF2B5EF4-FFF2-40B4-BE49-F238E27FC236}">
                    <a16:creationId xmlns:a16="http://schemas.microsoft.com/office/drawing/2014/main" xmlns="" id="{C374B4AC-68DA-41C4-AC3B-A161FDB3A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3" y="290513"/>
                <a:ext cx="236538" cy="26988"/>
              </a:xfrm>
              <a:custGeom>
                <a:avLst/>
                <a:gdLst>
                  <a:gd name="T0" fmla="*/ 9 w 162"/>
                  <a:gd name="T1" fmla="*/ 18 h 18"/>
                  <a:gd name="T2" fmla="*/ 153 w 162"/>
                  <a:gd name="T3" fmla="*/ 18 h 18"/>
                  <a:gd name="T4" fmla="*/ 162 w 162"/>
                  <a:gd name="T5" fmla="*/ 9 h 18"/>
                  <a:gd name="T6" fmla="*/ 153 w 162"/>
                  <a:gd name="T7" fmla="*/ 0 h 18"/>
                  <a:gd name="T8" fmla="*/ 9 w 162"/>
                  <a:gd name="T9" fmla="*/ 0 h 18"/>
                  <a:gd name="T10" fmla="*/ 0 w 162"/>
                  <a:gd name="T11" fmla="*/ 9 h 18"/>
                  <a:gd name="T12" fmla="*/ 9 w 16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18">
                    <a:moveTo>
                      <a:pt x="9" y="18"/>
                    </a:moveTo>
                    <a:cubicBezTo>
                      <a:pt x="153" y="18"/>
                      <a:pt x="153" y="18"/>
                      <a:pt x="153" y="18"/>
                    </a:cubicBezTo>
                    <a:cubicBezTo>
                      <a:pt x="158" y="18"/>
                      <a:pt x="162" y="14"/>
                      <a:pt x="162" y="9"/>
                    </a:cubicBezTo>
                    <a:cubicBezTo>
                      <a:pt x="162" y="4"/>
                      <a:pt x="158" y="0"/>
                      <a:pt x="15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52" name="Freeform 53">
                <a:extLst>
                  <a:ext uri="{FF2B5EF4-FFF2-40B4-BE49-F238E27FC236}">
                    <a16:creationId xmlns:a16="http://schemas.microsoft.com/office/drawing/2014/main" xmlns="" id="{40C40EC0-A6DC-4E82-8CD6-BD48F7AA9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50" y="342900"/>
                <a:ext cx="276225" cy="26988"/>
              </a:xfrm>
              <a:custGeom>
                <a:avLst/>
                <a:gdLst>
                  <a:gd name="T0" fmla="*/ 180 w 189"/>
                  <a:gd name="T1" fmla="*/ 0 h 18"/>
                  <a:gd name="T2" fmla="*/ 9 w 189"/>
                  <a:gd name="T3" fmla="*/ 0 h 18"/>
                  <a:gd name="T4" fmla="*/ 0 w 189"/>
                  <a:gd name="T5" fmla="*/ 9 h 18"/>
                  <a:gd name="T6" fmla="*/ 9 w 189"/>
                  <a:gd name="T7" fmla="*/ 18 h 18"/>
                  <a:gd name="T8" fmla="*/ 180 w 189"/>
                  <a:gd name="T9" fmla="*/ 18 h 18"/>
                  <a:gd name="T10" fmla="*/ 189 w 189"/>
                  <a:gd name="T11" fmla="*/ 9 h 18"/>
                  <a:gd name="T12" fmla="*/ 180 w 18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18">
                    <a:moveTo>
                      <a:pt x="18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80" y="18"/>
                      <a:pt x="180" y="18"/>
                      <a:pt x="180" y="18"/>
                    </a:cubicBezTo>
                    <a:cubicBezTo>
                      <a:pt x="185" y="18"/>
                      <a:pt x="189" y="14"/>
                      <a:pt x="189" y="9"/>
                    </a:cubicBezTo>
                    <a:cubicBezTo>
                      <a:pt x="189" y="4"/>
                      <a:pt x="185" y="0"/>
                      <a:pt x="180" y="0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53" name="Freeform 54">
                <a:extLst>
                  <a:ext uri="{FF2B5EF4-FFF2-40B4-BE49-F238E27FC236}">
                    <a16:creationId xmlns:a16="http://schemas.microsoft.com/office/drawing/2014/main" xmlns="" id="{3B58F62F-9793-4E7D-99C6-0386ECCE1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5" y="461963"/>
                <a:ext cx="276225" cy="26988"/>
              </a:xfrm>
              <a:custGeom>
                <a:avLst/>
                <a:gdLst>
                  <a:gd name="T0" fmla="*/ 9 w 189"/>
                  <a:gd name="T1" fmla="*/ 19 h 19"/>
                  <a:gd name="T2" fmla="*/ 180 w 189"/>
                  <a:gd name="T3" fmla="*/ 19 h 19"/>
                  <a:gd name="T4" fmla="*/ 189 w 189"/>
                  <a:gd name="T5" fmla="*/ 10 h 19"/>
                  <a:gd name="T6" fmla="*/ 180 w 189"/>
                  <a:gd name="T7" fmla="*/ 0 h 19"/>
                  <a:gd name="T8" fmla="*/ 9 w 189"/>
                  <a:gd name="T9" fmla="*/ 0 h 19"/>
                  <a:gd name="T10" fmla="*/ 0 w 189"/>
                  <a:gd name="T11" fmla="*/ 10 h 19"/>
                  <a:gd name="T12" fmla="*/ 9 w 189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19">
                    <a:moveTo>
                      <a:pt x="9" y="19"/>
                    </a:moveTo>
                    <a:cubicBezTo>
                      <a:pt x="180" y="19"/>
                      <a:pt x="180" y="19"/>
                      <a:pt x="180" y="19"/>
                    </a:cubicBezTo>
                    <a:cubicBezTo>
                      <a:pt x="185" y="19"/>
                      <a:pt x="189" y="15"/>
                      <a:pt x="189" y="10"/>
                    </a:cubicBezTo>
                    <a:cubicBezTo>
                      <a:pt x="189" y="4"/>
                      <a:pt x="185" y="0"/>
                      <a:pt x="18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54" name="Freeform 55">
                <a:extLst>
                  <a:ext uri="{FF2B5EF4-FFF2-40B4-BE49-F238E27FC236}">
                    <a16:creationId xmlns:a16="http://schemas.microsoft.com/office/drawing/2014/main" xmlns="" id="{3B15A735-19A9-4F74-BD9C-4DD2663D1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3" y="514350"/>
                <a:ext cx="180975" cy="26988"/>
              </a:xfrm>
              <a:custGeom>
                <a:avLst/>
                <a:gdLst>
                  <a:gd name="T0" fmla="*/ 115 w 124"/>
                  <a:gd name="T1" fmla="*/ 0 h 19"/>
                  <a:gd name="T2" fmla="*/ 9 w 124"/>
                  <a:gd name="T3" fmla="*/ 0 h 19"/>
                  <a:gd name="T4" fmla="*/ 0 w 124"/>
                  <a:gd name="T5" fmla="*/ 9 h 19"/>
                  <a:gd name="T6" fmla="*/ 9 w 124"/>
                  <a:gd name="T7" fmla="*/ 19 h 19"/>
                  <a:gd name="T8" fmla="*/ 115 w 124"/>
                  <a:gd name="T9" fmla="*/ 19 h 19"/>
                  <a:gd name="T10" fmla="*/ 124 w 124"/>
                  <a:gd name="T11" fmla="*/ 9 h 19"/>
                  <a:gd name="T12" fmla="*/ 115 w 124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9">
                    <a:moveTo>
                      <a:pt x="11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15" y="19"/>
                      <a:pt x="115" y="19"/>
                      <a:pt x="115" y="19"/>
                    </a:cubicBezTo>
                    <a:cubicBezTo>
                      <a:pt x="120" y="19"/>
                      <a:pt x="124" y="15"/>
                      <a:pt x="124" y="9"/>
                    </a:cubicBezTo>
                    <a:cubicBezTo>
                      <a:pt x="124" y="4"/>
                      <a:pt x="120" y="0"/>
                      <a:pt x="115" y="0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55" name="Freeform 56">
                <a:extLst>
                  <a:ext uri="{FF2B5EF4-FFF2-40B4-BE49-F238E27FC236}">
                    <a16:creationId xmlns:a16="http://schemas.microsoft.com/office/drawing/2014/main" xmlns="" id="{47995D0A-F02D-4D43-BFD4-15B12F5AA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38" y="173038"/>
                <a:ext cx="84138" cy="23813"/>
              </a:xfrm>
              <a:custGeom>
                <a:avLst/>
                <a:gdLst>
                  <a:gd name="T0" fmla="*/ 58 w 58"/>
                  <a:gd name="T1" fmla="*/ 9 h 17"/>
                  <a:gd name="T2" fmla="*/ 48 w 58"/>
                  <a:gd name="T3" fmla="*/ 0 h 17"/>
                  <a:gd name="T4" fmla="*/ 10 w 58"/>
                  <a:gd name="T5" fmla="*/ 0 h 17"/>
                  <a:gd name="T6" fmla="*/ 0 w 58"/>
                  <a:gd name="T7" fmla="*/ 9 h 17"/>
                  <a:gd name="T8" fmla="*/ 10 w 58"/>
                  <a:gd name="T9" fmla="*/ 17 h 17"/>
                  <a:gd name="T10" fmla="*/ 48 w 58"/>
                  <a:gd name="T11" fmla="*/ 17 h 17"/>
                  <a:gd name="T12" fmla="*/ 58 w 58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17">
                    <a:moveTo>
                      <a:pt x="58" y="9"/>
                    </a:moveTo>
                    <a:cubicBezTo>
                      <a:pt x="58" y="4"/>
                      <a:pt x="54" y="0"/>
                      <a:pt x="4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10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4" y="17"/>
                      <a:pt x="58" y="14"/>
                      <a:pt x="58" y="9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56" name="Freeform 57">
                <a:extLst>
                  <a:ext uri="{FF2B5EF4-FFF2-40B4-BE49-F238E27FC236}">
                    <a16:creationId xmlns:a16="http://schemas.microsoft.com/office/drawing/2014/main" xmlns="" id="{E50402B9-B747-4482-BB81-CF2B47F74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" y="514350"/>
                <a:ext cx="47625" cy="26988"/>
              </a:xfrm>
              <a:custGeom>
                <a:avLst/>
                <a:gdLst>
                  <a:gd name="T0" fmla="*/ 23 w 33"/>
                  <a:gd name="T1" fmla="*/ 0 h 19"/>
                  <a:gd name="T2" fmla="*/ 9 w 33"/>
                  <a:gd name="T3" fmla="*/ 0 h 19"/>
                  <a:gd name="T4" fmla="*/ 0 w 33"/>
                  <a:gd name="T5" fmla="*/ 9 h 19"/>
                  <a:gd name="T6" fmla="*/ 9 w 33"/>
                  <a:gd name="T7" fmla="*/ 19 h 19"/>
                  <a:gd name="T8" fmla="*/ 23 w 33"/>
                  <a:gd name="T9" fmla="*/ 19 h 19"/>
                  <a:gd name="T10" fmla="*/ 33 w 33"/>
                  <a:gd name="T11" fmla="*/ 9 h 19"/>
                  <a:gd name="T12" fmla="*/ 23 w 33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9">
                    <a:moveTo>
                      <a:pt x="2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9" y="19"/>
                      <a:pt x="33" y="15"/>
                      <a:pt x="33" y="9"/>
                    </a:cubicBezTo>
                    <a:cubicBezTo>
                      <a:pt x="33" y="4"/>
                      <a:pt x="29" y="0"/>
                      <a:pt x="23" y="0"/>
                    </a:cubicBezTo>
                    <a:close/>
                  </a:path>
                </a:pathLst>
              </a:custGeom>
              <a:grpFill/>
              <a:ln w="0" cap="flat" cmpd="sng" algn="ctr">
                <a:solidFill>
                  <a:srgbClr val="FFFFFF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</p:grpSp>
      </p:grpSp>
      <p:sp>
        <p:nvSpPr>
          <p:cNvPr id="161" name="Oval 1108">
            <a:extLst>
              <a:ext uri="{FF2B5EF4-FFF2-40B4-BE49-F238E27FC236}">
                <a16:creationId xmlns:a16="http://schemas.microsoft.com/office/drawing/2014/main" xmlns="" id="{7CD2E594-349C-41D0-B499-97175D67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77" y="4836498"/>
            <a:ext cx="501310" cy="5051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vert="horz" wrap="square" lIns="119382" tIns="59691" rIns="119382" bIns="59691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2" name="Oval 1108">
            <a:extLst>
              <a:ext uri="{FF2B5EF4-FFF2-40B4-BE49-F238E27FC236}">
                <a16:creationId xmlns:a16="http://schemas.microsoft.com/office/drawing/2014/main" xmlns="" id="{07C0E338-1B1F-4E44-8482-7C1990EA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77" y="5958860"/>
            <a:ext cx="501310" cy="5051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D9D9D9"/>
            </a:solidFill>
          </a:ln>
        </p:spPr>
        <p:txBody>
          <a:bodyPr vert="horz" wrap="square" lIns="119382" tIns="59691" rIns="119382" bIns="59691" numCol="1" anchor="t" anchorCtr="0" compatLnSpc="1">
            <a:prstTxWarp prst="textNoShape">
              <a:avLst/>
            </a:prstTxWarp>
          </a:bodyPr>
          <a:lstStyle/>
          <a:p>
            <a:endParaRPr lang="en-US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0704F5C-BA79-4A60-9891-2D8A677B50B7}"/>
              </a:ext>
            </a:extLst>
          </p:cNvPr>
          <p:cNvGrpSpPr/>
          <p:nvPr/>
        </p:nvGrpSpPr>
        <p:grpSpPr>
          <a:xfrm>
            <a:off x="1579077" y="3562942"/>
            <a:ext cx="501310" cy="505175"/>
            <a:chOff x="84446" y="3352267"/>
            <a:chExt cx="501310" cy="505175"/>
          </a:xfrm>
        </p:grpSpPr>
        <p:sp>
          <p:nvSpPr>
            <p:cNvPr id="160" name="Oval 1108">
              <a:extLst>
                <a:ext uri="{FF2B5EF4-FFF2-40B4-BE49-F238E27FC236}">
                  <a16:creationId xmlns:a16="http://schemas.microsoft.com/office/drawing/2014/main" xmlns="" id="{CF7029B8-8D46-4C95-B354-08947FDA8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6" y="3352267"/>
              <a:ext cx="501310" cy="5051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txBody>
            <a:bodyPr vert="horz" wrap="square" lIns="119382" tIns="59691" rIns="119382" bIns="59691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171" name="CustomIcon">
              <a:extLst>
                <a:ext uri="{FF2B5EF4-FFF2-40B4-BE49-F238E27FC236}">
                  <a16:creationId xmlns:a16="http://schemas.microsoft.com/office/drawing/2014/main" xmlns="" id="{C19ECFBA-9F5D-4D43-897C-B539601110BB}"/>
                </a:ext>
              </a:extLst>
            </p:cNvPr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>
            <a:xfrm>
              <a:off x="184022" y="3437325"/>
              <a:ext cx="293714" cy="344749"/>
              <a:chOff x="-12700" y="0"/>
              <a:chExt cx="3956051" cy="4643438"/>
            </a:xfrm>
          </p:grpSpPr>
          <p:sp>
            <p:nvSpPr>
              <p:cNvPr id="169" name="Freeform 63">
                <a:extLst>
                  <a:ext uri="{FF2B5EF4-FFF2-40B4-BE49-F238E27FC236}">
                    <a16:creationId xmlns:a16="http://schemas.microsoft.com/office/drawing/2014/main" xmlns="" id="{1B50DC9F-2C81-44AA-B48D-6F5D19F0D5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2700" y="0"/>
                <a:ext cx="3956051" cy="4643438"/>
              </a:xfrm>
              <a:custGeom>
                <a:avLst/>
                <a:gdLst>
                  <a:gd name="T0" fmla="*/ 2367 w 2728"/>
                  <a:gd name="T1" fmla="*/ 360 h 3200"/>
                  <a:gd name="T2" fmla="*/ 1496 w 2728"/>
                  <a:gd name="T3" fmla="*/ 0 h 3200"/>
                  <a:gd name="T4" fmla="*/ 626 w 2728"/>
                  <a:gd name="T5" fmla="*/ 360 h 3200"/>
                  <a:gd name="T6" fmla="*/ 265 w 2728"/>
                  <a:gd name="T7" fmla="*/ 1231 h 3200"/>
                  <a:gd name="T8" fmla="*/ 277 w 2728"/>
                  <a:gd name="T9" fmla="*/ 1405 h 3200"/>
                  <a:gd name="T10" fmla="*/ 42 w 2728"/>
                  <a:gd name="T11" fmla="*/ 1808 h 3200"/>
                  <a:gd name="T12" fmla="*/ 41 w 2728"/>
                  <a:gd name="T13" fmla="*/ 2040 h 3200"/>
                  <a:gd name="T14" fmla="*/ 241 w 2728"/>
                  <a:gd name="T15" fmla="*/ 2155 h 3200"/>
                  <a:gd name="T16" fmla="*/ 265 w 2728"/>
                  <a:gd name="T17" fmla="*/ 2155 h 3200"/>
                  <a:gd name="T18" fmla="*/ 265 w 2728"/>
                  <a:gd name="T19" fmla="*/ 2430 h 3200"/>
                  <a:gd name="T20" fmla="*/ 414 w 2728"/>
                  <a:gd name="T21" fmla="*/ 2722 h 3200"/>
                  <a:gd name="T22" fmla="*/ 738 w 2728"/>
                  <a:gd name="T23" fmla="*/ 2771 h 3200"/>
                  <a:gd name="T24" fmla="*/ 862 w 2728"/>
                  <a:gd name="T25" fmla="*/ 2730 h 3200"/>
                  <a:gd name="T26" fmla="*/ 862 w 2728"/>
                  <a:gd name="T27" fmla="*/ 3130 h 3200"/>
                  <a:gd name="T28" fmla="*/ 888 w 2728"/>
                  <a:gd name="T29" fmla="*/ 3185 h 3200"/>
                  <a:gd name="T30" fmla="*/ 932 w 2728"/>
                  <a:gd name="T31" fmla="*/ 3200 h 3200"/>
                  <a:gd name="T32" fmla="*/ 947 w 2728"/>
                  <a:gd name="T33" fmla="*/ 3199 h 3200"/>
                  <a:gd name="T34" fmla="*/ 2291 w 2728"/>
                  <a:gd name="T35" fmla="*/ 2900 h 3200"/>
                  <a:gd name="T36" fmla="*/ 2346 w 2728"/>
                  <a:gd name="T37" fmla="*/ 2832 h 3200"/>
                  <a:gd name="T38" fmla="*/ 2346 w 2728"/>
                  <a:gd name="T39" fmla="*/ 2122 h 3200"/>
                  <a:gd name="T40" fmla="*/ 2619 w 2728"/>
                  <a:gd name="T41" fmla="*/ 1738 h 3200"/>
                  <a:gd name="T42" fmla="*/ 2728 w 2728"/>
                  <a:gd name="T43" fmla="*/ 1231 h 3200"/>
                  <a:gd name="T44" fmla="*/ 2367 w 2728"/>
                  <a:gd name="T45" fmla="*/ 360 h 3200"/>
                  <a:gd name="T46" fmla="*/ 2229 w 2728"/>
                  <a:gd name="T47" fmla="*/ 2040 h 3200"/>
                  <a:gd name="T48" fmla="*/ 2206 w 2728"/>
                  <a:gd name="T49" fmla="*/ 2092 h 3200"/>
                  <a:gd name="T50" fmla="*/ 2206 w 2728"/>
                  <a:gd name="T51" fmla="*/ 2776 h 3200"/>
                  <a:gd name="T52" fmla="*/ 1002 w 2728"/>
                  <a:gd name="T53" fmla="*/ 3043 h 3200"/>
                  <a:gd name="T54" fmla="*/ 1002 w 2728"/>
                  <a:gd name="T55" fmla="*/ 2633 h 3200"/>
                  <a:gd name="T56" fmla="*/ 973 w 2728"/>
                  <a:gd name="T57" fmla="*/ 2576 h 3200"/>
                  <a:gd name="T58" fmla="*/ 932 w 2728"/>
                  <a:gd name="T59" fmla="*/ 2563 h 3200"/>
                  <a:gd name="T60" fmla="*/ 910 w 2728"/>
                  <a:gd name="T61" fmla="*/ 2566 h 3200"/>
                  <a:gd name="T62" fmla="*/ 694 w 2728"/>
                  <a:gd name="T63" fmla="*/ 2638 h 3200"/>
                  <a:gd name="T64" fmla="*/ 496 w 2728"/>
                  <a:gd name="T65" fmla="*/ 2608 h 3200"/>
                  <a:gd name="T66" fmla="*/ 405 w 2728"/>
                  <a:gd name="T67" fmla="*/ 2430 h 3200"/>
                  <a:gd name="T68" fmla="*/ 405 w 2728"/>
                  <a:gd name="T69" fmla="*/ 2100 h 3200"/>
                  <a:gd name="T70" fmla="*/ 320 w 2728"/>
                  <a:gd name="T71" fmla="*/ 2015 h 3200"/>
                  <a:gd name="T72" fmla="*/ 241 w 2728"/>
                  <a:gd name="T73" fmla="*/ 2015 h 3200"/>
                  <a:gd name="T74" fmla="*/ 163 w 2728"/>
                  <a:gd name="T75" fmla="*/ 1970 h 3200"/>
                  <a:gd name="T76" fmla="*/ 163 w 2728"/>
                  <a:gd name="T77" fmla="*/ 1879 h 3200"/>
                  <a:gd name="T78" fmla="*/ 411 w 2728"/>
                  <a:gd name="T79" fmla="*/ 1454 h 3200"/>
                  <a:gd name="T80" fmla="*/ 419 w 2728"/>
                  <a:gd name="T81" fmla="*/ 1408 h 3200"/>
                  <a:gd name="T82" fmla="*/ 405 w 2728"/>
                  <a:gd name="T83" fmla="*/ 1231 h 3200"/>
                  <a:gd name="T84" fmla="*/ 1496 w 2728"/>
                  <a:gd name="T85" fmla="*/ 140 h 3200"/>
                  <a:gd name="T86" fmla="*/ 2588 w 2728"/>
                  <a:gd name="T87" fmla="*/ 1231 h 3200"/>
                  <a:gd name="T88" fmla="*/ 2229 w 2728"/>
                  <a:gd name="T89" fmla="*/ 2040 h 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28" h="3200">
                    <a:moveTo>
                      <a:pt x="2367" y="360"/>
                    </a:moveTo>
                    <a:cubicBezTo>
                      <a:pt x="2134" y="128"/>
                      <a:pt x="1825" y="0"/>
                      <a:pt x="1496" y="0"/>
                    </a:cubicBezTo>
                    <a:cubicBezTo>
                      <a:pt x="1167" y="0"/>
                      <a:pt x="858" y="128"/>
                      <a:pt x="626" y="360"/>
                    </a:cubicBezTo>
                    <a:cubicBezTo>
                      <a:pt x="393" y="593"/>
                      <a:pt x="265" y="902"/>
                      <a:pt x="265" y="1231"/>
                    </a:cubicBezTo>
                    <a:cubicBezTo>
                      <a:pt x="265" y="1289"/>
                      <a:pt x="269" y="1348"/>
                      <a:pt x="277" y="1405"/>
                    </a:cubicBezTo>
                    <a:cubicBezTo>
                      <a:pt x="42" y="1808"/>
                      <a:pt x="42" y="1808"/>
                      <a:pt x="42" y="1808"/>
                    </a:cubicBezTo>
                    <a:cubicBezTo>
                      <a:pt x="0" y="1881"/>
                      <a:pt x="0" y="1967"/>
                      <a:pt x="41" y="2040"/>
                    </a:cubicBezTo>
                    <a:cubicBezTo>
                      <a:pt x="83" y="2112"/>
                      <a:pt x="158" y="2155"/>
                      <a:pt x="241" y="2155"/>
                    </a:cubicBezTo>
                    <a:cubicBezTo>
                      <a:pt x="265" y="2155"/>
                      <a:pt x="265" y="2155"/>
                      <a:pt x="265" y="2155"/>
                    </a:cubicBezTo>
                    <a:cubicBezTo>
                      <a:pt x="265" y="2430"/>
                      <a:pt x="265" y="2430"/>
                      <a:pt x="265" y="2430"/>
                    </a:cubicBezTo>
                    <a:cubicBezTo>
                      <a:pt x="265" y="2547"/>
                      <a:pt x="319" y="2654"/>
                      <a:pt x="414" y="2722"/>
                    </a:cubicBezTo>
                    <a:cubicBezTo>
                      <a:pt x="509" y="2790"/>
                      <a:pt x="627" y="2808"/>
                      <a:pt x="738" y="2771"/>
                    </a:cubicBezTo>
                    <a:cubicBezTo>
                      <a:pt x="862" y="2730"/>
                      <a:pt x="862" y="2730"/>
                      <a:pt x="862" y="2730"/>
                    </a:cubicBezTo>
                    <a:cubicBezTo>
                      <a:pt x="862" y="3130"/>
                      <a:pt x="862" y="3130"/>
                      <a:pt x="862" y="3130"/>
                    </a:cubicBezTo>
                    <a:cubicBezTo>
                      <a:pt x="862" y="3152"/>
                      <a:pt x="872" y="3172"/>
                      <a:pt x="888" y="3185"/>
                    </a:cubicBezTo>
                    <a:cubicBezTo>
                      <a:pt x="901" y="3195"/>
                      <a:pt x="916" y="3200"/>
                      <a:pt x="932" y="3200"/>
                    </a:cubicBezTo>
                    <a:cubicBezTo>
                      <a:pt x="937" y="3200"/>
                      <a:pt x="942" y="3200"/>
                      <a:pt x="947" y="3199"/>
                    </a:cubicBezTo>
                    <a:cubicBezTo>
                      <a:pt x="2291" y="2900"/>
                      <a:pt x="2291" y="2900"/>
                      <a:pt x="2291" y="2900"/>
                    </a:cubicBezTo>
                    <a:cubicBezTo>
                      <a:pt x="2323" y="2893"/>
                      <a:pt x="2346" y="2865"/>
                      <a:pt x="2346" y="2832"/>
                    </a:cubicBezTo>
                    <a:cubicBezTo>
                      <a:pt x="2346" y="2122"/>
                      <a:pt x="2346" y="2122"/>
                      <a:pt x="2346" y="2122"/>
                    </a:cubicBezTo>
                    <a:cubicBezTo>
                      <a:pt x="2461" y="2012"/>
                      <a:pt x="2553" y="1883"/>
                      <a:pt x="2619" y="1738"/>
                    </a:cubicBezTo>
                    <a:cubicBezTo>
                      <a:pt x="2691" y="1579"/>
                      <a:pt x="2728" y="1408"/>
                      <a:pt x="2728" y="1231"/>
                    </a:cubicBezTo>
                    <a:cubicBezTo>
                      <a:pt x="2728" y="902"/>
                      <a:pt x="2600" y="593"/>
                      <a:pt x="2367" y="360"/>
                    </a:cubicBezTo>
                    <a:close/>
                    <a:moveTo>
                      <a:pt x="2229" y="2040"/>
                    </a:moveTo>
                    <a:cubicBezTo>
                      <a:pt x="2214" y="2053"/>
                      <a:pt x="2206" y="2072"/>
                      <a:pt x="2206" y="2092"/>
                    </a:cubicBezTo>
                    <a:cubicBezTo>
                      <a:pt x="2206" y="2776"/>
                      <a:pt x="2206" y="2776"/>
                      <a:pt x="2206" y="2776"/>
                    </a:cubicBezTo>
                    <a:cubicBezTo>
                      <a:pt x="1002" y="3043"/>
                      <a:pt x="1002" y="3043"/>
                      <a:pt x="1002" y="3043"/>
                    </a:cubicBezTo>
                    <a:cubicBezTo>
                      <a:pt x="1002" y="2633"/>
                      <a:pt x="1002" y="2633"/>
                      <a:pt x="1002" y="2633"/>
                    </a:cubicBezTo>
                    <a:cubicBezTo>
                      <a:pt x="1002" y="2610"/>
                      <a:pt x="991" y="2589"/>
                      <a:pt x="973" y="2576"/>
                    </a:cubicBezTo>
                    <a:cubicBezTo>
                      <a:pt x="961" y="2567"/>
                      <a:pt x="947" y="2563"/>
                      <a:pt x="932" y="2563"/>
                    </a:cubicBezTo>
                    <a:cubicBezTo>
                      <a:pt x="925" y="2563"/>
                      <a:pt x="917" y="2564"/>
                      <a:pt x="910" y="2566"/>
                    </a:cubicBezTo>
                    <a:cubicBezTo>
                      <a:pt x="694" y="2638"/>
                      <a:pt x="694" y="2638"/>
                      <a:pt x="694" y="2638"/>
                    </a:cubicBezTo>
                    <a:cubicBezTo>
                      <a:pt x="626" y="2661"/>
                      <a:pt x="554" y="2650"/>
                      <a:pt x="496" y="2608"/>
                    </a:cubicBezTo>
                    <a:cubicBezTo>
                      <a:pt x="438" y="2567"/>
                      <a:pt x="405" y="2502"/>
                      <a:pt x="405" y="2430"/>
                    </a:cubicBezTo>
                    <a:cubicBezTo>
                      <a:pt x="405" y="2100"/>
                      <a:pt x="405" y="2100"/>
                      <a:pt x="405" y="2100"/>
                    </a:cubicBezTo>
                    <a:cubicBezTo>
                      <a:pt x="405" y="2053"/>
                      <a:pt x="367" y="2015"/>
                      <a:pt x="320" y="2015"/>
                    </a:cubicBezTo>
                    <a:cubicBezTo>
                      <a:pt x="241" y="2015"/>
                      <a:pt x="241" y="2015"/>
                      <a:pt x="241" y="2015"/>
                    </a:cubicBezTo>
                    <a:cubicBezTo>
                      <a:pt x="194" y="2015"/>
                      <a:pt x="171" y="1983"/>
                      <a:pt x="163" y="1970"/>
                    </a:cubicBezTo>
                    <a:cubicBezTo>
                      <a:pt x="155" y="1956"/>
                      <a:pt x="139" y="1920"/>
                      <a:pt x="163" y="1879"/>
                    </a:cubicBezTo>
                    <a:cubicBezTo>
                      <a:pt x="411" y="1454"/>
                      <a:pt x="411" y="1454"/>
                      <a:pt x="411" y="1454"/>
                    </a:cubicBezTo>
                    <a:cubicBezTo>
                      <a:pt x="419" y="1440"/>
                      <a:pt x="422" y="1424"/>
                      <a:pt x="419" y="1408"/>
                    </a:cubicBezTo>
                    <a:cubicBezTo>
                      <a:pt x="410" y="1349"/>
                      <a:pt x="405" y="1290"/>
                      <a:pt x="405" y="1231"/>
                    </a:cubicBezTo>
                    <a:cubicBezTo>
                      <a:pt x="405" y="629"/>
                      <a:pt x="895" y="140"/>
                      <a:pt x="1496" y="140"/>
                    </a:cubicBezTo>
                    <a:cubicBezTo>
                      <a:pt x="2098" y="140"/>
                      <a:pt x="2588" y="629"/>
                      <a:pt x="2588" y="1231"/>
                    </a:cubicBezTo>
                    <a:cubicBezTo>
                      <a:pt x="2588" y="1538"/>
                      <a:pt x="2457" y="1833"/>
                      <a:pt x="2229" y="20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rgbClr val="FFFFFF">
                        <a:alpha val="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  <p:sp>
            <p:nvSpPr>
              <p:cNvPr id="170" name="Freeform 64">
                <a:extLst>
                  <a:ext uri="{FF2B5EF4-FFF2-40B4-BE49-F238E27FC236}">
                    <a16:creationId xmlns:a16="http://schemas.microsoft.com/office/drawing/2014/main" xmlns="" id="{15E3992A-8BA9-45C2-9E30-332DF6D85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100" y="465138"/>
                <a:ext cx="2505075" cy="2276475"/>
              </a:xfrm>
              <a:custGeom>
                <a:avLst/>
                <a:gdLst>
                  <a:gd name="T0" fmla="*/ 1426 w 1728"/>
                  <a:gd name="T1" fmla="*/ 264 h 1569"/>
                  <a:gd name="T2" fmla="*/ 718 w 1728"/>
                  <a:gd name="T3" fmla="*/ 39 h 1569"/>
                  <a:gd name="T4" fmla="*/ 264 w 1728"/>
                  <a:gd name="T5" fmla="*/ 262 h 1569"/>
                  <a:gd name="T6" fmla="*/ 34 w 1728"/>
                  <a:gd name="T7" fmla="*/ 713 h 1569"/>
                  <a:gd name="T8" fmla="*/ 208 w 1728"/>
                  <a:gd name="T9" fmla="*/ 1319 h 1569"/>
                  <a:gd name="T10" fmla="*/ 209 w 1728"/>
                  <a:gd name="T11" fmla="*/ 1320 h 1569"/>
                  <a:gd name="T12" fmla="*/ 752 w 1728"/>
                  <a:gd name="T13" fmla="*/ 1569 h 1569"/>
                  <a:gd name="T14" fmla="*/ 1029 w 1728"/>
                  <a:gd name="T15" fmla="*/ 1509 h 1569"/>
                  <a:gd name="T16" fmla="*/ 1382 w 1728"/>
                  <a:gd name="T17" fmla="*/ 1136 h 1569"/>
                  <a:gd name="T18" fmla="*/ 1383 w 1728"/>
                  <a:gd name="T19" fmla="*/ 1136 h 1569"/>
                  <a:gd name="T20" fmla="*/ 1383 w 1728"/>
                  <a:gd name="T21" fmla="*/ 708 h 1569"/>
                  <a:gd name="T22" fmla="*/ 1104 w 1728"/>
                  <a:gd name="T23" fmla="*/ 381 h 1569"/>
                  <a:gd name="T24" fmla="*/ 637 w 1728"/>
                  <a:gd name="T25" fmla="*/ 359 h 1569"/>
                  <a:gd name="T26" fmla="*/ 335 w 1728"/>
                  <a:gd name="T27" fmla="*/ 676 h 1569"/>
                  <a:gd name="T28" fmla="*/ 374 w 1728"/>
                  <a:gd name="T29" fmla="*/ 1060 h 1569"/>
                  <a:gd name="T30" fmla="*/ 645 w 1728"/>
                  <a:gd name="T31" fmla="*/ 1267 h 1569"/>
                  <a:gd name="T32" fmla="*/ 646 w 1728"/>
                  <a:gd name="T33" fmla="*/ 1267 h 1569"/>
                  <a:gd name="T34" fmla="*/ 925 w 1728"/>
                  <a:gd name="T35" fmla="*/ 1236 h 1569"/>
                  <a:gd name="T36" fmla="*/ 925 w 1728"/>
                  <a:gd name="T37" fmla="*/ 1236 h 1569"/>
                  <a:gd name="T38" fmla="*/ 1121 w 1728"/>
                  <a:gd name="T39" fmla="*/ 840 h 1569"/>
                  <a:gd name="T40" fmla="*/ 1121 w 1728"/>
                  <a:gd name="T41" fmla="*/ 837 h 1569"/>
                  <a:gd name="T42" fmla="*/ 1024 w 1728"/>
                  <a:gd name="T43" fmla="*/ 678 h 1569"/>
                  <a:gd name="T44" fmla="*/ 839 w 1728"/>
                  <a:gd name="T45" fmla="*/ 610 h 1569"/>
                  <a:gd name="T46" fmla="*/ 772 w 1728"/>
                  <a:gd name="T47" fmla="*/ 683 h 1569"/>
                  <a:gd name="T48" fmla="*/ 845 w 1728"/>
                  <a:gd name="T49" fmla="*/ 750 h 1569"/>
                  <a:gd name="T50" fmla="*/ 985 w 1728"/>
                  <a:gd name="T51" fmla="*/ 873 h 1569"/>
                  <a:gd name="T52" fmla="*/ 865 w 1728"/>
                  <a:gd name="T53" fmla="*/ 1109 h 1569"/>
                  <a:gd name="T54" fmla="*/ 677 w 1728"/>
                  <a:gd name="T55" fmla="*/ 1131 h 1569"/>
                  <a:gd name="T56" fmla="*/ 496 w 1728"/>
                  <a:gd name="T57" fmla="*/ 991 h 1569"/>
                  <a:gd name="T58" fmla="*/ 469 w 1728"/>
                  <a:gd name="T59" fmla="*/ 719 h 1569"/>
                  <a:gd name="T60" fmla="*/ 689 w 1728"/>
                  <a:gd name="T61" fmla="*/ 488 h 1569"/>
                  <a:gd name="T62" fmla="*/ 1038 w 1728"/>
                  <a:gd name="T63" fmla="*/ 504 h 1569"/>
                  <a:gd name="T64" fmla="*/ 1252 w 1728"/>
                  <a:gd name="T65" fmla="*/ 1086 h 1569"/>
                  <a:gd name="T66" fmla="*/ 971 w 1728"/>
                  <a:gd name="T67" fmla="*/ 1382 h 1569"/>
                  <a:gd name="T68" fmla="*/ 314 w 1728"/>
                  <a:gd name="T69" fmla="*/ 1228 h 1569"/>
                  <a:gd name="T70" fmla="*/ 172 w 1728"/>
                  <a:gd name="T71" fmla="*/ 734 h 1569"/>
                  <a:gd name="T72" fmla="*/ 737 w 1728"/>
                  <a:gd name="T73" fmla="*/ 177 h 1569"/>
                  <a:gd name="T74" fmla="*/ 738 w 1728"/>
                  <a:gd name="T75" fmla="*/ 177 h 1569"/>
                  <a:gd name="T76" fmla="*/ 1330 w 1728"/>
                  <a:gd name="T77" fmla="*/ 366 h 1569"/>
                  <a:gd name="T78" fmla="*/ 1331 w 1728"/>
                  <a:gd name="T79" fmla="*/ 366 h 1569"/>
                  <a:gd name="T80" fmla="*/ 1466 w 1728"/>
                  <a:gd name="T81" fmla="*/ 1305 h 1569"/>
                  <a:gd name="T82" fmla="*/ 1490 w 1728"/>
                  <a:gd name="T83" fmla="*/ 1401 h 1569"/>
                  <a:gd name="T84" fmla="*/ 1586 w 1728"/>
                  <a:gd name="T85" fmla="*/ 1377 h 1569"/>
                  <a:gd name="T86" fmla="*/ 1701 w 1728"/>
                  <a:gd name="T87" fmla="*/ 797 h 1569"/>
                  <a:gd name="T88" fmla="*/ 1426 w 1728"/>
                  <a:gd name="T89" fmla="*/ 264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8" h="1569">
                    <a:moveTo>
                      <a:pt x="1426" y="264"/>
                    </a:moveTo>
                    <a:cubicBezTo>
                      <a:pt x="1235" y="82"/>
                      <a:pt x="977" y="0"/>
                      <a:pt x="718" y="39"/>
                    </a:cubicBezTo>
                    <a:cubicBezTo>
                      <a:pt x="545" y="62"/>
                      <a:pt x="388" y="140"/>
                      <a:pt x="264" y="262"/>
                    </a:cubicBezTo>
                    <a:cubicBezTo>
                      <a:pt x="139" y="385"/>
                      <a:pt x="60" y="541"/>
                      <a:pt x="34" y="713"/>
                    </a:cubicBezTo>
                    <a:cubicBezTo>
                      <a:pt x="0" y="934"/>
                      <a:pt x="62" y="1149"/>
                      <a:pt x="208" y="1319"/>
                    </a:cubicBezTo>
                    <a:cubicBezTo>
                      <a:pt x="208" y="1319"/>
                      <a:pt x="208" y="1320"/>
                      <a:pt x="209" y="1320"/>
                    </a:cubicBezTo>
                    <a:cubicBezTo>
                      <a:pt x="350" y="1481"/>
                      <a:pt x="551" y="1569"/>
                      <a:pt x="752" y="1569"/>
                    </a:cubicBezTo>
                    <a:cubicBezTo>
                      <a:pt x="846" y="1569"/>
                      <a:pt x="941" y="1549"/>
                      <a:pt x="1029" y="1509"/>
                    </a:cubicBezTo>
                    <a:cubicBezTo>
                      <a:pt x="1194" y="1434"/>
                      <a:pt x="1319" y="1302"/>
                      <a:pt x="1382" y="1136"/>
                    </a:cubicBezTo>
                    <a:cubicBezTo>
                      <a:pt x="1382" y="1136"/>
                      <a:pt x="1383" y="1136"/>
                      <a:pt x="1383" y="1136"/>
                    </a:cubicBezTo>
                    <a:cubicBezTo>
                      <a:pt x="1433" y="1000"/>
                      <a:pt x="1434" y="848"/>
                      <a:pt x="1383" y="708"/>
                    </a:cubicBezTo>
                    <a:cubicBezTo>
                      <a:pt x="1332" y="566"/>
                      <a:pt x="1233" y="450"/>
                      <a:pt x="1104" y="381"/>
                    </a:cubicBezTo>
                    <a:cubicBezTo>
                      <a:pt x="963" y="305"/>
                      <a:pt x="789" y="297"/>
                      <a:pt x="637" y="359"/>
                    </a:cubicBezTo>
                    <a:cubicBezTo>
                      <a:pt x="491" y="417"/>
                      <a:pt x="382" y="533"/>
                      <a:pt x="335" y="676"/>
                    </a:cubicBezTo>
                    <a:cubicBezTo>
                      <a:pt x="295" y="804"/>
                      <a:pt x="309" y="944"/>
                      <a:pt x="374" y="1060"/>
                    </a:cubicBezTo>
                    <a:cubicBezTo>
                      <a:pt x="434" y="1166"/>
                      <a:pt x="530" y="1239"/>
                      <a:pt x="645" y="1267"/>
                    </a:cubicBezTo>
                    <a:cubicBezTo>
                      <a:pt x="646" y="1267"/>
                      <a:pt x="646" y="1267"/>
                      <a:pt x="646" y="1267"/>
                    </a:cubicBezTo>
                    <a:cubicBezTo>
                      <a:pt x="740" y="1288"/>
                      <a:pt x="837" y="1277"/>
                      <a:pt x="925" y="1236"/>
                    </a:cubicBezTo>
                    <a:cubicBezTo>
                      <a:pt x="925" y="1236"/>
                      <a:pt x="925" y="1236"/>
                      <a:pt x="925" y="1236"/>
                    </a:cubicBezTo>
                    <a:cubicBezTo>
                      <a:pt x="1078" y="1162"/>
                      <a:pt x="1158" y="999"/>
                      <a:pt x="1121" y="840"/>
                    </a:cubicBezTo>
                    <a:cubicBezTo>
                      <a:pt x="1121" y="839"/>
                      <a:pt x="1121" y="838"/>
                      <a:pt x="1121" y="837"/>
                    </a:cubicBezTo>
                    <a:cubicBezTo>
                      <a:pt x="1104" y="775"/>
                      <a:pt x="1069" y="718"/>
                      <a:pt x="1024" y="678"/>
                    </a:cubicBezTo>
                    <a:cubicBezTo>
                      <a:pt x="971" y="631"/>
                      <a:pt x="907" y="607"/>
                      <a:pt x="839" y="610"/>
                    </a:cubicBezTo>
                    <a:cubicBezTo>
                      <a:pt x="800" y="612"/>
                      <a:pt x="770" y="644"/>
                      <a:pt x="772" y="683"/>
                    </a:cubicBezTo>
                    <a:cubicBezTo>
                      <a:pt x="774" y="721"/>
                      <a:pt x="806" y="751"/>
                      <a:pt x="845" y="750"/>
                    </a:cubicBezTo>
                    <a:cubicBezTo>
                      <a:pt x="917" y="747"/>
                      <a:pt x="968" y="811"/>
                      <a:pt x="985" y="873"/>
                    </a:cubicBezTo>
                    <a:cubicBezTo>
                      <a:pt x="1007" y="968"/>
                      <a:pt x="957" y="1065"/>
                      <a:pt x="865" y="1109"/>
                    </a:cubicBezTo>
                    <a:cubicBezTo>
                      <a:pt x="804" y="1138"/>
                      <a:pt x="741" y="1145"/>
                      <a:pt x="677" y="1131"/>
                    </a:cubicBezTo>
                    <a:cubicBezTo>
                      <a:pt x="601" y="1112"/>
                      <a:pt x="536" y="1063"/>
                      <a:pt x="496" y="991"/>
                    </a:cubicBezTo>
                    <a:cubicBezTo>
                      <a:pt x="450" y="910"/>
                      <a:pt x="440" y="808"/>
                      <a:pt x="469" y="719"/>
                    </a:cubicBezTo>
                    <a:cubicBezTo>
                      <a:pt x="503" y="614"/>
                      <a:pt x="581" y="532"/>
                      <a:pt x="689" y="488"/>
                    </a:cubicBezTo>
                    <a:cubicBezTo>
                      <a:pt x="803" y="442"/>
                      <a:pt x="933" y="448"/>
                      <a:pt x="1038" y="504"/>
                    </a:cubicBezTo>
                    <a:cubicBezTo>
                      <a:pt x="1239" y="612"/>
                      <a:pt x="1333" y="868"/>
                      <a:pt x="1252" y="1086"/>
                    </a:cubicBezTo>
                    <a:cubicBezTo>
                      <a:pt x="1201" y="1217"/>
                      <a:pt x="1102" y="1322"/>
                      <a:pt x="971" y="1382"/>
                    </a:cubicBezTo>
                    <a:cubicBezTo>
                      <a:pt x="751" y="1482"/>
                      <a:pt x="481" y="1419"/>
                      <a:pt x="314" y="1228"/>
                    </a:cubicBezTo>
                    <a:cubicBezTo>
                      <a:pt x="195" y="1089"/>
                      <a:pt x="145" y="914"/>
                      <a:pt x="172" y="734"/>
                    </a:cubicBezTo>
                    <a:cubicBezTo>
                      <a:pt x="216" y="446"/>
                      <a:pt x="448" y="217"/>
                      <a:pt x="737" y="177"/>
                    </a:cubicBezTo>
                    <a:cubicBezTo>
                      <a:pt x="737" y="177"/>
                      <a:pt x="738" y="177"/>
                      <a:pt x="738" y="177"/>
                    </a:cubicBezTo>
                    <a:cubicBezTo>
                      <a:pt x="955" y="145"/>
                      <a:pt x="1171" y="214"/>
                      <a:pt x="1330" y="366"/>
                    </a:cubicBezTo>
                    <a:cubicBezTo>
                      <a:pt x="1331" y="366"/>
                      <a:pt x="1331" y="366"/>
                      <a:pt x="1331" y="366"/>
                    </a:cubicBezTo>
                    <a:cubicBezTo>
                      <a:pt x="1586" y="601"/>
                      <a:pt x="1644" y="1005"/>
                      <a:pt x="1466" y="1305"/>
                    </a:cubicBezTo>
                    <a:cubicBezTo>
                      <a:pt x="1446" y="1339"/>
                      <a:pt x="1457" y="1382"/>
                      <a:pt x="1490" y="1401"/>
                    </a:cubicBezTo>
                    <a:cubicBezTo>
                      <a:pt x="1523" y="1421"/>
                      <a:pt x="1566" y="1410"/>
                      <a:pt x="1586" y="1377"/>
                    </a:cubicBezTo>
                    <a:cubicBezTo>
                      <a:pt x="1688" y="1206"/>
                      <a:pt x="1728" y="1000"/>
                      <a:pt x="1701" y="797"/>
                    </a:cubicBezTo>
                    <a:cubicBezTo>
                      <a:pt x="1672" y="590"/>
                      <a:pt x="1575" y="401"/>
                      <a:pt x="1426" y="2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rgbClr val="FFFFFF">
                        <a:alpha val="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/>
              </a:p>
            </p:txBody>
          </p:sp>
        </p:grpSp>
      </p:grpSp>
      <p:grpSp>
        <p:nvGrpSpPr>
          <p:cNvPr id="182" name="CustomIcon">
            <a:extLst>
              <a:ext uri="{FF2B5EF4-FFF2-40B4-BE49-F238E27FC236}">
                <a16:creationId xmlns:a16="http://schemas.microsoft.com/office/drawing/2014/main" xmlns="" id="{2413FE2A-5157-4401-B60D-8117F608088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652700" y="4903713"/>
            <a:ext cx="345621" cy="388274"/>
            <a:chOff x="1588" y="-1588"/>
            <a:chExt cx="4116387" cy="4624389"/>
          </a:xfrm>
        </p:grpSpPr>
        <p:sp>
          <p:nvSpPr>
            <p:cNvPr id="176" name="Freeform 69">
              <a:extLst>
                <a:ext uri="{FF2B5EF4-FFF2-40B4-BE49-F238E27FC236}">
                  <a16:creationId xmlns:a16="http://schemas.microsoft.com/office/drawing/2014/main" xmlns="" id="{7BE93DF7-4A27-4370-8709-14169DD2E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3" y="139700"/>
              <a:ext cx="841375" cy="839788"/>
            </a:xfrm>
            <a:custGeom>
              <a:avLst/>
              <a:gdLst>
                <a:gd name="T0" fmla="*/ 290 w 580"/>
                <a:gd name="T1" fmla="*/ 579 h 579"/>
                <a:gd name="T2" fmla="*/ 580 w 580"/>
                <a:gd name="T3" fmla="*/ 290 h 579"/>
                <a:gd name="T4" fmla="*/ 290 w 580"/>
                <a:gd name="T5" fmla="*/ 0 h 579"/>
                <a:gd name="T6" fmla="*/ 0 w 580"/>
                <a:gd name="T7" fmla="*/ 290 h 579"/>
                <a:gd name="T8" fmla="*/ 290 w 580"/>
                <a:gd name="T9" fmla="*/ 579 h 579"/>
                <a:gd name="T10" fmla="*/ 290 w 580"/>
                <a:gd name="T11" fmla="*/ 140 h 579"/>
                <a:gd name="T12" fmla="*/ 440 w 580"/>
                <a:gd name="T13" fmla="*/ 290 h 579"/>
                <a:gd name="T14" fmla="*/ 290 w 580"/>
                <a:gd name="T15" fmla="*/ 440 h 579"/>
                <a:gd name="T16" fmla="*/ 140 w 580"/>
                <a:gd name="T17" fmla="*/ 290 h 579"/>
                <a:gd name="T18" fmla="*/ 290 w 580"/>
                <a:gd name="T19" fmla="*/ 14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0" h="579">
                  <a:moveTo>
                    <a:pt x="290" y="579"/>
                  </a:moveTo>
                  <a:cubicBezTo>
                    <a:pt x="450" y="579"/>
                    <a:pt x="580" y="450"/>
                    <a:pt x="580" y="290"/>
                  </a:cubicBezTo>
                  <a:cubicBezTo>
                    <a:pt x="580" y="130"/>
                    <a:pt x="450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79"/>
                    <a:pt x="290" y="579"/>
                  </a:cubicBezTo>
                  <a:close/>
                  <a:moveTo>
                    <a:pt x="290" y="140"/>
                  </a:moveTo>
                  <a:cubicBezTo>
                    <a:pt x="373" y="140"/>
                    <a:pt x="440" y="207"/>
                    <a:pt x="440" y="290"/>
                  </a:cubicBezTo>
                  <a:cubicBezTo>
                    <a:pt x="440" y="373"/>
                    <a:pt x="373" y="440"/>
                    <a:pt x="290" y="440"/>
                  </a:cubicBezTo>
                  <a:cubicBezTo>
                    <a:pt x="207" y="440"/>
                    <a:pt x="140" y="373"/>
                    <a:pt x="140" y="290"/>
                  </a:cubicBezTo>
                  <a:cubicBezTo>
                    <a:pt x="140" y="207"/>
                    <a:pt x="207" y="140"/>
                    <a:pt x="290" y="1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77" name="Freeform 70">
              <a:extLst>
                <a:ext uri="{FF2B5EF4-FFF2-40B4-BE49-F238E27FC236}">
                  <a16:creationId xmlns:a16="http://schemas.microsoft.com/office/drawing/2014/main" xmlns="" id="{A58CF20A-C2F7-4111-9447-ECB0C99C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1109663"/>
              <a:ext cx="1314450" cy="3306763"/>
            </a:xfrm>
            <a:custGeom>
              <a:avLst/>
              <a:gdLst>
                <a:gd name="T0" fmla="*/ 838 w 907"/>
                <a:gd name="T1" fmla="*/ 2139 h 2279"/>
                <a:gd name="T2" fmla="*/ 768 w 907"/>
                <a:gd name="T3" fmla="*/ 2139 h 2279"/>
                <a:gd name="T4" fmla="*/ 689 w 907"/>
                <a:gd name="T5" fmla="*/ 2060 h 2279"/>
                <a:gd name="T6" fmla="*/ 689 w 907"/>
                <a:gd name="T7" fmla="*/ 1299 h 2279"/>
                <a:gd name="T8" fmla="*/ 689 w 907"/>
                <a:gd name="T9" fmla="*/ 1178 h 2279"/>
                <a:gd name="T10" fmla="*/ 619 w 907"/>
                <a:gd name="T11" fmla="*/ 1108 h 2279"/>
                <a:gd name="T12" fmla="*/ 549 w 907"/>
                <a:gd name="T13" fmla="*/ 1178 h 2279"/>
                <a:gd name="T14" fmla="*/ 549 w 907"/>
                <a:gd name="T15" fmla="*/ 1278 h 2279"/>
                <a:gd name="T16" fmla="*/ 549 w 907"/>
                <a:gd name="T17" fmla="*/ 1292 h 2279"/>
                <a:gd name="T18" fmla="*/ 549 w 907"/>
                <a:gd name="T19" fmla="*/ 1299 h 2279"/>
                <a:gd name="T20" fmla="*/ 549 w 907"/>
                <a:gd name="T21" fmla="*/ 2060 h 2279"/>
                <a:gd name="T22" fmla="*/ 470 w 907"/>
                <a:gd name="T23" fmla="*/ 2139 h 2279"/>
                <a:gd name="T24" fmla="*/ 452 w 907"/>
                <a:gd name="T25" fmla="*/ 2139 h 2279"/>
                <a:gd name="T26" fmla="*/ 372 w 907"/>
                <a:gd name="T27" fmla="*/ 2060 h 2279"/>
                <a:gd name="T28" fmla="*/ 372 w 907"/>
                <a:gd name="T29" fmla="*/ 1228 h 2279"/>
                <a:gd name="T30" fmla="*/ 372 w 907"/>
                <a:gd name="T31" fmla="*/ 1178 h 2279"/>
                <a:gd name="T32" fmla="*/ 372 w 907"/>
                <a:gd name="T33" fmla="*/ 445 h 2279"/>
                <a:gd name="T34" fmla="*/ 303 w 907"/>
                <a:gd name="T35" fmla="*/ 376 h 2279"/>
                <a:gd name="T36" fmla="*/ 233 w 907"/>
                <a:gd name="T37" fmla="*/ 445 h 2279"/>
                <a:gd name="T38" fmla="*/ 233 w 907"/>
                <a:gd name="T39" fmla="*/ 1152 h 2279"/>
                <a:gd name="T40" fmla="*/ 139 w 907"/>
                <a:gd name="T41" fmla="*/ 1025 h 2279"/>
                <a:gd name="T42" fmla="*/ 139 w 907"/>
                <a:gd name="T43" fmla="*/ 273 h 2279"/>
                <a:gd name="T44" fmla="*/ 273 w 907"/>
                <a:gd name="T45" fmla="*/ 139 h 2279"/>
                <a:gd name="T46" fmla="*/ 619 w 907"/>
                <a:gd name="T47" fmla="*/ 139 h 2279"/>
                <a:gd name="T48" fmla="*/ 689 w 907"/>
                <a:gd name="T49" fmla="*/ 70 h 2279"/>
                <a:gd name="T50" fmla="*/ 619 w 907"/>
                <a:gd name="T51" fmla="*/ 0 h 2279"/>
                <a:gd name="T52" fmla="*/ 273 w 907"/>
                <a:gd name="T53" fmla="*/ 0 h 2279"/>
                <a:gd name="T54" fmla="*/ 0 w 907"/>
                <a:gd name="T55" fmla="*/ 273 h 2279"/>
                <a:gd name="T56" fmla="*/ 0 w 907"/>
                <a:gd name="T57" fmla="*/ 1025 h 2279"/>
                <a:gd name="T58" fmla="*/ 233 w 907"/>
                <a:gd name="T59" fmla="*/ 1295 h 2279"/>
                <a:gd name="T60" fmla="*/ 233 w 907"/>
                <a:gd name="T61" fmla="*/ 2060 h 2279"/>
                <a:gd name="T62" fmla="*/ 452 w 907"/>
                <a:gd name="T63" fmla="*/ 2279 h 2279"/>
                <a:gd name="T64" fmla="*/ 470 w 907"/>
                <a:gd name="T65" fmla="*/ 2279 h 2279"/>
                <a:gd name="T66" fmla="*/ 619 w 907"/>
                <a:gd name="T67" fmla="*/ 2220 h 2279"/>
                <a:gd name="T68" fmla="*/ 768 w 907"/>
                <a:gd name="T69" fmla="*/ 2279 h 2279"/>
                <a:gd name="T70" fmla="*/ 838 w 907"/>
                <a:gd name="T71" fmla="*/ 2279 h 2279"/>
                <a:gd name="T72" fmla="*/ 907 w 907"/>
                <a:gd name="T73" fmla="*/ 2209 h 2279"/>
                <a:gd name="T74" fmla="*/ 838 w 907"/>
                <a:gd name="T75" fmla="*/ 2139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7" h="2279">
                  <a:moveTo>
                    <a:pt x="838" y="2139"/>
                  </a:moveTo>
                  <a:cubicBezTo>
                    <a:pt x="768" y="2139"/>
                    <a:pt x="768" y="2139"/>
                    <a:pt x="768" y="2139"/>
                  </a:cubicBezTo>
                  <a:cubicBezTo>
                    <a:pt x="724" y="2139"/>
                    <a:pt x="689" y="2104"/>
                    <a:pt x="689" y="2060"/>
                  </a:cubicBezTo>
                  <a:cubicBezTo>
                    <a:pt x="689" y="1299"/>
                    <a:pt x="689" y="1299"/>
                    <a:pt x="689" y="1299"/>
                  </a:cubicBezTo>
                  <a:cubicBezTo>
                    <a:pt x="689" y="1178"/>
                    <a:pt x="689" y="1178"/>
                    <a:pt x="689" y="1178"/>
                  </a:cubicBezTo>
                  <a:cubicBezTo>
                    <a:pt x="689" y="1140"/>
                    <a:pt x="657" y="1108"/>
                    <a:pt x="619" y="1108"/>
                  </a:cubicBezTo>
                  <a:cubicBezTo>
                    <a:pt x="580" y="1108"/>
                    <a:pt x="549" y="1140"/>
                    <a:pt x="549" y="1178"/>
                  </a:cubicBezTo>
                  <a:cubicBezTo>
                    <a:pt x="549" y="1278"/>
                    <a:pt x="549" y="1278"/>
                    <a:pt x="549" y="1278"/>
                  </a:cubicBezTo>
                  <a:cubicBezTo>
                    <a:pt x="549" y="1283"/>
                    <a:pt x="549" y="1287"/>
                    <a:pt x="549" y="1292"/>
                  </a:cubicBezTo>
                  <a:cubicBezTo>
                    <a:pt x="549" y="1294"/>
                    <a:pt x="549" y="1297"/>
                    <a:pt x="549" y="1299"/>
                  </a:cubicBezTo>
                  <a:cubicBezTo>
                    <a:pt x="549" y="2060"/>
                    <a:pt x="549" y="2060"/>
                    <a:pt x="549" y="2060"/>
                  </a:cubicBezTo>
                  <a:cubicBezTo>
                    <a:pt x="549" y="2104"/>
                    <a:pt x="514" y="2139"/>
                    <a:pt x="470" y="2139"/>
                  </a:cubicBezTo>
                  <a:cubicBezTo>
                    <a:pt x="452" y="2139"/>
                    <a:pt x="452" y="2139"/>
                    <a:pt x="452" y="2139"/>
                  </a:cubicBezTo>
                  <a:cubicBezTo>
                    <a:pt x="408" y="2139"/>
                    <a:pt x="372" y="2104"/>
                    <a:pt x="372" y="2060"/>
                  </a:cubicBezTo>
                  <a:cubicBezTo>
                    <a:pt x="372" y="1228"/>
                    <a:pt x="372" y="1228"/>
                    <a:pt x="372" y="1228"/>
                  </a:cubicBezTo>
                  <a:cubicBezTo>
                    <a:pt x="372" y="1178"/>
                    <a:pt x="372" y="1178"/>
                    <a:pt x="372" y="1178"/>
                  </a:cubicBezTo>
                  <a:cubicBezTo>
                    <a:pt x="372" y="445"/>
                    <a:pt x="372" y="445"/>
                    <a:pt x="372" y="445"/>
                  </a:cubicBezTo>
                  <a:cubicBezTo>
                    <a:pt x="372" y="407"/>
                    <a:pt x="341" y="376"/>
                    <a:pt x="303" y="376"/>
                  </a:cubicBezTo>
                  <a:cubicBezTo>
                    <a:pt x="264" y="376"/>
                    <a:pt x="233" y="407"/>
                    <a:pt x="233" y="445"/>
                  </a:cubicBezTo>
                  <a:cubicBezTo>
                    <a:pt x="233" y="1152"/>
                    <a:pt x="233" y="1152"/>
                    <a:pt x="233" y="1152"/>
                  </a:cubicBezTo>
                  <a:cubicBezTo>
                    <a:pt x="179" y="1135"/>
                    <a:pt x="139" y="1084"/>
                    <a:pt x="139" y="1025"/>
                  </a:cubicBezTo>
                  <a:cubicBezTo>
                    <a:pt x="139" y="273"/>
                    <a:pt x="139" y="273"/>
                    <a:pt x="139" y="273"/>
                  </a:cubicBezTo>
                  <a:cubicBezTo>
                    <a:pt x="139" y="199"/>
                    <a:pt x="199" y="139"/>
                    <a:pt x="273" y="139"/>
                  </a:cubicBezTo>
                  <a:cubicBezTo>
                    <a:pt x="619" y="139"/>
                    <a:pt x="619" y="139"/>
                    <a:pt x="619" y="139"/>
                  </a:cubicBezTo>
                  <a:cubicBezTo>
                    <a:pt x="657" y="139"/>
                    <a:pt x="689" y="108"/>
                    <a:pt x="689" y="70"/>
                  </a:cubicBezTo>
                  <a:cubicBezTo>
                    <a:pt x="689" y="31"/>
                    <a:pt x="657" y="0"/>
                    <a:pt x="619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123" y="0"/>
                    <a:pt x="0" y="122"/>
                    <a:pt x="0" y="273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0" y="1162"/>
                    <a:pt x="101" y="1275"/>
                    <a:pt x="233" y="1295"/>
                  </a:cubicBezTo>
                  <a:cubicBezTo>
                    <a:pt x="233" y="2060"/>
                    <a:pt x="233" y="2060"/>
                    <a:pt x="233" y="2060"/>
                  </a:cubicBezTo>
                  <a:cubicBezTo>
                    <a:pt x="233" y="2180"/>
                    <a:pt x="331" y="2279"/>
                    <a:pt x="452" y="2279"/>
                  </a:cubicBezTo>
                  <a:cubicBezTo>
                    <a:pt x="470" y="2279"/>
                    <a:pt x="470" y="2279"/>
                    <a:pt x="470" y="2279"/>
                  </a:cubicBezTo>
                  <a:cubicBezTo>
                    <a:pt x="527" y="2279"/>
                    <a:pt x="580" y="2256"/>
                    <a:pt x="619" y="2220"/>
                  </a:cubicBezTo>
                  <a:cubicBezTo>
                    <a:pt x="658" y="2256"/>
                    <a:pt x="711" y="2279"/>
                    <a:pt x="768" y="2279"/>
                  </a:cubicBezTo>
                  <a:cubicBezTo>
                    <a:pt x="838" y="2279"/>
                    <a:pt x="838" y="2279"/>
                    <a:pt x="838" y="2279"/>
                  </a:cubicBezTo>
                  <a:cubicBezTo>
                    <a:pt x="876" y="2279"/>
                    <a:pt x="907" y="2248"/>
                    <a:pt x="907" y="2209"/>
                  </a:cubicBezTo>
                  <a:cubicBezTo>
                    <a:pt x="907" y="2171"/>
                    <a:pt x="876" y="2139"/>
                    <a:pt x="838" y="2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78" name="Freeform 71">
              <a:extLst>
                <a:ext uri="{FF2B5EF4-FFF2-40B4-BE49-F238E27FC236}">
                  <a16:creationId xmlns:a16="http://schemas.microsoft.com/office/drawing/2014/main" xmlns="" id="{32289C2A-2BFF-403E-8621-020AF75F62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0663" y="139700"/>
              <a:ext cx="839788" cy="839788"/>
            </a:xfrm>
            <a:custGeom>
              <a:avLst/>
              <a:gdLst>
                <a:gd name="T0" fmla="*/ 289 w 579"/>
                <a:gd name="T1" fmla="*/ 579 h 579"/>
                <a:gd name="T2" fmla="*/ 579 w 579"/>
                <a:gd name="T3" fmla="*/ 290 h 579"/>
                <a:gd name="T4" fmla="*/ 289 w 579"/>
                <a:gd name="T5" fmla="*/ 0 h 579"/>
                <a:gd name="T6" fmla="*/ 0 w 579"/>
                <a:gd name="T7" fmla="*/ 290 h 579"/>
                <a:gd name="T8" fmla="*/ 289 w 579"/>
                <a:gd name="T9" fmla="*/ 579 h 579"/>
                <a:gd name="T10" fmla="*/ 289 w 579"/>
                <a:gd name="T11" fmla="*/ 140 h 579"/>
                <a:gd name="T12" fmla="*/ 439 w 579"/>
                <a:gd name="T13" fmla="*/ 290 h 579"/>
                <a:gd name="T14" fmla="*/ 289 w 579"/>
                <a:gd name="T15" fmla="*/ 440 h 579"/>
                <a:gd name="T16" fmla="*/ 139 w 579"/>
                <a:gd name="T17" fmla="*/ 290 h 579"/>
                <a:gd name="T18" fmla="*/ 289 w 579"/>
                <a:gd name="T19" fmla="*/ 14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579">
                  <a:moveTo>
                    <a:pt x="289" y="579"/>
                  </a:moveTo>
                  <a:cubicBezTo>
                    <a:pt x="449" y="579"/>
                    <a:pt x="579" y="450"/>
                    <a:pt x="579" y="290"/>
                  </a:cubicBezTo>
                  <a:cubicBezTo>
                    <a:pt x="579" y="130"/>
                    <a:pt x="449" y="0"/>
                    <a:pt x="289" y="0"/>
                  </a:cubicBezTo>
                  <a:cubicBezTo>
                    <a:pt x="129" y="0"/>
                    <a:pt x="0" y="130"/>
                    <a:pt x="0" y="290"/>
                  </a:cubicBezTo>
                  <a:cubicBezTo>
                    <a:pt x="0" y="450"/>
                    <a:pt x="129" y="579"/>
                    <a:pt x="289" y="579"/>
                  </a:cubicBezTo>
                  <a:close/>
                  <a:moveTo>
                    <a:pt x="289" y="140"/>
                  </a:moveTo>
                  <a:cubicBezTo>
                    <a:pt x="372" y="140"/>
                    <a:pt x="439" y="207"/>
                    <a:pt x="439" y="290"/>
                  </a:cubicBezTo>
                  <a:cubicBezTo>
                    <a:pt x="439" y="373"/>
                    <a:pt x="372" y="440"/>
                    <a:pt x="289" y="440"/>
                  </a:cubicBezTo>
                  <a:cubicBezTo>
                    <a:pt x="206" y="440"/>
                    <a:pt x="139" y="373"/>
                    <a:pt x="139" y="290"/>
                  </a:cubicBezTo>
                  <a:cubicBezTo>
                    <a:pt x="139" y="207"/>
                    <a:pt x="206" y="140"/>
                    <a:pt x="289" y="1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79" name="Freeform 72">
              <a:extLst>
                <a:ext uri="{FF2B5EF4-FFF2-40B4-BE49-F238E27FC236}">
                  <a16:creationId xmlns:a16="http://schemas.microsoft.com/office/drawing/2014/main" xmlns="" id="{65EB1F95-6331-422E-9C21-6568AE2E8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1109663"/>
              <a:ext cx="1314450" cy="3306763"/>
            </a:xfrm>
            <a:custGeom>
              <a:avLst/>
              <a:gdLst>
                <a:gd name="T0" fmla="*/ 634 w 907"/>
                <a:gd name="T1" fmla="*/ 0 h 2279"/>
                <a:gd name="T2" fmla="*/ 288 w 907"/>
                <a:gd name="T3" fmla="*/ 0 h 2279"/>
                <a:gd name="T4" fmla="*/ 219 w 907"/>
                <a:gd name="T5" fmla="*/ 70 h 2279"/>
                <a:gd name="T6" fmla="*/ 288 w 907"/>
                <a:gd name="T7" fmla="*/ 139 h 2279"/>
                <a:gd name="T8" fmla="*/ 634 w 907"/>
                <a:gd name="T9" fmla="*/ 139 h 2279"/>
                <a:gd name="T10" fmla="*/ 768 w 907"/>
                <a:gd name="T11" fmla="*/ 273 h 2279"/>
                <a:gd name="T12" fmla="*/ 768 w 907"/>
                <a:gd name="T13" fmla="*/ 1025 h 2279"/>
                <a:gd name="T14" fmla="*/ 674 w 907"/>
                <a:gd name="T15" fmla="*/ 1152 h 2279"/>
                <a:gd name="T16" fmla="*/ 674 w 907"/>
                <a:gd name="T17" fmla="*/ 445 h 2279"/>
                <a:gd name="T18" fmla="*/ 604 w 907"/>
                <a:gd name="T19" fmla="*/ 376 h 2279"/>
                <a:gd name="T20" fmla="*/ 535 w 907"/>
                <a:gd name="T21" fmla="*/ 445 h 2279"/>
                <a:gd name="T22" fmla="*/ 535 w 907"/>
                <a:gd name="T23" fmla="*/ 1178 h 2279"/>
                <a:gd name="T24" fmla="*/ 535 w 907"/>
                <a:gd name="T25" fmla="*/ 1228 h 2279"/>
                <a:gd name="T26" fmla="*/ 535 w 907"/>
                <a:gd name="T27" fmla="*/ 2060 h 2279"/>
                <a:gd name="T28" fmla="*/ 455 w 907"/>
                <a:gd name="T29" fmla="*/ 2139 h 2279"/>
                <a:gd name="T30" fmla="*/ 437 w 907"/>
                <a:gd name="T31" fmla="*/ 2139 h 2279"/>
                <a:gd name="T32" fmla="*/ 358 w 907"/>
                <a:gd name="T33" fmla="*/ 2060 h 2279"/>
                <a:gd name="T34" fmla="*/ 358 w 907"/>
                <a:gd name="T35" fmla="*/ 1299 h 2279"/>
                <a:gd name="T36" fmla="*/ 358 w 907"/>
                <a:gd name="T37" fmla="*/ 1292 h 2279"/>
                <a:gd name="T38" fmla="*/ 358 w 907"/>
                <a:gd name="T39" fmla="*/ 1278 h 2279"/>
                <a:gd name="T40" fmla="*/ 358 w 907"/>
                <a:gd name="T41" fmla="*/ 1178 h 2279"/>
                <a:gd name="T42" fmla="*/ 288 w 907"/>
                <a:gd name="T43" fmla="*/ 1108 h 2279"/>
                <a:gd name="T44" fmla="*/ 219 w 907"/>
                <a:gd name="T45" fmla="*/ 1178 h 2279"/>
                <a:gd name="T46" fmla="*/ 219 w 907"/>
                <a:gd name="T47" fmla="*/ 1299 h 2279"/>
                <a:gd name="T48" fmla="*/ 219 w 907"/>
                <a:gd name="T49" fmla="*/ 2060 h 2279"/>
                <a:gd name="T50" fmla="*/ 139 w 907"/>
                <a:gd name="T51" fmla="*/ 2139 h 2279"/>
                <a:gd name="T52" fmla="*/ 69 w 907"/>
                <a:gd name="T53" fmla="*/ 2139 h 2279"/>
                <a:gd name="T54" fmla="*/ 0 w 907"/>
                <a:gd name="T55" fmla="*/ 2209 h 2279"/>
                <a:gd name="T56" fmla="*/ 69 w 907"/>
                <a:gd name="T57" fmla="*/ 2279 h 2279"/>
                <a:gd name="T58" fmla="*/ 139 w 907"/>
                <a:gd name="T59" fmla="*/ 2279 h 2279"/>
                <a:gd name="T60" fmla="*/ 288 w 907"/>
                <a:gd name="T61" fmla="*/ 2220 h 2279"/>
                <a:gd name="T62" fmla="*/ 437 w 907"/>
                <a:gd name="T63" fmla="*/ 2279 h 2279"/>
                <a:gd name="T64" fmla="*/ 455 w 907"/>
                <a:gd name="T65" fmla="*/ 2279 h 2279"/>
                <a:gd name="T66" fmla="*/ 674 w 907"/>
                <a:gd name="T67" fmla="*/ 2060 h 2279"/>
                <a:gd name="T68" fmla="*/ 674 w 907"/>
                <a:gd name="T69" fmla="*/ 1295 h 2279"/>
                <a:gd name="T70" fmla="*/ 907 w 907"/>
                <a:gd name="T71" fmla="*/ 1025 h 2279"/>
                <a:gd name="T72" fmla="*/ 907 w 907"/>
                <a:gd name="T73" fmla="*/ 273 h 2279"/>
                <a:gd name="T74" fmla="*/ 634 w 907"/>
                <a:gd name="T7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7" h="2279">
                  <a:moveTo>
                    <a:pt x="634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50" y="0"/>
                    <a:pt x="219" y="31"/>
                    <a:pt x="219" y="70"/>
                  </a:cubicBezTo>
                  <a:cubicBezTo>
                    <a:pt x="219" y="108"/>
                    <a:pt x="250" y="139"/>
                    <a:pt x="288" y="139"/>
                  </a:cubicBezTo>
                  <a:cubicBezTo>
                    <a:pt x="634" y="139"/>
                    <a:pt x="634" y="139"/>
                    <a:pt x="634" y="139"/>
                  </a:cubicBezTo>
                  <a:cubicBezTo>
                    <a:pt x="708" y="139"/>
                    <a:pt x="768" y="199"/>
                    <a:pt x="768" y="273"/>
                  </a:cubicBezTo>
                  <a:cubicBezTo>
                    <a:pt x="768" y="1025"/>
                    <a:pt x="768" y="1025"/>
                    <a:pt x="768" y="1025"/>
                  </a:cubicBezTo>
                  <a:cubicBezTo>
                    <a:pt x="768" y="1084"/>
                    <a:pt x="728" y="1135"/>
                    <a:pt x="674" y="1152"/>
                  </a:cubicBezTo>
                  <a:cubicBezTo>
                    <a:pt x="674" y="445"/>
                    <a:pt x="674" y="445"/>
                    <a:pt x="674" y="445"/>
                  </a:cubicBezTo>
                  <a:cubicBezTo>
                    <a:pt x="674" y="407"/>
                    <a:pt x="643" y="376"/>
                    <a:pt x="604" y="376"/>
                  </a:cubicBezTo>
                  <a:cubicBezTo>
                    <a:pt x="566" y="376"/>
                    <a:pt x="535" y="407"/>
                    <a:pt x="535" y="445"/>
                  </a:cubicBezTo>
                  <a:cubicBezTo>
                    <a:pt x="535" y="1178"/>
                    <a:pt x="535" y="1178"/>
                    <a:pt x="535" y="1178"/>
                  </a:cubicBezTo>
                  <a:cubicBezTo>
                    <a:pt x="535" y="1228"/>
                    <a:pt x="535" y="1228"/>
                    <a:pt x="535" y="1228"/>
                  </a:cubicBezTo>
                  <a:cubicBezTo>
                    <a:pt x="535" y="2060"/>
                    <a:pt x="535" y="2060"/>
                    <a:pt x="535" y="2060"/>
                  </a:cubicBezTo>
                  <a:cubicBezTo>
                    <a:pt x="535" y="2104"/>
                    <a:pt x="499" y="2139"/>
                    <a:pt x="455" y="2139"/>
                  </a:cubicBezTo>
                  <a:cubicBezTo>
                    <a:pt x="437" y="2139"/>
                    <a:pt x="437" y="2139"/>
                    <a:pt x="437" y="2139"/>
                  </a:cubicBezTo>
                  <a:cubicBezTo>
                    <a:pt x="394" y="2139"/>
                    <a:pt x="358" y="2104"/>
                    <a:pt x="358" y="2060"/>
                  </a:cubicBezTo>
                  <a:cubicBezTo>
                    <a:pt x="358" y="1299"/>
                    <a:pt x="358" y="1299"/>
                    <a:pt x="358" y="1299"/>
                  </a:cubicBezTo>
                  <a:cubicBezTo>
                    <a:pt x="358" y="1297"/>
                    <a:pt x="358" y="1294"/>
                    <a:pt x="358" y="1292"/>
                  </a:cubicBezTo>
                  <a:cubicBezTo>
                    <a:pt x="359" y="1287"/>
                    <a:pt x="358" y="1283"/>
                    <a:pt x="358" y="1278"/>
                  </a:cubicBezTo>
                  <a:cubicBezTo>
                    <a:pt x="358" y="1178"/>
                    <a:pt x="358" y="1178"/>
                    <a:pt x="358" y="1178"/>
                  </a:cubicBezTo>
                  <a:cubicBezTo>
                    <a:pt x="358" y="1140"/>
                    <a:pt x="327" y="1108"/>
                    <a:pt x="288" y="1108"/>
                  </a:cubicBezTo>
                  <a:cubicBezTo>
                    <a:pt x="250" y="1108"/>
                    <a:pt x="219" y="1140"/>
                    <a:pt x="219" y="1178"/>
                  </a:cubicBezTo>
                  <a:cubicBezTo>
                    <a:pt x="219" y="1299"/>
                    <a:pt x="219" y="1299"/>
                    <a:pt x="219" y="1299"/>
                  </a:cubicBezTo>
                  <a:cubicBezTo>
                    <a:pt x="219" y="2060"/>
                    <a:pt x="219" y="2060"/>
                    <a:pt x="219" y="2060"/>
                  </a:cubicBezTo>
                  <a:cubicBezTo>
                    <a:pt x="219" y="2104"/>
                    <a:pt x="183" y="2139"/>
                    <a:pt x="139" y="2139"/>
                  </a:cubicBezTo>
                  <a:cubicBezTo>
                    <a:pt x="69" y="2139"/>
                    <a:pt x="69" y="2139"/>
                    <a:pt x="69" y="2139"/>
                  </a:cubicBezTo>
                  <a:cubicBezTo>
                    <a:pt x="31" y="2139"/>
                    <a:pt x="0" y="2171"/>
                    <a:pt x="0" y="2209"/>
                  </a:cubicBezTo>
                  <a:cubicBezTo>
                    <a:pt x="0" y="2248"/>
                    <a:pt x="31" y="2279"/>
                    <a:pt x="69" y="2279"/>
                  </a:cubicBezTo>
                  <a:cubicBezTo>
                    <a:pt x="139" y="2279"/>
                    <a:pt x="139" y="2279"/>
                    <a:pt x="139" y="2279"/>
                  </a:cubicBezTo>
                  <a:cubicBezTo>
                    <a:pt x="197" y="2279"/>
                    <a:pt x="249" y="2256"/>
                    <a:pt x="288" y="2220"/>
                  </a:cubicBezTo>
                  <a:cubicBezTo>
                    <a:pt x="327" y="2256"/>
                    <a:pt x="380" y="2279"/>
                    <a:pt x="437" y="2279"/>
                  </a:cubicBezTo>
                  <a:cubicBezTo>
                    <a:pt x="455" y="2279"/>
                    <a:pt x="455" y="2279"/>
                    <a:pt x="455" y="2279"/>
                  </a:cubicBezTo>
                  <a:cubicBezTo>
                    <a:pt x="576" y="2279"/>
                    <a:pt x="674" y="2180"/>
                    <a:pt x="674" y="2060"/>
                  </a:cubicBezTo>
                  <a:cubicBezTo>
                    <a:pt x="674" y="1295"/>
                    <a:pt x="674" y="1295"/>
                    <a:pt x="674" y="1295"/>
                  </a:cubicBezTo>
                  <a:cubicBezTo>
                    <a:pt x="806" y="1275"/>
                    <a:pt x="907" y="1162"/>
                    <a:pt x="907" y="1025"/>
                  </a:cubicBezTo>
                  <a:cubicBezTo>
                    <a:pt x="907" y="273"/>
                    <a:pt x="907" y="273"/>
                    <a:pt x="907" y="273"/>
                  </a:cubicBezTo>
                  <a:cubicBezTo>
                    <a:pt x="907" y="122"/>
                    <a:pt x="785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80" name="Freeform 73">
              <a:extLst>
                <a:ext uri="{FF2B5EF4-FFF2-40B4-BE49-F238E27FC236}">
                  <a16:creationId xmlns:a16="http://schemas.microsoft.com/office/drawing/2014/main" xmlns="" id="{4C2EDE7F-8EC1-4267-B43F-6655E0216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6550" y="-1588"/>
              <a:ext cx="914400" cy="915988"/>
            </a:xfrm>
            <a:custGeom>
              <a:avLst/>
              <a:gdLst>
                <a:gd name="T0" fmla="*/ 316 w 631"/>
                <a:gd name="T1" fmla="*/ 631 h 631"/>
                <a:gd name="T2" fmla="*/ 631 w 631"/>
                <a:gd name="T3" fmla="*/ 315 h 631"/>
                <a:gd name="T4" fmla="*/ 316 w 631"/>
                <a:gd name="T5" fmla="*/ 0 h 631"/>
                <a:gd name="T6" fmla="*/ 0 w 631"/>
                <a:gd name="T7" fmla="*/ 315 h 631"/>
                <a:gd name="T8" fmla="*/ 316 w 631"/>
                <a:gd name="T9" fmla="*/ 631 h 631"/>
                <a:gd name="T10" fmla="*/ 316 w 631"/>
                <a:gd name="T11" fmla="*/ 139 h 631"/>
                <a:gd name="T12" fmla="*/ 492 w 631"/>
                <a:gd name="T13" fmla="*/ 315 h 631"/>
                <a:gd name="T14" fmla="*/ 316 w 631"/>
                <a:gd name="T15" fmla="*/ 491 h 631"/>
                <a:gd name="T16" fmla="*/ 139 w 631"/>
                <a:gd name="T17" fmla="*/ 315 h 631"/>
                <a:gd name="T18" fmla="*/ 316 w 631"/>
                <a:gd name="T19" fmla="*/ 13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1" h="631">
                  <a:moveTo>
                    <a:pt x="316" y="631"/>
                  </a:moveTo>
                  <a:cubicBezTo>
                    <a:pt x="489" y="631"/>
                    <a:pt x="631" y="489"/>
                    <a:pt x="631" y="315"/>
                  </a:cubicBezTo>
                  <a:cubicBezTo>
                    <a:pt x="631" y="141"/>
                    <a:pt x="489" y="0"/>
                    <a:pt x="316" y="0"/>
                  </a:cubicBezTo>
                  <a:cubicBezTo>
                    <a:pt x="142" y="0"/>
                    <a:pt x="0" y="141"/>
                    <a:pt x="0" y="315"/>
                  </a:cubicBezTo>
                  <a:cubicBezTo>
                    <a:pt x="0" y="489"/>
                    <a:pt x="142" y="631"/>
                    <a:pt x="316" y="631"/>
                  </a:cubicBezTo>
                  <a:close/>
                  <a:moveTo>
                    <a:pt x="316" y="139"/>
                  </a:moveTo>
                  <a:cubicBezTo>
                    <a:pt x="413" y="139"/>
                    <a:pt x="492" y="218"/>
                    <a:pt x="492" y="315"/>
                  </a:cubicBezTo>
                  <a:cubicBezTo>
                    <a:pt x="492" y="412"/>
                    <a:pt x="413" y="491"/>
                    <a:pt x="316" y="491"/>
                  </a:cubicBezTo>
                  <a:cubicBezTo>
                    <a:pt x="218" y="491"/>
                    <a:pt x="139" y="412"/>
                    <a:pt x="139" y="315"/>
                  </a:cubicBezTo>
                  <a:cubicBezTo>
                    <a:pt x="139" y="218"/>
                    <a:pt x="218" y="139"/>
                    <a:pt x="316" y="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81" name="Freeform 74">
              <a:extLst>
                <a:ext uri="{FF2B5EF4-FFF2-40B4-BE49-F238E27FC236}">
                  <a16:creationId xmlns:a16="http://schemas.microsoft.com/office/drawing/2014/main" xmlns="" id="{84E66860-17BA-4C72-B357-0A7129031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3163" y="1030288"/>
              <a:ext cx="1776413" cy="3592513"/>
            </a:xfrm>
            <a:custGeom>
              <a:avLst/>
              <a:gdLst>
                <a:gd name="T0" fmla="*/ 1147 w 1225"/>
                <a:gd name="T1" fmla="*/ 1763 h 2475"/>
                <a:gd name="T2" fmla="*/ 1201 w 1225"/>
                <a:gd name="T3" fmla="*/ 1738 h 2475"/>
                <a:gd name="T4" fmla="*/ 1216 w 1225"/>
                <a:gd name="T5" fmla="*/ 1681 h 2475"/>
                <a:gd name="T6" fmla="*/ 1134 w 1225"/>
                <a:gd name="T7" fmla="*/ 1231 h 2475"/>
                <a:gd name="T8" fmla="*/ 1225 w 1225"/>
                <a:gd name="T9" fmla="*/ 1019 h 2475"/>
                <a:gd name="T10" fmla="*/ 1225 w 1225"/>
                <a:gd name="T11" fmla="*/ 293 h 2475"/>
                <a:gd name="T12" fmla="*/ 932 w 1225"/>
                <a:gd name="T13" fmla="*/ 0 h 2475"/>
                <a:gd name="T14" fmla="*/ 296 w 1225"/>
                <a:gd name="T15" fmla="*/ 0 h 2475"/>
                <a:gd name="T16" fmla="*/ 2 w 1225"/>
                <a:gd name="T17" fmla="*/ 293 h 2475"/>
                <a:gd name="T18" fmla="*/ 2 w 1225"/>
                <a:gd name="T19" fmla="*/ 1019 h 2475"/>
                <a:gd name="T20" fmla="*/ 89 w 1225"/>
                <a:gd name="T21" fmla="*/ 1227 h 2475"/>
                <a:gd name="T22" fmla="*/ 4 w 1225"/>
                <a:gd name="T23" fmla="*/ 1680 h 2475"/>
                <a:gd name="T24" fmla="*/ 18 w 1225"/>
                <a:gd name="T25" fmla="*/ 1738 h 2475"/>
                <a:gd name="T26" fmla="*/ 72 w 1225"/>
                <a:gd name="T27" fmla="*/ 1763 h 2475"/>
                <a:gd name="T28" fmla="*/ 227 w 1225"/>
                <a:gd name="T29" fmla="*/ 1763 h 2475"/>
                <a:gd name="T30" fmla="*/ 227 w 1225"/>
                <a:gd name="T31" fmla="*/ 2256 h 2475"/>
                <a:gd name="T32" fmla="*/ 446 w 1225"/>
                <a:gd name="T33" fmla="*/ 2475 h 2475"/>
                <a:gd name="T34" fmla="*/ 464 w 1225"/>
                <a:gd name="T35" fmla="*/ 2475 h 2475"/>
                <a:gd name="T36" fmla="*/ 613 w 1225"/>
                <a:gd name="T37" fmla="*/ 2416 h 2475"/>
                <a:gd name="T38" fmla="*/ 762 w 1225"/>
                <a:gd name="T39" fmla="*/ 2475 h 2475"/>
                <a:gd name="T40" fmla="*/ 780 w 1225"/>
                <a:gd name="T41" fmla="*/ 2475 h 2475"/>
                <a:gd name="T42" fmla="*/ 999 w 1225"/>
                <a:gd name="T43" fmla="*/ 2256 h 2475"/>
                <a:gd name="T44" fmla="*/ 999 w 1225"/>
                <a:gd name="T45" fmla="*/ 1763 h 2475"/>
                <a:gd name="T46" fmla="*/ 1147 w 1225"/>
                <a:gd name="T47" fmla="*/ 1763 h 2475"/>
                <a:gd name="T48" fmla="*/ 234 w 1225"/>
                <a:gd name="T49" fmla="*/ 1214 h 2475"/>
                <a:gd name="T50" fmla="*/ 382 w 1225"/>
                <a:gd name="T51" fmla="*/ 434 h 2475"/>
                <a:gd name="T52" fmla="*/ 326 w 1225"/>
                <a:gd name="T53" fmla="*/ 353 h 2475"/>
                <a:gd name="T54" fmla="*/ 245 w 1225"/>
                <a:gd name="T55" fmla="*/ 408 h 2475"/>
                <a:gd name="T56" fmla="*/ 142 w 1225"/>
                <a:gd name="T57" fmla="*/ 951 h 2475"/>
                <a:gd name="T58" fmla="*/ 142 w 1225"/>
                <a:gd name="T59" fmla="*/ 293 h 2475"/>
                <a:gd name="T60" fmla="*/ 296 w 1225"/>
                <a:gd name="T61" fmla="*/ 139 h 2475"/>
                <a:gd name="T62" fmla="*/ 932 w 1225"/>
                <a:gd name="T63" fmla="*/ 139 h 2475"/>
                <a:gd name="T64" fmla="*/ 1086 w 1225"/>
                <a:gd name="T65" fmla="*/ 293 h 2475"/>
                <a:gd name="T66" fmla="*/ 1086 w 1225"/>
                <a:gd name="T67" fmla="*/ 969 h 2475"/>
                <a:gd name="T68" fmla="*/ 983 w 1225"/>
                <a:gd name="T69" fmla="*/ 408 h 2475"/>
                <a:gd name="T70" fmla="*/ 902 w 1225"/>
                <a:gd name="T71" fmla="*/ 352 h 2475"/>
                <a:gd name="T72" fmla="*/ 846 w 1225"/>
                <a:gd name="T73" fmla="*/ 434 h 2475"/>
                <a:gd name="T74" fmla="*/ 989 w 1225"/>
                <a:gd name="T75" fmla="*/ 1216 h 2475"/>
                <a:gd name="T76" fmla="*/ 989 w 1225"/>
                <a:gd name="T77" fmla="*/ 1217 h 2475"/>
                <a:gd name="T78" fmla="*/ 989 w 1225"/>
                <a:gd name="T79" fmla="*/ 1218 h 2475"/>
                <a:gd name="T80" fmla="*/ 1064 w 1225"/>
                <a:gd name="T81" fmla="*/ 1624 h 2475"/>
                <a:gd name="T82" fmla="*/ 156 w 1225"/>
                <a:gd name="T83" fmla="*/ 1624 h 2475"/>
                <a:gd name="T84" fmla="*/ 234 w 1225"/>
                <a:gd name="T85" fmla="*/ 1214 h 2475"/>
                <a:gd name="T86" fmla="*/ 464 w 1225"/>
                <a:gd name="T87" fmla="*/ 2335 h 2475"/>
                <a:gd name="T88" fmla="*/ 446 w 1225"/>
                <a:gd name="T89" fmla="*/ 2335 h 2475"/>
                <a:gd name="T90" fmla="*/ 367 w 1225"/>
                <a:gd name="T91" fmla="*/ 2256 h 2475"/>
                <a:gd name="T92" fmla="*/ 367 w 1225"/>
                <a:gd name="T93" fmla="*/ 1763 h 2475"/>
                <a:gd name="T94" fmla="*/ 544 w 1225"/>
                <a:gd name="T95" fmla="*/ 1763 h 2475"/>
                <a:gd name="T96" fmla="*/ 544 w 1225"/>
                <a:gd name="T97" fmla="*/ 2256 h 2475"/>
                <a:gd name="T98" fmla="*/ 464 w 1225"/>
                <a:gd name="T99" fmla="*/ 2335 h 2475"/>
                <a:gd name="T100" fmla="*/ 860 w 1225"/>
                <a:gd name="T101" fmla="*/ 2256 h 2475"/>
                <a:gd name="T102" fmla="*/ 780 w 1225"/>
                <a:gd name="T103" fmla="*/ 2335 h 2475"/>
                <a:gd name="T104" fmla="*/ 762 w 1225"/>
                <a:gd name="T105" fmla="*/ 2335 h 2475"/>
                <a:gd name="T106" fmla="*/ 683 w 1225"/>
                <a:gd name="T107" fmla="*/ 2256 h 2475"/>
                <a:gd name="T108" fmla="*/ 683 w 1225"/>
                <a:gd name="T109" fmla="*/ 1763 h 2475"/>
                <a:gd name="T110" fmla="*/ 860 w 1225"/>
                <a:gd name="T111" fmla="*/ 1763 h 2475"/>
                <a:gd name="T112" fmla="*/ 860 w 1225"/>
                <a:gd name="T113" fmla="*/ 2256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5" h="2475">
                  <a:moveTo>
                    <a:pt x="1147" y="1763"/>
                  </a:moveTo>
                  <a:cubicBezTo>
                    <a:pt x="1168" y="1763"/>
                    <a:pt x="1188" y="1754"/>
                    <a:pt x="1201" y="1738"/>
                  </a:cubicBezTo>
                  <a:cubicBezTo>
                    <a:pt x="1214" y="1722"/>
                    <a:pt x="1220" y="1701"/>
                    <a:pt x="1216" y="1681"/>
                  </a:cubicBezTo>
                  <a:cubicBezTo>
                    <a:pt x="1134" y="1231"/>
                    <a:pt x="1134" y="1231"/>
                    <a:pt x="1134" y="1231"/>
                  </a:cubicBezTo>
                  <a:cubicBezTo>
                    <a:pt x="1191" y="1176"/>
                    <a:pt x="1225" y="1100"/>
                    <a:pt x="1225" y="1019"/>
                  </a:cubicBezTo>
                  <a:cubicBezTo>
                    <a:pt x="1225" y="293"/>
                    <a:pt x="1225" y="293"/>
                    <a:pt x="1225" y="293"/>
                  </a:cubicBezTo>
                  <a:cubicBezTo>
                    <a:pt x="1225" y="131"/>
                    <a:pt x="1093" y="0"/>
                    <a:pt x="932" y="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134" y="0"/>
                    <a:pt x="2" y="131"/>
                    <a:pt x="2" y="293"/>
                  </a:cubicBezTo>
                  <a:cubicBezTo>
                    <a:pt x="2" y="1019"/>
                    <a:pt x="2" y="1019"/>
                    <a:pt x="2" y="1019"/>
                  </a:cubicBezTo>
                  <a:cubicBezTo>
                    <a:pt x="2" y="1097"/>
                    <a:pt x="34" y="1172"/>
                    <a:pt x="89" y="1227"/>
                  </a:cubicBezTo>
                  <a:cubicBezTo>
                    <a:pt x="4" y="1680"/>
                    <a:pt x="4" y="1680"/>
                    <a:pt x="4" y="1680"/>
                  </a:cubicBezTo>
                  <a:cubicBezTo>
                    <a:pt x="0" y="1701"/>
                    <a:pt x="5" y="1722"/>
                    <a:pt x="18" y="1738"/>
                  </a:cubicBezTo>
                  <a:cubicBezTo>
                    <a:pt x="32" y="1754"/>
                    <a:pt x="51" y="1763"/>
                    <a:pt x="72" y="1763"/>
                  </a:cubicBezTo>
                  <a:cubicBezTo>
                    <a:pt x="227" y="1763"/>
                    <a:pt x="227" y="1763"/>
                    <a:pt x="227" y="1763"/>
                  </a:cubicBezTo>
                  <a:cubicBezTo>
                    <a:pt x="227" y="2256"/>
                    <a:pt x="227" y="2256"/>
                    <a:pt x="227" y="2256"/>
                  </a:cubicBezTo>
                  <a:cubicBezTo>
                    <a:pt x="227" y="2377"/>
                    <a:pt x="326" y="2475"/>
                    <a:pt x="446" y="2475"/>
                  </a:cubicBezTo>
                  <a:cubicBezTo>
                    <a:pt x="464" y="2475"/>
                    <a:pt x="464" y="2475"/>
                    <a:pt x="464" y="2475"/>
                  </a:cubicBezTo>
                  <a:cubicBezTo>
                    <a:pt x="522" y="2475"/>
                    <a:pt x="574" y="2452"/>
                    <a:pt x="613" y="2416"/>
                  </a:cubicBezTo>
                  <a:cubicBezTo>
                    <a:pt x="652" y="2452"/>
                    <a:pt x="705" y="2475"/>
                    <a:pt x="762" y="2475"/>
                  </a:cubicBezTo>
                  <a:cubicBezTo>
                    <a:pt x="780" y="2475"/>
                    <a:pt x="780" y="2475"/>
                    <a:pt x="780" y="2475"/>
                  </a:cubicBezTo>
                  <a:cubicBezTo>
                    <a:pt x="901" y="2475"/>
                    <a:pt x="999" y="2377"/>
                    <a:pt x="999" y="2256"/>
                  </a:cubicBezTo>
                  <a:cubicBezTo>
                    <a:pt x="999" y="1763"/>
                    <a:pt x="999" y="1763"/>
                    <a:pt x="999" y="1763"/>
                  </a:cubicBezTo>
                  <a:lnTo>
                    <a:pt x="1147" y="1763"/>
                  </a:lnTo>
                  <a:close/>
                  <a:moveTo>
                    <a:pt x="234" y="1214"/>
                  </a:moveTo>
                  <a:cubicBezTo>
                    <a:pt x="382" y="434"/>
                    <a:pt x="382" y="434"/>
                    <a:pt x="382" y="434"/>
                  </a:cubicBezTo>
                  <a:cubicBezTo>
                    <a:pt x="389" y="396"/>
                    <a:pt x="364" y="360"/>
                    <a:pt x="326" y="353"/>
                  </a:cubicBezTo>
                  <a:cubicBezTo>
                    <a:pt x="288" y="345"/>
                    <a:pt x="252" y="370"/>
                    <a:pt x="245" y="408"/>
                  </a:cubicBezTo>
                  <a:cubicBezTo>
                    <a:pt x="142" y="951"/>
                    <a:pt x="142" y="951"/>
                    <a:pt x="142" y="951"/>
                  </a:cubicBezTo>
                  <a:cubicBezTo>
                    <a:pt x="142" y="293"/>
                    <a:pt x="142" y="293"/>
                    <a:pt x="142" y="293"/>
                  </a:cubicBezTo>
                  <a:cubicBezTo>
                    <a:pt x="142" y="208"/>
                    <a:pt x="211" y="139"/>
                    <a:pt x="296" y="139"/>
                  </a:cubicBezTo>
                  <a:cubicBezTo>
                    <a:pt x="932" y="139"/>
                    <a:pt x="932" y="139"/>
                    <a:pt x="932" y="139"/>
                  </a:cubicBezTo>
                  <a:cubicBezTo>
                    <a:pt x="1017" y="139"/>
                    <a:pt x="1086" y="208"/>
                    <a:pt x="1086" y="293"/>
                  </a:cubicBezTo>
                  <a:cubicBezTo>
                    <a:pt x="1086" y="969"/>
                    <a:pt x="1086" y="969"/>
                    <a:pt x="1086" y="969"/>
                  </a:cubicBezTo>
                  <a:cubicBezTo>
                    <a:pt x="983" y="408"/>
                    <a:pt x="983" y="408"/>
                    <a:pt x="983" y="408"/>
                  </a:cubicBezTo>
                  <a:cubicBezTo>
                    <a:pt x="976" y="371"/>
                    <a:pt x="940" y="346"/>
                    <a:pt x="902" y="352"/>
                  </a:cubicBezTo>
                  <a:cubicBezTo>
                    <a:pt x="864" y="359"/>
                    <a:pt x="839" y="396"/>
                    <a:pt x="846" y="434"/>
                  </a:cubicBezTo>
                  <a:cubicBezTo>
                    <a:pt x="989" y="1216"/>
                    <a:pt x="989" y="1216"/>
                    <a:pt x="989" y="1216"/>
                  </a:cubicBezTo>
                  <a:cubicBezTo>
                    <a:pt x="989" y="1217"/>
                    <a:pt x="989" y="1217"/>
                    <a:pt x="989" y="1217"/>
                  </a:cubicBezTo>
                  <a:cubicBezTo>
                    <a:pt x="989" y="1217"/>
                    <a:pt x="989" y="1218"/>
                    <a:pt x="989" y="1218"/>
                  </a:cubicBezTo>
                  <a:cubicBezTo>
                    <a:pt x="1064" y="1624"/>
                    <a:pt x="1064" y="1624"/>
                    <a:pt x="1064" y="1624"/>
                  </a:cubicBezTo>
                  <a:cubicBezTo>
                    <a:pt x="156" y="1624"/>
                    <a:pt x="156" y="1624"/>
                    <a:pt x="156" y="1624"/>
                  </a:cubicBezTo>
                  <a:lnTo>
                    <a:pt x="234" y="1214"/>
                  </a:lnTo>
                  <a:close/>
                  <a:moveTo>
                    <a:pt x="464" y="2335"/>
                  </a:moveTo>
                  <a:cubicBezTo>
                    <a:pt x="446" y="2335"/>
                    <a:pt x="446" y="2335"/>
                    <a:pt x="446" y="2335"/>
                  </a:cubicBezTo>
                  <a:cubicBezTo>
                    <a:pt x="402" y="2335"/>
                    <a:pt x="367" y="2300"/>
                    <a:pt x="367" y="2256"/>
                  </a:cubicBezTo>
                  <a:cubicBezTo>
                    <a:pt x="367" y="1763"/>
                    <a:pt x="367" y="1763"/>
                    <a:pt x="367" y="1763"/>
                  </a:cubicBezTo>
                  <a:cubicBezTo>
                    <a:pt x="544" y="1763"/>
                    <a:pt x="544" y="1763"/>
                    <a:pt x="544" y="1763"/>
                  </a:cubicBezTo>
                  <a:cubicBezTo>
                    <a:pt x="544" y="2256"/>
                    <a:pt x="544" y="2256"/>
                    <a:pt x="544" y="2256"/>
                  </a:cubicBezTo>
                  <a:cubicBezTo>
                    <a:pt x="544" y="2300"/>
                    <a:pt x="508" y="2335"/>
                    <a:pt x="464" y="2335"/>
                  </a:cubicBezTo>
                  <a:close/>
                  <a:moveTo>
                    <a:pt x="860" y="2256"/>
                  </a:moveTo>
                  <a:cubicBezTo>
                    <a:pt x="860" y="2300"/>
                    <a:pt x="824" y="2335"/>
                    <a:pt x="780" y="2335"/>
                  </a:cubicBezTo>
                  <a:cubicBezTo>
                    <a:pt x="762" y="2335"/>
                    <a:pt x="762" y="2335"/>
                    <a:pt x="762" y="2335"/>
                  </a:cubicBezTo>
                  <a:cubicBezTo>
                    <a:pt x="719" y="2335"/>
                    <a:pt x="683" y="2300"/>
                    <a:pt x="683" y="2256"/>
                  </a:cubicBezTo>
                  <a:cubicBezTo>
                    <a:pt x="683" y="1763"/>
                    <a:pt x="683" y="1763"/>
                    <a:pt x="683" y="1763"/>
                  </a:cubicBezTo>
                  <a:cubicBezTo>
                    <a:pt x="860" y="1763"/>
                    <a:pt x="860" y="1763"/>
                    <a:pt x="860" y="1763"/>
                  </a:cubicBezTo>
                  <a:lnTo>
                    <a:pt x="860" y="22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</p:grpSp>
      <p:grpSp>
        <p:nvGrpSpPr>
          <p:cNvPr id="196" name="CustomIcon">
            <a:extLst>
              <a:ext uri="{FF2B5EF4-FFF2-40B4-BE49-F238E27FC236}">
                <a16:creationId xmlns:a16="http://schemas.microsoft.com/office/drawing/2014/main" xmlns="" id="{435CEF43-4D30-4ECD-8B35-5D0F126B122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668934" y="6106350"/>
            <a:ext cx="313153" cy="274009"/>
            <a:chOff x="0" y="0"/>
            <a:chExt cx="4648200" cy="4067175"/>
          </a:xfrm>
        </p:grpSpPr>
        <p:sp>
          <p:nvSpPr>
            <p:cNvPr id="194" name="Freeform 83">
              <a:extLst>
                <a:ext uri="{FF2B5EF4-FFF2-40B4-BE49-F238E27FC236}">
                  <a16:creationId xmlns:a16="http://schemas.microsoft.com/office/drawing/2014/main" xmlns="" id="{AFBBA0A0-4FD5-44D2-8E71-1DC4DD105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4648200" cy="4067175"/>
            </a:xfrm>
            <a:custGeom>
              <a:avLst/>
              <a:gdLst>
                <a:gd name="T0" fmla="*/ 3136 w 3206"/>
                <a:gd name="T1" fmla="*/ 1666 h 2802"/>
                <a:gd name="T2" fmla="*/ 3025 w 3206"/>
                <a:gd name="T3" fmla="*/ 1666 h 2802"/>
                <a:gd name="T4" fmla="*/ 3025 w 3206"/>
                <a:gd name="T5" fmla="*/ 140 h 2802"/>
                <a:gd name="T6" fmla="*/ 3136 w 3206"/>
                <a:gd name="T7" fmla="*/ 140 h 2802"/>
                <a:gd name="T8" fmla="*/ 3206 w 3206"/>
                <a:gd name="T9" fmla="*/ 70 h 2802"/>
                <a:gd name="T10" fmla="*/ 3136 w 3206"/>
                <a:gd name="T11" fmla="*/ 0 h 2802"/>
                <a:gd name="T12" fmla="*/ 2955 w 3206"/>
                <a:gd name="T13" fmla="*/ 0 h 2802"/>
                <a:gd name="T14" fmla="*/ 338 w 3206"/>
                <a:gd name="T15" fmla="*/ 0 h 2802"/>
                <a:gd name="T16" fmla="*/ 70 w 3206"/>
                <a:gd name="T17" fmla="*/ 0 h 2802"/>
                <a:gd name="T18" fmla="*/ 0 w 3206"/>
                <a:gd name="T19" fmla="*/ 70 h 2802"/>
                <a:gd name="T20" fmla="*/ 70 w 3206"/>
                <a:gd name="T21" fmla="*/ 140 h 2802"/>
                <a:gd name="T22" fmla="*/ 268 w 3206"/>
                <a:gd name="T23" fmla="*/ 140 h 2802"/>
                <a:gd name="T24" fmla="*/ 268 w 3206"/>
                <a:gd name="T25" fmla="*/ 1666 h 2802"/>
                <a:gd name="T26" fmla="*/ 70 w 3206"/>
                <a:gd name="T27" fmla="*/ 1666 h 2802"/>
                <a:gd name="T28" fmla="*/ 0 w 3206"/>
                <a:gd name="T29" fmla="*/ 1736 h 2802"/>
                <a:gd name="T30" fmla="*/ 70 w 3206"/>
                <a:gd name="T31" fmla="*/ 1806 h 2802"/>
                <a:gd name="T32" fmla="*/ 338 w 3206"/>
                <a:gd name="T33" fmla="*/ 1806 h 2802"/>
                <a:gd name="T34" fmla="*/ 850 w 3206"/>
                <a:gd name="T35" fmla="*/ 1806 h 2802"/>
                <a:gd name="T36" fmla="*/ 666 w 3206"/>
                <a:gd name="T37" fmla="*/ 2718 h 2802"/>
                <a:gd name="T38" fmla="*/ 721 w 3206"/>
                <a:gd name="T39" fmla="*/ 2800 h 2802"/>
                <a:gd name="T40" fmla="*/ 735 w 3206"/>
                <a:gd name="T41" fmla="*/ 2802 h 2802"/>
                <a:gd name="T42" fmla="*/ 803 w 3206"/>
                <a:gd name="T43" fmla="*/ 2745 h 2802"/>
                <a:gd name="T44" fmla="*/ 993 w 3206"/>
                <a:gd name="T45" fmla="*/ 1806 h 2802"/>
                <a:gd name="T46" fmla="*/ 1576 w 3206"/>
                <a:gd name="T47" fmla="*/ 1806 h 2802"/>
                <a:gd name="T48" fmla="*/ 1576 w 3206"/>
                <a:gd name="T49" fmla="*/ 2087 h 2802"/>
                <a:gd name="T50" fmla="*/ 1646 w 3206"/>
                <a:gd name="T51" fmla="*/ 2157 h 2802"/>
                <a:gd name="T52" fmla="*/ 1716 w 3206"/>
                <a:gd name="T53" fmla="*/ 2087 h 2802"/>
                <a:gd name="T54" fmla="*/ 1716 w 3206"/>
                <a:gd name="T55" fmla="*/ 1806 h 2802"/>
                <a:gd name="T56" fmla="*/ 2300 w 3206"/>
                <a:gd name="T57" fmla="*/ 1806 h 2802"/>
                <a:gd name="T58" fmla="*/ 2490 w 3206"/>
                <a:gd name="T59" fmla="*/ 2745 h 2802"/>
                <a:gd name="T60" fmla="*/ 2558 w 3206"/>
                <a:gd name="T61" fmla="*/ 2802 h 2802"/>
                <a:gd name="T62" fmla="*/ 2572 w 3206"/>
                <a:gd name="T63" fmla="*/ 2800 h 2802"/>
                <a:gd name="T64" fmla="*/ 2627 w 3206"/>
                <a:gd name="T65" fmla="*/ 2718 h 2802"/>
                <a:gd name="T66" fmla="*/ 2443 w 3206"/>
                <a:gd name="T67" fmla="*/ 1806 h 2802"/>
                <a:gd name="T68" fmla="*/ 2955 w 3206"/>
                <a:gd name="T69" fmla="*/ 1806 h 2802"/>
                <a:gd name="T70" fmla="*/ 3136 w 3206"/>
                <a:gd name="T71" fmla="*/ 1806 h 2802"/>
                <a:gd name="T72" fmla="*/ 3206 w 3206"/>
                <a:gd name="T73" fmla="*/ 1736 h 2802"/>
                <a:gd name="T74" fmla="*/ 3136 w 3206"/>
                <a:gd name="T75" fmla="*/ 1666 h 2802"/>
                <a:gd name="T76" fmla="*/ 2357 w 3206"/>
                <a:gd name="T77" fmla="*/ 1666 h 2802"/>
                <a:gd name="T78" fmla="*/ 2357 w 3206"/>
                <a:gd name="T79" fmla="*/ 1666 h 2802"/>
                <a:gd name="T80" fmla="*/ 936 w 3206"/>
                <a:gd name="T81" fmla="*/ 1666 h 2802"/>
                <a:gd name="T82" fmla="*/ 935 w 3206"/>
                <a:gd name="T83" fmla="*/ 1666 h 2802"/>
                <a:gd name="T84" fmla="*/ 408 w 3206"/>
                <a:gd name="T85" fmla="*/ 1666 h 2802"/>
                <a:gd name="T86" fmla="*/ 408 w 3206"/>
                <a:gd name="T87" fmla="*/ 140 h 2802"/>
                <a:gd name="T88" fmla="*/ 2885 w 3206"/>
                <a:gd name="T89" fmla="*/ 140 h 2802"/>
                <a:gd name="T90" fmla="*/ 2885 w 3206"/>
                <a:gd name="T91" fmla="*/ 1666 h 2802"/>
                <a:gd name="T92" fmla="*/ 2357 w 3206"/>
                <a:gd name="T93" fmla="*/ 1666 h 2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6" h="2802">
                  <a:moveTo>
                    <a:pt x="3136" y="1666"/>
                  </a:moveTo>
                  <a:cubicBezTo>
                    <a:pt x="3025" y="1666"/>
                    <a:pt x="3025" y="1666"/>
                    <a:pt x="3025" y="1666"/>
                  </a:cubicBezTo>
                  <a:cubicBezTo>
                    <a:pt x="3025" y="140"/>
                    <a:pt x="3025" y="140"/>
                    <a:pt x="3025" y="140"/>
                  </a:cubicBezTo>
                  <a:cubicBezTo>
                    <a:pt x="3136" y="140"/>
                    <a:pt x="3136" y="140"/>
                    <a:pt x="3136" y="140"/>
                  </a:cubicBezTo>
                  <a:cubicBezTo>
                    <a:pt x="3175" y="140"/>
                    <a:pt x="3206" y="109"/>
                    <a:pt x="3206" y="70"/>
                  </a:cubicBezTo>
                  <a:cubicBezTo>
                    <a:pt x="3206" y="32"/>
                    <a:pt x="3175" y="0"/>
                    <a:pt x="3136" y="0"/>
                  </a:cubicBezTo>
                  <a:cubicBezTo>
                    <a:pt x="2955" y="0"/>
                    <a:pt x="2955" y="0"/>
                    <a:pt x="2955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268" y="140"/>
                    <a:pt x="268" y="140"/>
                    <a:pt x="268" y="140"/>
                  </a:cubicBezTo>
                  <a:cubicBezTo>
                    <a:pt x="268" y="1666"/>
                    <a:pt x="268" y="1666"/>
                    <a:pt x="268" y="1666"/>
                  </a:cubicBezTo>
                  <a:cubicBezTo>
                    <a:pt x="70" y="1666"/>
                    <a:pt x="70" y="1666"/>
                    <a:pt x="70" y="1666"/>
                  </a:cubicBezTo>
                  <a:cubicBezTo>
                    <a:pt x="31" y="1666"/>
                    <a:pt x="0" y="1698"/>
                    <a:pt x="0" y="1736"/>
                  </a:cubicBezTo>
                  <a:cubicBezTo>
                    <a:pt x="0" y="1775"/>
                    <a:pt x="31" y="1806"/>
                    <a:pt x="70" y="1806"/>
                  </a:cubicBezTo>
                  <a:cubicBezTo>
                    <a:pt x="338" y="1806"/>
                    <a:pt x="338" y="1806"/>
                    <a:pt x="338" y="1806"/>
                  </a:cubicBezTo>
                  <a:cubicBezTo>
                    <a:pt x="850" y="1806"/>
                    <a:pt x="850" y="1806"/>
                    <a:pt x="850" y="1806"/>
                  </a:cubicBezTo>
                  <a:cubicBezTo>
                    <a:pt x="666" y="2718"/>
                    <a:pt x="666" y="2718"/>
                    <a:pt x="666" y="2718"/>
                  </a:cubicBezTo>
                  <a:cubicBezTo>
                    <a:pt x="658" y="2756"/>
                    <a:pt x="683" y="2793"/>
                    <a:pt x="721" y="2800"/>
                  </a:cubicBezTo>
                  <a:cubicBezTo>
                    <a:pt x="725" y="2801"/>
                    <a:pt x="730" y="2802"/>
                    <a:pt x="735" y="2802"/>
                  </a:cubicBezTo>
                  <a:cubicBezTo>
                    <a:pt x="767" y="2802"/>
                    <a:pt x="796" y="2779"/>
                    <a:pt x="803" y="2745"/>
                  </a:cubicBezTo>
                  <a:cubicBezTo>
                    <a:pt x="993" y="1806"/>
                    <a:pt x="993" y="1806"/>
                    <a:pt x="993" y="1806"/>
                  </a:cubicBezTo>
                  <a:cubicBezTo>
                    <a:pt x="1576" y="1806"/>
                    <a:pt x="1576" y="1806"/>
                    <a:pt x="1576" y="1806"/>
                  </a:cubicBezTo>
                  <a:cubicBezTo>
                    <a:pt x="1576" y="2087"/>
                    <a:pt x="1576" y="2087"/>
                    <a:pt x="1576" y="2087"/>
                  </a:cubicBezTo>
                  <a:cubicBezTo>
                    <a:pt x="1576" y="2126"/>
                    <a:pt x="1608" y="2157"/>
                    <a:pt x="1646" y="2157"/>
                  </a:cubicBezTo>
                  <a:cubicBezTo>
                    <a:pt x="1685" y="2157"/>
                    <a:pt x="1716" y="2126"/>
                    <a:pt x="1716" y="2087"/>
                  </a:cubicBezTo>
                  <a:cubicBezTo>
                    <a:pt x="1716" y="1806"/>
                    <a:pt x="1716" y="1806"/>
                    <a:pt x="1716" y="1806"/>
                  </a:cubicBezTo>
                  <a:cubicBezTo>
                    <a:pt x="2300" y="1806"/>
                    <a:pt x="2300" y="1806"/>
                    <a:pt x="2300" y="1806"/>
                  </a:cubicBezTo>
                  <a:cubicBezTo>
                    <a:pt x="2490" y="2745"/>
                    <a:pt x="2490" y="2745"/>
                    <a:pt x="2490" y="2745"/>
                  </a:cubicBezTo>
                  <a:cubicBezTo>
                    <a:pt x="2496" y="2779"/>
                    <a:pt x="2526" y="2802"/>
                    <a:pt x="2558" y="2802"/>
                  </a:cubicBezTo>
                  <a:cubicBezTo>
                    <a:pt x="2563" y="2802"/>
                    <a:pt x="2567" y="2801"/>
                    <a:pt x="2572" y="2800"/>
                  </a:cubicBezTo>
                  <a:cubicBezTo>
                    <a:pt x="2610" y="2793"/>
                    <a:pt x="2635" y="2756"/>
                    <a:pt x="2627" y="2718"/>
                  </a:cubicBezTo>
                  <a:cubicBezTo>
                    <a:pt x="2443" y="1806"/>
                    <a:pt x="2443" y="1806"/>
                    <a:pt x="2443" y="1806"/>
                  </a:cubicBezTo>
                  <a:cubicBezTo>
                    <a:pt x="2955" y="1806"/>
                    <a:pt x="2955" y="1806"/>
                    <a:pt x="2955" y="1806"/>
                  </a:cubicBezTo>
                  <a:cubicBezTo>
                    <a:pt x="3136" y="1806"/>
                    <a:pt x="3136" y="1806"/>
                    <a:pt x="3136" y="1806"/>
                  </a:cubicBezTo>
                  <a:cubicBezTo>
                    <a:pt x="3175" y="1806"/>
                    <a:pt x="3206" y="1775"/>
                    <a:pt x="3206" y="1736"/>
                  </a:cubicBezTo>
                  <a:cubicBezTo>
                    <a:pt x="3206" y="1698"/>
                    <a:pt x="3175" y="1666"/>
                    <a:pt x="3136" y="1666"/>
                  </a:cubicBezTo>
                  <a:close/>
                  <a:moveTo>
                    <a:pt x="2357" y="1666"/>
                  </a:moveTo>
                  <a:cubicBezTo>
                    <a:pt x="2357" y="1666"/>
                    <a:pt x="2357" y="1666"/>
                    <a:pt x="2357" y="1666"/>
                  </a:cubicBezTo>
                  <a:cubicBezTo>
                    <a:pt x="936" y="1666"/>
                    <a:pt x="936" y="1666"/>
                    <a:pt x="936" y="1666"/>
                  </a:cubicBezTo>
                  <a:cubicBezTo>
                    <a:pt x="936" y="1666"/>
                    <a:pt x="936" y="1666"/>
                    <a:pt x="935" y="1666"/>
                  </a:cubicBezTo>
                  <a:cubicBezTo>
                    <a:pt x="408" y="1666"/>
                    <a:pt x="408" y="1666"/>
                    <a:pt x="408" y="1666"/>
                  </a:cubicBezTo>
                  <a:cubicBezTo>
                    <a:pt x="408" y="140"/>
                    <a:pt x="408" y="140"/>
                    <a:pt x="408" y="140"/>
                  </a:cubicBezTo>
                  <a:cubicBezTo>
                    <a:pt x="2885" y="140"/>
                    <a:pt x="2885" y="140"/>
                    <a:pt x="2885" y="140"/>
                  </a:cubicBezTo>
                  <a:cubicBezTo>
                    <a:pt x="2885" y="1666"/>
                    <a:pt x="2885" y="1666"/>
                    <a:pt x="2885" y="1666"/>
                  </a:cubicBezTo>
                  <a:lnTo>
                    <a:pt x="2357" y="16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  <p:sp>
          <p:nvSpPr>
            <p:cNvPr id="195" name="Freeform 84">
              <a:extLst>
                <a:ext uri="{FF2B5EF4-FFF2-40B4-BE49-F238E27FC236}">
                  <a16:creationId xmlns:a16="http://schemas.microsoft.com/office/drawing/2014/main" xmlns="" id="{863223C2-2024-4FD1-9B07-42506B122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660400"/>
              <a:ext cx="2876550" cy="1446213"/>
            </a:xfrm>
            <a:custGeom>
              <a:avLst/>
              <a:gdLst>
                <a:gd name="T0" fmla="*/ 1984 w 1984"/>
                <a:gd name="T1" fmla="*/ 64 h 996"/>
                <a:gd name="T2" fmla="*/ 1983 w 1984"/>
                <a:gd name="T3" fmla="*/ 58 h 996"/>
                <a:gd name="T4" fmla="*/ 1982 w 1984"/>
                <a:gd name="T5" fmla="*/ 52 h 996"/>
                <a:gd name="T6" fmla="*/ 1979 w 1984"/>
                <a:gd name="T7" fmla="*/ 44 h 996"/>
                <a:gd name="T8" fmla="*/ 1977 w 1984"/>
                <a:gd name="T9" fmla="*/ 39 h 996"/>
                <a:gd name="T10" fmla="*/ 1976 w 1984"/>
                <a:gd name="T11" fmla="*/ 36 h 996"/>
                <a:gd name="T12" fmla="*/ 1972 w 1984"/>
                <a:gd name="T13" fmla="*/ 31 h 996"/>
                <a:gd name="T14" fmla="*/ 1969 w 1984"/>
                <a:gd name="T15" fmla="*/ 26 h 996"/>
                <a:gd name="T16" fmla="*/ 1964 w 1984"/>
                <a:gd name="T17" fmla="*/ 20 h 996"/>
                <a:gd name="T18" fmla="*/ 1959 w 1984"/>
                <a:gd name="T19" fmla="*/ 16 h 996"/>
                <a:gd name="T20" fmla="*/ 1954 w 1984"/>
                <a:gd name="T21" fmla="*/ 12 h 996"/>
                <a:gd name="T22" fmla="*/ 1947 w 1984"/>
                <a:gd name="T23" fmla="*/ 8 h 996"/>
                <a:gd name="T24" fmla="*/ 1941 w 1984"/>
                <a:gd name="T25" fmla="*/ 5 h 996"/>
                <a:gd name="T26" fmla="*/ 1935 w 1984"/>
                <a:gd name="T27" fmla="*/ 3 h 996"/>
                <a:gd name="T28" fmla="*/ 1922 w 1984"/>
                <a:gd name="T29" fmla="*/ 0 h 996"/>
                <a:gd name="T30" fmla="*/ 1916 w 1984"/>
                <a:gd name="T31" fmla="*/ 0 h 996"/>
                <a:gd name="T32" fmla="*/ 1909 w 1984"/>
                <a:gd name="T33" fmla="*/ 0 h 996"/>
                <a:gd name="T34" fmla="*/ 1634 w 1984"/>
                <a:gd name="T35" fmla="*/ 25 h 996"/>
                <a:gd name="T36" fmla="*/ 1647 w 1984"/>
                <a:gd name="T37" fmla="*/ 165 h 996"/>
                <a:gd name="T38" fmla="*/ 1455 w 1984"/>
                <a:gd name="T39" fmla="*/ 450 h 996"/>
                <a:gd name="T40" fmla="*/ 1133 w 1984"/>
                <a:gd name="T41" fmla="*/ 64 h 996"/>
                <a:gd name="T42" fmla="*/ 810 w 1984"/>
                <a:gd name="T43" fmla="*/ 662 h 996"/>
                <a:gd name="T44" fmla="*/ 404 w 1984"/>
                <a:gd name="T45" fmla="*/ 442 h 996"/>
                <a:gd name="T46" fmla="*/ 33 w 1984"/>
                <a:gd name="T47" fmla="*/ 979 h 996"/>
                <a:gd name="T48" fmla="*/ 132 w 1984"/>
                <a:gd name="T49" fmla="*/ 972 h 996"/>
                <a:gd name="T50" fmla="*/ 794 w 1984"/>
                <a:gd name="T51" fmla="*/ 825 h 996"/>
                <a:gd name="T52" fmla="*/ 899 w 1984"/>
                <a:gd name="T53" fmla="*/ 799 h 996"/>
                <a:gd name="T54" fmla="*/ 1391 w 1984"/>
                <a:gd name="T55" fmla="*/ 600 h 996"/>
                <a:gd name="T56" fmla="*/ 1499 w 1984"/>
                <a:gd name="T57" fmla="*/ 607 h 996"/>
                <a:gd name="T58" fmla="*/ 1815 w 1984"/>
                <a:gd name="T59" fmla="*/ 320 h 996"/>
                <a:gd name="T60" fmla="*/ 1885 w 1984"/>
                <a:gd name="T61" fmla="*/ 398 h 996"/>
                <a:gd name="T62" fmla="*/ 1984 w 1984"/>
                <a:gd name="T63" fmla="*/ 77 h 996"/>
                <a:gd name="T64" fmla="*/ 1984 w 1984"/>
                <a:gd name="T65" fmla="*/ 71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84" h="996">
                  <a:moveTo>
                    <a:pt x="1984" y="70"/>
                  </a:moveTo>
                  <a:cubicBezTo>
                    <a:pt x="1984" y="68"/>
                    <a:pt x="1984" y="66"/>
                    <a:pt x="1984" y="64"/>
                  </a:cubicBezTo>
                  <a:cubicBezTo>
                    <a:pt x="1984" y="63"/>
                    <a:pt x="1984" y="63"/>
                    <a:pt x="1984" y="62"/>
                  </a:cubicBezTo>
                  <a:cubicBezTo>
                    <a:pt x="1984" y="60"/>
                    <a:pt x="1983" y="59"/>
                    <a:pt x="1983" y="58"/>
                  </a:cubicBezTo>
                  <a:cubicBezTo>
                    <a:pt x="1983" y="57"/>
                    <a:pt x="1983" y="56"/>
                    <a:pt x="1983" y="55"/>
                  </a:cubicBezTo>
                  <a:cubicBezTo>
                    <a:pt x="1982" y="54"/>
                    <a:pt x="1982" y="53"/>
                    <a:pt x="1982" y="52"/>
                  </a:cubicBezTo>
                  <a:cubicBezTo>
                    <a:pt x="1982" y="51"/>
                    <a:pt x="1981" y="50"/>
                    <a:pt x="1981" y="49"/>
                  </a:cubicBezTo>
                  <a:cubicBezTo>
                    <a:pt x="1981" y="48"/>
                    <a:pt x="1980" y="46"/>
                    <a:pt x="1979" y="44"/>
                  </a:cubicBezTo>
                  <a:cubicBezTo>
                    <a:pt x="1979" y="43"/>
                    <a:pt x="1979" y="42"/>
                    <a:pt x="1978" y="42"/>
                  </a:cubicBezTo>
                  <a:cubicBezTo>
                    <a:pt x="1978" y="41"/>
                    <a:pt x="1978" y="40"/>
                    <a:pt x="1977" y="39"/>
                  </a:cubicBezTo>
                  <a:cubicBezTo>
                    <a:pt x="1977" y="39"/>
                    <a:pt x="1977" y="39"/>
                    <a:pt x="1977" y="38"/>
                  </a:cubicBezTo>
                  <a:cubicBezTo>
                    <a:pt x="1976" y="37"/>
                    <a:pt x="1976" y="37"/>
                    <a:pt x="1976" y="36"/>
                  </a:cubicBezTo>
                  <a:cubicBezTo>
                    <a:pt x="1975" y="35"/>
                    <a:pt x="1974" y="34"/>
                    <a:pt x="1973" y="33"/>
                  </a:cubicBezTo>
                  <a:cubicBezTo>
                    <a:pt x="1973" y="32"/>
                    <a:pt x="1973" y="31"/>
                    <a:pt x="1972" y="31"/>
                  </a:cubicBezTo>
                  <a:cubicBezTo>
                    <a:pt x="1971" y="29"/>
                    <a:pt x="1970" y="28"/>
                    <a:pt x="1969" y="27"/>
                  </a:cubicBezTo>
                  <a:cubicBezTo>
                    <a:pt x="1969" y="26"/>
                    <a:pt x="1969" y="26"/>
                    <a:pt x="1969" y="26"/>
                  </a:cubicBezTo>
                  <a:cubicBezTo>
                    <a:pt x="1967" y="24"/>
                    <a:pt x="1966" y="23"/>
                    <a:pt x="1965" y="21"/>
                  </a:cubicBezTo>
                  <a:cubicBezTo>
                    <a:pt x="1964" y="21"/>
                    <a:pt x="1964" y="21"/>
                    <a:pt x="1964" y="20"/>
                  </a:cubicBezTo>
                  <a:cubicBezTo>
                    <a:pt x="1963" y="19"/>
                    <a:pt x="1961" y="18"/>
                    <a:pt x="1960" y="17"/>
                  </a:cubicBezTo>
                  <a:cubicBezTo>
                    <a:pt x="1960" y="17"/>
                    <a:pt x="1959" y="16"/>
                    <a:pt x="1959" y="16"/>
                  </a:cubicBezTo>
                  <a:cubicBezTo>
                    <a:pt x="1958" y="15"/>
                    <a:pt x="1957" y="14"/>
                    <a:pt x="1955" y="13"/>
                  </a:cubicBezTo>
                  <a:cubicBezTo>
                    <a:pt x="1955" y="13"/>
                    <a:pt x="1954" y="12"/>
                    <a:pt x="1954" y="12"/>
                  </a:cubicBezTo>
                  <a:cubicBezTo>
                    <a:pt x="1952" y="11"/>
                    <a:pt x="1951" y="10"/>
                    <a:pt x="1949" y="9"/>
                  </a:cubicBezTo>
                  <a:cubicBezTo>
                    <a:pt x="1949" y="9"/>
                    <a:pt x="1948" y="8"/>
                    <a:pt x="1947" y="8"/>
                  </a:cubicBezTo>
                  <a:cubicBezTo>
                    <a:pt x="1946" y="7"/>
                    <a:pt x="1945" y="7"/>
                    <a:pt x="1943" y="6"/>
                  </a:cubicBezTo>
                  <a:cubicBezTo>
                    <a:pt x="1942" y="6"/>
                    <a:pt x="1942" y="5"/>
                    <a:pt x="1941" y="5"/>
                  </a:cubicBezTo>
                  <a:cubicBezTo>
                    <a:pt x="1940" y="4"/>
                    <a:pt x="1938" y="4"/>
                    <a:pt x="1937" y="4"/>
                  </a:cubicBezTo>
                  <a:cubicBezTo>
                    <a:pt x="1936" y="3"/>
                    <a:pt x="1936" y="3"/>
                    <a:pt x="1935" y="3"/>
                  </a:cubicBezTo>
                  <a:cubicBezTo>
                    <a:pt x="1931" y="2"/>
                    <a:pt x="1927" y="1"/>
                    <a:pt x="1923" y="0"/>
                  </a:cubicBezTo>
                  <a:cubicBezTo>
                    <a:pt x="1922" y="0"/>
                    <a:pt x="1922" y="0"/>
                    <a:pt x="1922" y="0"/>
                  </a:cubicBezTo>
                  <a:cubicBezTo>
                    <a:pt x="1922" y="0"/>
                    <a:pt x="1921" y="0"/>
                    <a:pt x="1921" y="0"/>
                  </a:cubicBezTo>
                  <a:cubicBezTo>
                    <a:pt x="1919" y="0"/>
                    <a:pt x="1918" y="0"/>
                    <a:pt x="1916" y="0"/>
                  </a:cubicBezTo>
                  <a:cubicBezTo>
                    <a:pt x="1915" y="0"/>
                    <a:pt x="1915" y="0"/>
                    <a:pt x="1914" y="0"/>
                  </a:cubicBezTo>
                  <a:cubicBezTo>
                    <a:pt x="1913" y="0"/>
                    <a:pt x="1911" y="0"/>
                    <a:pt x="1909" y="0"/>
                  </a:cubicBezTo>
                  <a:cubicBezTo>
                    <a:pt x="1909" y="0"/>
                    <a:pt x="1908" y="0"/>
                    <a:pt x="1907" y="0"/>
                  </a:cubicBezTo>
                  <a:cubicBezTo>
                    <a:pt x="1634" y="25"/>
                    <a:pt x="1634" y="25"/>
                    <a:pt x="1634" y="25"/>
                  </a:cubicBezTo>
                  <a:cubicBezTo>
                    <a:pt x="1595" y="29"/>
                    <a:pt x="1567" y="63"/>
                    <a:pt x="1571" y="101"/>
                  </a:cubicBezTo>
                  <a:cubicBezTo>
                    <a:pt x="1574" y="140"/>
                    <a:pt x="1608" y="168"/>
                    <a:pt x="1647" y="165"/>
                  </a:cubicBezTo>
                  <a:cubicBezTo>
                    <a:pt x="1735" y="156"/>
                    <a:pt x="1735" y="156"/>
                    <a:pt x="1735" y="156"/>
                  </a:cubicBezTo>
                  <a:cubicBezTo>
                    <a:pt x="1455" y="450"/>
                    <a:pt x="1455" y="450"/>
                    <a:pt x="1455" y="450"/>
                  </a:cubicBezTo>
                  <a:cubicBezTo>
                    <a:pt x="1196" y="93"/>
                    <a:pt x="1196" y="93"/>
                    <a:pt x="1196" y="93"/>
                  </a:cubicBezTo>
                  <a:cubicBezTo>
                    <a:pt x="1181" y="73"/>
                    <a:pt x="1157" y="62"/>
                    <a:pt x="1133" y="64"/>
                  </a:cubicBezTo>
                  <a:cubicBezTo>
                    <a:pt x="1108" y="66"/>
                    <a:pt x="1087" y="81"/>
                    <a:pt x="1076" y="104"/>
                  </a:cubicBezTo>
                  <a:cubicBezTo>
                    <a:pt x="810" y="662"/>
                    <a:pt x="810" y="662"/>
                    <a:pt x="810" y="662"/>
                  </a:cubicBezTo>
                  <a:cubicBezTo>
                    <a:pt x="499" y="432"/>
                    <a:pt x="499" y="432"/>
                    <a:pt x="499" y="432"/>
                  </a:cubicBezTo>
                  <a:cubicBezTo>
                    <a:pt x="470" y="410"/>
                    <a:pt x="428" y="415"/>
                    <a:pt x="404" y="442"/>
                  </a:cubicBezTo>
                  <a:cubicBezTo>
                    <a:pt x="26" y="880"/>
                    <a:pt x="26" y="880"/>
                    <a:pt x="26" y="880"/>
                  </a:cubicBezTo>
                  <a:cubicBezTo>
                    <a:pt x="0" y="910"/>
                    <a:pt x="4" y="954"/>
                    <a:pt x="33" y="979"/>
                  </a:cubicBezTo>
                  <a:cubicBezTo>
                    <a:pt x="46" y="991"/>
                    <a:pt x="62" y="996"/>
                    <a:pt x="79" y="996"/>
                  </a:cubicBezTo>
                  <a:cubicBezTo>
                    <a:pt x="98" y="996"/>
                    <a:pt x="118" y="988"/>
                    <a:pt x="132" y="972"/>
                  </a:cubicBezTo>
                  <a:cubicBezTo>
                    <a:pt x="468" y="583"/>
                    <a:pt x="468" y="583"/>
                    <a:pt x="468" y="583"/>
                  </a:cubicBezTo>
                  <a:cubicBezTo>
                    <a:pt x="794" y="825"/>
                    <a:pt x="794" y="825"/>
                    <a:pt x="794" y="825"/>
                  </a:cubicBezTo>
                  <a:cubicBezTo>
                    <a:pt x="811" y="838"/>
                    <a:pt x="833" y="842"/>
                    <a:pt x="853" y="837"/>
                  </a:cubicBezTo>
                  <a:cubicBezTo>
                    <a:pt x="873" y="832"/>
                    <a:pt x="890" y="818"/>
                    <a:pt x="899" y="799"/>
                  </a:cubicBezTo>
                  <a:cubicBezTo>
                    <a:pt x="1152" y="270"/>
                    <a:pt x="1152" y="270"/>
                    <a:pt x="1152" y="270"/>
                  </a:cubicBezTo>
                  <a:cubicBezTo>
                    <a:pt x="1391" y="600"/>
                    <a:pt x="1391" y="600"/>
                    <a:pt x="1391" y="600"/>
                  </a:cubicBezTo>
                  <a:cubicBezTo>
                    <a:pt x="1404" y="617"/>
                    <a:pt x="1423" y="628"/>
                    <a:pt x="1443" y="629"/>
                  </a:cubicBezTo>
                  <a:cubicBezTo>
                    <a:pt x="1464" y="630"/>
                    <a:pt x="1484" y="622"/>
                    <a:pt x="1499" y="607"/>
                  </a:cubicBezTo>
                  <a:cubicBezTo>
                    <a:pt x="1821" y="269"/>
                    <a:pt x="1821" y="269"/>
                    <a:pt x="1821" y="269"/>
                  </a:cubicBezTo>
                  <a:cubicBezTo>
                    <a:pt x="1815" y="320"/>
                    <a:pt x="1815" y="320"/>
                    <a:pt x="1815" y="320"/>
                  </a:cubicBezTo>
                  <a:cubicBezTo>
                    <a:pt x="1811" y="359"/>
                    <a:pt x="1839" y="393"/>
                    <a:pt x="1877" y="398"/>
                  </a:cubicBezTo>
                  <a:cubicBezTo>
                    <a:pt x="1880" y="398"/>
                    <a:pt x="1883" y="398"/>
                    <a:pt x="1885" y="398"/>
                  </a:cubicBezTo>
                  <a:cubicBezTo>
                    <a:pt x="1920" y="398"/>
                    <a:pt x="1951" y="372"/>
                    <a:pt x="1955" y="336"/>
                  </a:cubicBezTo>
                  <a:cubicBezTo>
                    <a:pt x="1984" y="77"/>
                    <a:pt x="1984" y="77"/>
                    <a:pt x="1984" y="77"/>
                  </a:cubicBezTo>
                  <a:cubicBezTo>
                    <a:pt x="1984" y="77"/>
                    <a:pt x="1984" y="77"/>
                    <a:pt x="1984" y="77"/>
                  </a:cubicBezTo>
                  <a:cubicBezTo>
                    <a:pt x="1984" y="75"/>
                    <a:pt x="1984" y="73"/>
                    <a:pt x="1984" y="71"/>
                  </a:cubicBezTo>
                  <a:cubicBezTo>
                    <a:pt x="1984" y="71"/>
                    <a:pt x="1984" y="70"/>
                    <a:pt x="1984" y="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50"/>
            </a:p>
          </p:txBody>
        </p:sp>
      </p:grpSp>
      <p:sp>
        <p:nvSpPr>
          <p:cNvPr id="91" name="5. Source">
            <a:extLst>
              <a:ext uri="{FF2B5EF4-FFF2-40B4-BE49-F238E27FC236}">
                <a16:creationId xmlns:a16="http://schemas.microsoft.com/office/drawing/2014/main" xmlns="" id="{19ECB891-9DAD-4845-A28A-F101549BEB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81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McKinsey Growth Academy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42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Object 16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5048311"/>
              </p:ext>
            </p:extLst>
          </p:nvPr>
        </p:nvGraphicFramePr>
        <p:xfrm>
          <a:off x="2616202" y="841526"/>
          <a:ext cx="1189" cy="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" name="think-cell Slide" r:id="rId11" imgW="530" imgH="531" progId="TCLayout.ActiveDocument.1">
                  <p:embed/>
                </p:oleObj>
              </mc:Choice>
              <mc:Fallback>
                <p:oleObj name="think-cell Slide" r:id="rId11" imgW="530" imgH="531" progId="TCLayout.ActiveDocument.1">
                  <p:embed/>
                  <p:pic>
                    <p:nvPicPr>
                      <p:cNvPr id="168" name="Object 167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6202" y="841526"/>
                        <a:ext cx="1189" cy="1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xmlns="" id="{8230DFDD-30FB-4FA9-9870-E6DCEE10D6E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15009" y="840333"/>
            <a:ext cx="119056" cy="1190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00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AB32ABF-E3AA-47E6-AA9F-29ADADF6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2" y="230189"/>
            <a:ext cx="10336224" cy="738664"/>
          </a:xfr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The context</a:t>
            </a:r>
            <a:r>
              <a:rPr lang="en-US" dirty="0">
                <a:solidFill>
                  <a:schemeClr val="accent4"/>
                </a:solidFill>
              </a:rPr>
              <a:t> – EUR ~2bn global leading chemical player </a:t>
            </a:r>
            <a:r>
              <a:rPr lang="en-US">
                <a:solidFill>
                  <a:schemeClr val="accent4"/>
                </a:solidFill>
              </a:rPr>
              <a:t>active </a:t>
            </a:r>
            <a:r>
              <a:rPr lang="en-US" smtClean="0">
                <a:solidFill>
                  <a:schemeClr val="accent4"/>
                </a:solidFill>
              </a:rPr>
              <a:t>in </a:t>
            </a:r>
            <a:r>
              <a:rPr lang="en-US" dirty="0">
                <a:solidFill>
                  <a:schemeClr val="accent4"/>
                </a:solidFill>
              </a:rPr>
              <a:t>the nutrition space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486339-CC81-40BC-8D48-691331978ACD}"/>
              </a:ext>
            </a:extLst>
          </p:cNvPr>
          <p:cNvSpPr txBox="1"/>
          <p:nvPr/>
        </p:nvSpPr>
        <p:spPr>
          <a:xfrm>
            <a:off x="1613695" y="1054295"/>
            <a:ext cx="3911023" cy="26161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700" b="1" dirty="0">
                <a:solidFill>
                  <a:schemeClr val="accent3"/>
                </a:solidFill>
              </a:rPr>
              <a:t>Product 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22EFF0-A59D-4C90-8B38-9343F5EBA388}"/>
              </a:ext>
            </a:extLst>
          </p:cNvPr>
          <p:cNvSpPr txBox="1"/>
          <p:nvPr/>
        </p:nvSpPr>
        <p:spPr>
          <a:xfrm>
            <a:off x="8325708" y="1245787"/>
            <a:ext cx="330098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700" b="1" dirty="0"/>
              <a:t>Key numbers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C832492-52AA-40FB-9F4C-D30F638ADD00}"/>
              </a:ext>
            </a:extLst>
          </p:cNvPr>
          <p:cNvSpPr txBox="1"/>
          <p:nvPr/>
        </p:nvSpPr>
        <p:spPr>
          <a:xfrm>
            <a:off x="1613695" y="3132055"/>
            <a:ext cx="3911023" cy="26161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GB" sz="1700" b="1" dirty="0">
                <a:solidFill>
                  <a:schemeClr val="accent3"/>
                </a:solidFill>
              </a:rPr>
              <a:t>Segments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6711F3B-8716-4803-8435-B591E20E2688}"/>
              </a:ext>
            </a:extLst>
          </p:cNvPr>
          <p:cNvCxnSpPr>
            <a:cxnSpLocks/>
          </p:cNvCxnSpPr>
          <p:nvPr/>
        </p:nvCxnSpPr>
        <p:spPr>
          <a:xfrm>
            <a:off x="1613695" y="3004469"/>
            <a:ext cx="491928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091">
            <a:extLst>
              <a:ext uri="{FF2B5EF4-FFF2-40B4-BE49-F238E27FC236}">
                <a16:creationId xmlns:a16="http://schemas.microsoft.com/office/drawing/2014/main" xmlns="" id="{BAAFE9B9-D734-4A62-AE53-8CCCA236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69" y="2876668"/>
            <a:ext cx="834130" cy="258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19382" tIns="59691" rIns="119382" bIns="59691" numCol="1" anchor="t" anchorCtr="0" compatLnSpc="1">
            <a:prstTxWarp prst="textNoShape">
              <a:avLst/>
            </a:prstTxWarp>
          </a:bodyPr>
          <a:lstStyle/>
          <a:p>
            <a:endParaRPr lang="en-US" sz="1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C9EF8B6-7F8B-44FE-8CF9-080E653D878F}"/>
              </a:ext>
            </a:extLst>
          </p:cNvPr>
          <p:cNvSpPr>
            <a:spLocks/>
          </p:cNvSpPr>
          <p:nvPr/>
        </p:nvSpPr>
        <p:spPr>
          <a:xfrm>
            <a:off x="1587013" y="1426465"/>
            <a:ext cx="1113397" cy="9453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EEA9DC95-B1BB-4950-ACE5-C5F085180538}"/>
              </a:ext>
            </a:extLst>
          </p:cNvPr>
          <p:cNvGrpSpPr/>
          <p:nvPr/>
        </p:nvGrpSpPr>
        <p:grpSpPr>
          <a:xfrm>
            <a:off x="8325708" y="2057966"/>
            <a:ext cx="2881163" cy="430887"/>
            <a:chOff x="5450629" y="1866473"/>
            <a:chExt cx="2881163" cy="43088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27899EE8-4A57-4B0E-A2BC-4BD8F1E3BB5A}"/>
                </a:ext>
              </a:extLst>
            </p:cNvPr>
            <p:cNvSpPr txBox="1"/>
            <p:nvPr/>
          </p:nvSpPr>
          <p:spPr>
            <a:xfrm>
              <a:off x="5450629" y="1880205"/>
              <a:ext cx="1379939" cy="3847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500" b="1" dirty="0"/>
                <a:t>EUR 2bn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B2495F2-C151-49AB-AB0D-9B10F673AD3C}"/>
                </a:ext>
              </a:extLst>
            </p:cNvPr>
            <p:cNvSpPr txBox="1"/>
            <p:nvPr/>
          </p:nvSpPr>
          <p:spPr>
            <a:xfrm>
              <a:off x="6951853" y="1866473"/>
              <a:ext cx="1379939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dirty="0"/>
                <a:t>Sales </a:t>
              </a:r>
            </a:p>
            <a:p>
              <a:r>
                <a:rPr lang="en-GB" dirty="0"/>
                <a:t>revenues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0F2CF3EE-6F4C-462A-B36C-B8584A21D955}"/>
              </a:ext>
            </a:extLst>
          </p:cNvPr>
          <p:cNvGrpSpPr/>
          <p:nvPr/>
        </p:nvGrpSpPr>
        <p:grpSpPr>
          <a:xfrm>
            <a:off x="8325707" y="3019294"/>
            <a:ext cx="2216266" cy="384721"/>
            <a:chOff x="5325821" y="2613030"/>
            <a:chExt cx="2216266" cy="38472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E6466F44-D046-41BA-8512-024030E47F2A}"/>
                </a:ext>
              </a:extLst>
            </p:cNvPr>
            <p:cNvSpPr txBox="1"/>
            <p:nvPr/>
          </p:nvSpPr>
          <p:spPr>
            <a:xfrm>
              <a:off x="5325821" y="2613030"/>
              <a:ext cx="1379939" cy="3847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sz="2500" b="1" dirty="0"/>
                <a:t>40%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7535C69-930A-4463-8004-5ACD58389B30}"/>
                </a:ext>
              </a:extLst>
            </p:cNvPr>
            <p:cNvSpPr txBox="1"/>
            <p:nvPr/>
          </p:nvSpPr>
          <p:spPr>
            <a:xfrm>
              <a:off x="6162148" y="2736587"/>
              <a:ext cx="1379939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dirty="0"/>
                <a:t>Gross profit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69EB5D9E-BBE0-47DF-B5BF-8BD02426F5E4}"/>
              </a:ext>
            </a:extLst>
          </p:cNvPr>
          <p:cNvGrpSpPr/>
          <p:nvPr/>
        </p:nvGrpSpPr>
        <p:grpSpPr>
          <a:xfrm>
            <a:off x="8325708" y="3953548"/>
            <a:ext cx="3242107" cy="430887"/>
            <a:chOff x="5325821" y="3241825"/>
            <a:chExt cx="3242107" cy="4308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DA9E75B-584B-4432-BEA5-052179B9076B}"/>
                </a:ext>
              </a:extLst>
            </p:cNvPr>
            <p:cNvSpPr txBox="1"/>
            <p:nvPr/>
          </p:nvSpPr>
          <p:spPr>
            <a:xfrm>
              <a:off x="5325821" y="3255167"/>
              <a:ext cx="1379939" cy="3847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fr-BE" sz="2500" b="1" dirty="0"/>
                <a:t>3</a:t>
              </a:r>
              <a:r>
                <a:rPr lang="en-GB" sz="2500" b="1" dirty="0"/>
                <a:t>0:40:30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F6BE76D-1260-4160-9DF5-32A8AB686352}"/>
                </a:ext>
              </a:extLst>
            </p:cNvPr>
            <p:cNvSpPr txBox="1"/>
            <p:nvPr/>
          </p:nvSpPr>
          <p:spPr>
            <a:xfrm>
              <a:off x="6815487" y="3241825"/>
              <a:ext cx="1752441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dirty="0"/>
                <a:t>Ratio </a:t>
              </a:r>
              <a:br>
                <a:rPr lang="en-GB" dirty="0"/>
              </a:br>
              <a:r>
                <a:rPr lang="en-GB" dirty="0" err="1"/>
                <a:t>US:EMEA:AP</a:t>
              </a:r>
              <a:endParaRPr lang="en-GB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114E4285-AB56-4856-BC84-25504958E663}"/>
              </a:ext>
            </a:extLst>
          </p:cNvPr>
          <p:cNvGrpSpPr/>
          <p:nvPr/>
        </p:nvGrpSpPr>
        <p:grpSpPr>
          <a:xfrm>
            <a:off x="8325707" y="4891402"/>
            <a:ext cx="3144894" cy="430887"/>
            <a:chOff x="5325821" y="3232083"/>
            <a:chExt cx="3144894" cy="43088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1A2237EE-8193-424C-8A4C-244D26F9DCB8}"/>
                </a:ext>
              </a:extLst>
            </p:cNvPr>
            <p:cNvSpPr txBox="1"/>
            <p:nvPr/>
          </p:nvSpPr>
          <p:spPr>
            <a:xfrm>
              <a:off x="5325821" y="3255167"/>
              <a:ext cx="1379939" cy="3847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fr-BE" sz="2500" b="1" dirty="0"/>
                <a:t>150</a:t>
              </a:r>
              <a:endParaRPr lang="en-GB" sz="25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102D64B5-8DD3-468B-8DC1-2B070F485A09}"/>
                </a:ext>
              </a:extLst>
            </p:cNvPr>
            <p:cNvSpPr txBox="1"/>
            <p:nvPr/>
          </p:nvSpPr>
          <p:spPr>
            <a:xfrm>
              <a:off x="6125967" y="3232083"/>
              <a:ext cx="2344748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GB" dirty="0"/>
                <a:t>(Key) Account </a:t>
              </a:r>
              <a:br>
                <a:rPr lang="en-GB" dirty="0"/>
              </a:br>
              <a:r>
                <a:rPr lang="en-GB" dirty="0"/>
                <a:t>Managers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DD98B07D-8D79-4132-835C-F129ACDBF651}"/>
              </a:ext>
            </a:extLst>
          </p:cNvPr>
          <p:cNvGrpSpPr/>
          <p:nvPr/>
        </p:nvGrpSpPr>
        <p:grpSpPr>
          <a:xfrm>
            <a:off x="8325707" y="5862083"/>
            <a:ext cx="3208902" cy="384721"/>
            <a:chOff x="5325821" y="3255167"/>
            <a:chExt cx="3208902" cy="3847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0D88037-73F8-4F63-A183-D6205735CE0F}"/>
                </a:ext>
              </a:extLst>
            </p:cNvPr>
            <p:cNvSpPr txBox="1"/>
            <p:nvPr/>
          </p:nvSpPr>
          <p:spPr>
            <a:xfrm>
              <a:off x="5325821" y="3255167"/>
              <a:ext cx="1379939" cy="3847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fr-BE" sz="2500" b="1" dirty="0"/>
                <a:t>10k+</a:t>
              </a:r>
              <a:endParaRPr lang="en-GB" sz="25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584FFEA5-892D-414A-A8AE-1CAF1C02402D}"/>
                </a:ext>
              </a:extLst>
            </p:cNvPr>
            <p:cNvSpPr txBox="1"/>
            <p:nvPr/>
          </p:nvSpPr>
          <p:spPr>
            <a:xfrm>
              <a:off x="6189975" y="3378726"/>
              <a:ext cx="2344748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fr-BE" dirty="0"/>
                <a:t>C</a:t>
              </a:r>
              <a:r>
                <a:rPr lang="en-GB" dirty="0" err="1"/>
                <a:t>ustomer</a:t>
              </a:r>
              <a:r>
                <a:rPr lang="en-GB" dirty="0"/>
                <a:t> globally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2C5F77D-1078-480C-80D4-8211173BD828}"/>
              </a:ext>
            </a:extLst>
          </p:cNvPr>
          <p:cNvSpPr txBox="1"/>
          <p:nvPr/>
        </p:nvSpPr>
        <p:spPr>
          <a:xfrm>
            <a:off x="1613695" y="6185542"/>
            <a:ext cx="1261681" cy="34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dirty="0"/>
              <a:t>Food and beverage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39C692E-A46A-4568-84EB-C6D38946598B}"/>
              </a:ext>
            </a:extLst>
          </p:cNvPr>
          <p:cNvSpPr txBox="1"/>
          <p:nvPr/>
        </p:nvSpPr>
        <p:spPr>
          <a:xfrm>
            <a:off x="3343167" y="6185542"/>
            <a:ext cx="1261681" cy="34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dirty="0"/>
              <a:t>Active pharma ingredients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3EEB10D-240C-418B-ACE7-45D2CF16824C}"/>
              </a:ext>
            </a:extLst>
          </p:cNvPr>
          <p:cNvSpPr txBox="1"/>
          <p:nvPr/>
        </p:nvSpPr>
        <p:spPr>
          <a:xfrm>
            <a:off x="1613695" y="4562210"/>
            <a:ext cx="1261681" cy="34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dirty="0"/>
              <a:t>Dietary supplements</a:t>
            </a:r>
          </a:p>
        </p:txBody>
      </p:sp>
      <p:pic>
        <p:nvPicPr>
          <p:cNvPr id="21673" name="Picture 169" descr="Image result for supplements images">
            <a:extLst>
              <a:ext uri="{FF2B5EF4-FFF2-40B4-BE49-F238E27FC236}">
                <a16:creationId xmlns:a16="http://schemas.microsoft.com/office/drawing/2014/main" xmlns="" id="{5D8EE7D0-C910-485B-AE7E-F910F5DD4AED}"/>
              </a:ext>
            </a:extLst>
          </p:cNvPr>
          <p:cNvPicPr>
            <a:picLocks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2" r="29276"/>
          <a:stretch/>
        </p:blipFill>
        <p:spPr bwMode="auto">
          <a:xfrm>
            <a:off x="1687837" y="3484383"/>
            <a:ext cx="1113397" cy="9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D12E1872-2606-4995-81E4-F89907C2E526}"/>
              </a:ext>
            </a:extLst>
          </p:cNvPr>
          <p:cNvSpPr txBox="1"/>
          <p:nvPr/>
        </p:nvSpPr>
        <p:spPr>
          <a:xfrm>
            <a:off x="3246814" y="4562210"/>
            <a:ext cx="1261681" cy="34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dirty="0"/>
              <a:t>Medical nutrition</a:t>
            </a:r>
          </a:p>
        </p:txBody>
      </p:sp>
      <p:pic>
        <p:nvPicPr>
          <p:cNvPr id="21676" name="Picture 172" descr="Image result for medical nutrition images">
            <a:extLst>
              <a:ext uri="{FF2B5EF4-FFF2-40B4-BE49-F238E27FC236}">
                <a16:creationId xmlns:a16="http://schemas.microsoft.com/office/drawing/2014/main" xmlns="" id="{A3BAA384-5C31-4ACF-BD18-B472302D7C49}"/>
              </a:ext>
            </a:extLst>
          </p:cNvPr>
          <p:cNvPicPr>
            <a:picLocks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r="20004"/>
          <a:stretch/>
        </p:blipFill>
        <p:spPr bwMode="auto">
          <a:xfrm>
            <a:off x="3320956" y="3484383"/>
            <a:ext cx="1113397" cy="9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D296BD33-A23F-4729-A353-792BAEA5DEAB}"/>
              </a:ext>
            </a:extLst>
          </p:cNvPr>
          <p:cNvSpPr txBox="1"/>
          <p:nvPr/>
        </p:nvSpPr>
        <p:spPr>
          <a:xfrm>
            <a:off x="4879934" y="4562210"/>
            <a:ext cx="1261681" cy="34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dirty="0"/>
              <a:t>Early life nutrition</a:t>
            </a:r>
          </a:p>
        </p:txBody>
      </p:sp>
      <p:pic>
        <p:nvPicPr>
          <p:cNvPr id="21678" name="Picture 174" descr="Related image">
            <a:extLst>
              <a:ext uri="{FF2B5EF4-FFF2-40B4-BE49-F238E27FC236}">
                <a16:creationId xmlns:a16="http://schemas.microsoft.com/office/drawing/2014/main" xmlns="" id="{9E75E66E-B977-4999-B719-E7B28234CE50}"/>
              </a:ext>
            </a:extLst>
          </p:cNvPr>
          <p:cNvPicPr>
            <a:picLocks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r="12135"/>
          <a:stretch/>
        </p:blipFill>
        <p:spPr bwMode="auto">
          <a:xfrm>
            <a:off x="4961895" y="3484383"/>
            <a:ext cx="1113397" cy="9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80" name="Picture 176" descr="Image result for food and beverage images">
            <a:extLst>
              <a:ext uri="{FF2B5EF4-FFF2-40B4-BE49-F238E27FC236}">
                <a16:creationId xmlns:a16="http://schemas.microsoft.com/office/drawing/2014/main" xmlns="" id="{C06A5C58-79C4-4D5D-B053-C1C38DBEE5A5}"/>
              </a:ext>
            </a:extLst>
          </p:cNvPr>
          <p:cNvPicPr>
            <a:picLocks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5" r="23131"/>
          <a:stretch/>
        </p:blipFill>
        <p:spPr bwMode="auto">
          <a:xfrm>
            <a:off x="1613695" y="5107715"/>
            <a:ext cx="1113397" cy="9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83" name="Picture 179" descr="Image result for pharma images">
            <a:extLst>
              <a:ext uri="{FF2B5EF4-FFF2-40B4-BE49-F238E27FC236}">
                <a16:creationId xmlns:a16="http://schemas.microsoft.com/office/drawing/2014/main" xmlns="" id="{8185DB28-ACC5-4542-ADF2-CF8AF51611BE}"/>
              </a:ext>
            </a:extLst>
          </p:cNvPr>
          <p:cNvPicPr>
            <a:picLocks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-12" r="8832" b="12"/>
          <a:stretch/>
        </p:blipFill>
        <p:spPr bwMode="auto">
          <a:xfrm>
            <a:off x="3343167" y="5107715"/>
            <a:ext cx="1113397" cy="9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" name="CustomIcon">
            <a:extLst>
              <a:ext uri="{FF2B5EF4-FFF2-40B4-BE49-F238E27FC236}">
                <a16:creationId xmlns:a16="http://schemas.microsoft.com/office/drawing/2014/main" xmlns="" id="{0FF57F15-13B7-416F-8550-50E91FCD8595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849976" y="2159329"/>
            <a:ext cx="381000" cy="218229"/>
            <a:chOff x="0" y="0"/>
            <a:chExt cx="839788" cy="481013"/>
          </a:xfrm>
          <a:solidFill>
            <a:schemeClr val="tx1"/>
          </a:solidFill>
        </p:grpSpPr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xmlns="" id="{FE5B1058-3BF7-4584-8ACD-840752802A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839788" cy="481013"/>
            </a:xfrm>
            <a:custGeom>
              <a:avLst/>
              <a:gdLst>
                <a:gd name="T0" fmla="*/ 423 w 432"/>
                <a:gd name="T1" fmla="*/ 0 h 246"/>
                <a:gd name="T2" fmla="*/ 10 w 432"/>
                <a:gd name="T3" fmla="*/ 0 h 246"/>
                <a:gd name="T4" fmla="*/ 0 w 432"/>
                <a:gd name="T5" fmla="*/ 9 h 246"/>
                <a:gd name="T6" fmla="*/ 0 w 432"/>
                <a:gd name="T7" fmla="*/ 237 h 246"/>
                <a:gd name="T8" fmla="*/ 10 w 432"/>
                <a:gd name="T9" fmla="*/ 246 h 246"/>
                <a:gd name="T10" fmla="*/ 423 w 432"/>
                <a:gd name="T11" fmla="*/ 246 h 246"/>
                <a:gd name="T12" fmla="*/ 432 w 432"/>
                <a:gd name="T13" fmla="*/ 237 h 246"/>
                <a:gd name="T14" fmla="*/ 432 w 432"/>
                <a:gd name="T15" fmla="*/ 9 h 246"/>
                <a:gd name="T16" fmla="*/ 423 w 432"/>
                <a:gd name="T17" fmla="*/ 0 h 246"/>
                <a:gd name="T18" fmla="*/ 19 w 432"/>
                <a:gd name="T19" fmla="*/ 90 h 246"/>
                <a:gd name="T20" fmla="*/ 90 w 432"/>
                <a:gd name="T21" fmla="*/ 19 h 246"/>
                <a:gd name="T22" fmla="*/ 343 w 432"/>
                <a:gd name="T23" fmla="*/ 19 h 246"/>
                <a:gd name="T24" fmla="*/ 414 w 432"/>
                <a:gd name="T25" fmla="*/ 90 h 246"/>
                <a:gd name="T26" fmla="*/ 414 w 432"/>
                <a:gd name="T27" fmla="*/ 153 h 246"/>
                <a:gd name="T28" fmla="*/ 342 w 432"/>
                <a:gd name="T29" fmla="*/ 228 h 246"/>
                <a:gd name="T30" fmla="*/ 90 w 432"/>
                <a:gd name="T31" fmla="*/ 228 h 246"/>
                <a:gd name="T32" fmla="*/ 19 w 432"/>
                <a:gd name="T33" fmla="*/ 153 h 246"/>
                <a:gd name="T34" fmla="*/ 19 w 432"/>
                <a:gd name="T35" fmla="*/ 90 h 246"/>
                <a:gd name="T36" fmla="*/ 19 w 432"/>
                <a:gd name="T37" fmla="*/ 90 h 246"/>
                <a:gd name="T38" fmla="*/ 414 w 432"/>
                <a:gd name="T39" fmla="*/ 72 h 246"/>
                <a:gd name="T40" fmla="*/ 362 w 432"/>
                <a:gd name="T41" fmla="*/ 19 h 246"/>
                <a:gd name="T42" fmla="*/ 414 w 432"/>
                <a:gd name="T43" fmla="*/ 19 h 246"/>
                <a:gd name="T44" fmla="*/ 414 w 432"/>
                <a:gd name="T45" fmla="*/ 72 h 246"/>
                <a:gd name="T46" fmla="*/ 414 w 432"/>
                <a:gd name="T47" fmla="*/ 72 h 246"/>
                <a:gd name="T48" fmla="*/ 71 w 432"/>
                <a:gd name="T49" fmla="*/ 19 h 246"/>
                <a:gd name="T50" fmla="*/ 19 w 432"/>
                <a:gd name="T51" fmla="*/ 72 h 246"/>
                <a:gd name="T52" fmla="*/ 19 w 432"/>
                <a:gd name="T53" fmla="*/ 19 h 246"/>
                <a:gd name="T54" fmla="*/ 71 w 432"/>
                <a:gd name="T55" fmla="*/ 19 h 246"/>
                <a:gd name="T56" fmla="*/ 71 w 432"/>
                <a:gd name="T57" fmla="*/ 19 h 246"/>
                <a:gd name="T58" fmla="*/ 19 w 432"/>
                <a:gd name="T59" fmla="*/ 172 h 246"/>
                <a:gd name="T60" fmla="*/ 71 w 432"/>
                <a:gd name="T61" fmla="*/ 228 h 246"/>
                <a:gd name="T62" fmla="*/ 19 w 432"/>
                <a:gd name="T63" fmla="*/ 228 h 246"/>
                <a:gd name="T64" fmla="*/ 19 w 432"/>
                <a:gd name="T65" fmla="*/ 172 h 246"/>
                <a:gd name="T66" fmla="*/ 19 w 432"/>
                <a:gd name="T67" fmla="*/ 172 h 246"/>
                <a:gd name="T68" fmla="*/ 361 w 432"/>
                <a:gd name="T69" fmla="*/ 228 h 246"/>
                <a:gd name="T70" fmla="*/ 414 w 432"/>
                <a:gd name="T71" fmla="*/ 172 h 246"/>
                <a:gd name="T72" fmla="*/ 414 w 432"/>
                <a:gd name="T73" fmla="*/ 228 h 246"/>
                <a:gd name="T74" fmla="*/ 361 w 432"/>
                <a:gd name="T75" fmla="*/ 228 h 246"/>
                <a:gd name="T76" fmla="*/ 361 w 432"/>
                <a:gd name="T77" fmla="*/ 22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2" h="246">
                  <a:moveTo>
                    <a:pt x="42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3"/>
                    <a:pt x="5" y="246"/>
                    <a:pt x="10" y="246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8" y="246"/>
                    <a:pt x="432" y="243"/>
                    <a:pt x="432" y="237"/>
                  </a:cubicBezTo>
                  <a:cubicBezTo>
                    <a:pt x="432" y="9"/>
                    <a:pt x="432" y="9"/>
                    <a:pt x="432" y="9"/>
                  </a:cubicBezTo>
                  <a:cubicBezTo>
                    <a:pt x="432" y="4"/>
                    <a:pt x="428" y="0"/>
                    <a:pt x="423" y="0"/>
                  </a:cubicBezTo>
                  <a:close/>
                  <a:moveTo>
                    <a:pt x="19" y="90"/>
                  </a:moveTo>
                  <a:cubicBezTo>
                    <a:pt x="66" y="85"/>
                    <a:pt x="85" y="46"/>
                    <a:pt x="90" y="19"/>
                  </a:cubicBezTo>
                  <a:cubicBezTo>
                    <a:pt x="343" y="19"/>
                    <a:pt x="343" y="19"/>
                    <a:pt x="343" y="19"/>
                  </a:cubicBezTo>
                  <a:cubicBezTo>
                    <a:pt x="347" y="46"/>
                    <a:pt x="366" y="86"/>
                    <a:pt x="414" y="90"/>
                  </a:cubicBezTo>
                  <a:cubicBezTo>
                    <a:pt x="414" y="153"/>
                    <a:pt x="414" y="153"/>
                    <a:pt x="414" y="153"/>
                  </a:cubicBezTo>
                  <a:cubicBezTo>
                    <a:pt x="364" y="158"/>
                    <a:pt x="346" y="201"/>
                    <a:pt x="342" y="228"/>
                  </a:cubicBezTo>
                  <a:cubicBezTo>
                    <a:pt x="90" y="228"/>
                    <a:pt x="90" y="228"/>
                    <a:pt x="90" y="228"/>
                  </a:cubicBezTo>
                  <a:cubicBezTo>
                    <a:pt x="86" y="201"/>
                    <a:pt x="68" y="158"/>
                    <a:pt x="19" y="153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90"/>
                    <a:pt x="19" y="90"/>
                    <a:pt x="19" y="90"/>
                  </a:cubicBezTo>
                  <a:close/>
                  <a:moveTo>
                    <a:pt x="414" y="72"/>
                  </a:moveTo>
                  <a:cubicBezTo>
                    <a:pt x="377" y="67"/>
                    <a:pt x="365" y="36"/>
                    <a:pt x="362" y="19"/>
                  </a:cubicBezTo>
                  <a:cubicBezTo>
                    <a:pt x="414" y="19"/>
                    <a:pt x="414" y="19"/>
                    <a:pt x="414" y="19"/>
                  </a:cubicBezTo>
                  <a:cubicBezTo>
                    <a:pt x="414" y="72"/>
                    <a:pt x="414" y="72"/>
                    <a:pt x="414" y="72"/>
                  </a:cubicBezTo>
                  <a:cubicBezTo>
                    <a:pt x="414" y="72"/>
                    <a:pt x="414" y="72"/>
                    <a:pt x="414" y="72"/>
                  </a:cubicBezTo>
                  <a:close/>
                  <a:moveTo>
                    <a:pt x="71" y="19"/>
                  </a:moveTo>
                  <a:cubicBezTo>
                    <a:pt x="67" y="36"/>
                    <a:pt x="56" y="67"/>
                    <a:pt x="19" y="7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lose/>
                  <a:moveTo>
                    <a:pt x="19" y="172"/>
                  </a:moveTo>
                  <a:cubicBezTo>
                    <a:pt x="58" y="177"/>
                    <a:pt x="68" y="213"/>
                    <a:pt x="71" y="228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2"/>
                    <a:pt x="19" y="172"/>
                    <a:pt x="19" y="172"/>
                  </a:cubicBezTo>
                  <a:close/>
                  <a:moveTo>
                    <a:pt x="361" y="228"/>
                  </a:moveTo>
                  <a:cubicBezTo>
                    <a:pt x="364" y="213"/>
                    <a:pt x="374" y="177"/>
                    <a:pt x="414" y="172"/>
                  </a:cubicBezTo>
                  <a:cubicBezTo>
                    <a:pt x="414" y="228"/>
                    <a:pt x="414" y="228"/>
                    <a:pt x="414" y="228"/>
                  </a:cubicBezTo>
                  <a:cubicBezTo>
                    <a:pt x="361" y="228"/>
                    <a:pt x="361" y="228"/>
                    <a:pt x="361" y="228"/>
                  </a:cubicBezTo>
                  <a:cubicBezTo>
                    <a:pt x="361" y="228"/>
                    <a:pt x="361" y="228"/>
                    <a:pt x="361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xmlns="" id="{C5953815-6D2F-49E8-B0C5-20C245EB9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" y="74613"/>
              <a:ext cx="174625" cy="338138"/>
            </a:xfrm>
            <a:custGeom>
              <a:avLst/>
              <a:gdLst>
                <a:gd name="T0" fmla="*/ 44 w 90"/>
                <a:gd name="T1" fmla="*/ 131 h 173"/>
                <a:gd name="T2" fmla="*/ 43 w 90"/>
                <a:gd name="T3" fmla="*/ 131 h 173"/>
                <a:gd name="T4" fmla="*/ 24 w 90"/>
                <a:gd name="T5" fmla="*/ 124 h 173"/>
                <a:gd name="T6" fmla="*/ 19 w 90"/>
                <a:gd name="T7" fmla="*/ 112 h 173"/>
                <a:gd name="T8" fmla="*/ 10 w 90"/>
                <a:gd name="T9" fmla="*/ 103 h 173"/>
                <a:gd name="T10" fmla="*/ 1 w 90"/>
                <a:gd name="T11" fmla="*/ 112 h 173"/>
                <a:gd name="T12" fmla="*/ 11 w 90"/>
                <a:gd name="T13" fmla="*/ 138 h 173"/>
                <a:gd name="T14" fmla="*/ 35 w 90"/>
                <a:gd name="T15" fmla="*/ 149 h 173"/>
                <a:gd name="T16" fmla="*/ 35 w 90"/>
                <a:gd name="T17" fmla="*/ 164 h 173"/>
                <a:gd name="T18" fmla="*/ 44 w 90"/>
                <a:gd name="T19" fmla="*/ 173 h 173"/>
                <a:gd name="T20" fmla="*/ 53 w 90"/>
                <a:gd name="T21" fmla="*/ 164 h 173"/>
                <a:gd name="T22" fmla="*/ 53 w 90"/>
                <a:gd name="T23" fmla="*/ 149 h 173"/>
                <a:gd name="T24" fmla="*/ 86 w 90"/>
                <a:gd name="T25" fmla="*/ 119 h 173"/>
                <a:gd name="T26" fmla="*/ 87 w 90"/>
                <a:gd name="T27" fmla="*/ 117 h 173"/>
                <a:gd name="T28" fmla="*/ 65 w 90"/>
                <a:gd name="T29" fmla="*/ 85 h 173"/>
                <a:gd name="T30" fmla="*/ 33 w 90"/>
                <a:gd name="T31" fmla="*/ 72 h 173"/>
                <a:gd name="T32" fmla="*/ 32 w 90"/>
                <a:gd name="T33" fmla="*/ 72 h 173"/>
                <a:gd name="T34" fmla="*/ 19 w 90"/>
                <a:gd name="T35" fmla="*/ 59 h 173"/>
                <a:gd name="T36" fmla="*/ 43 w 90"/>
                <a:gd name="T37" fmla="*/ 42 h 173"/>
                <a:gd name="T38" fmla="*/ 66 w 90"/>
                <a:gd name="T39" fmla="*/ 49 h 173"/>
                <a:gd name="T40" fmla="*/ 68 w 90"/>
                <a:gd name="T41" fmla="*/ 61 h 173"/>
                <a:gd name="T42" fmla="*/ 74 w 90"/>
                <a:gd name="T43" fmla="*/ 73 h 173"/>
                <a:gd name="T44" fmla="*/ 86 w 90"/>
                <a:gd name="T45" fmla="*/ 66 h 173"/>
                <a:gd name="T46" fmla="*/ 80 w 90"/>
                <a:gd name="T47" fmla="*/ 38 h 173"/>
                <a:gd name="T48" fmla="*/ 53 w 90"/>
                <a:gd name="T49" fmla="*/ 24 h 173"/>
                <a:gd name="T50" fmla="*/ 53 w 90"/>
                <a:gd name="T51" fmla="*/ 9 h 173"/>
                <a:gd name="T52" fmla="*/ 44 w 90"/>
                <a:gd name="T53" fmla="*/ 0 h 173"/>
                <a:gd name="T54" fmla="*/ 35 w 90"/>
                <a:gd name="T55" fmla="*/ 9 h 173"/>
                <a:gd name="T56" fmla="*/ 35 w 90"/>
                <a:gd name="T57" fmla="*/ 24 h 173"/>
                <a:gd name="T58" fmla="*/ 1 w 90"/>
                <a:gd name="T59" fmla="*/ 59 h 173"/>
                <a:gd name="T60" fmla="*/ 27 w 90"/>
                <a:gd name="T61" fmla="*/ 89 h 173"/>
                <a:gd name="T62" fmla="*/ 58 w 90"/>
                <a:gd name="T63" fmla="*/ 102 h 173"/>
                <a:gd name="T64" fmla="*/ 68 w 90"/>
                <a:gd name="T65" fmla="*/ 116 h 173"/>
                <a:gd name="T66" fmla="*/ 44 w 90"/>
                <a:gd name="T67" fmla="*/ 13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173">
                  <a:moveTo>
                    <a:pt x="44" y="131"/>
                  </a:moveTo>
                  <a:cubicBezTo>
                    <a:pt x="43" y="131"/>
                    <a:pt x="43" y="131"/>
                    <a:pt x="43" y="131"/>
                  </a:cubicBezTo>
                  <a:cubicBezTo>
                    <a:pt x="40" y="131"/>
                    <a:pt x="30" y="130"/>
                    <a:pt x="24" y="124"/>
                  </a:cubicBezTo>
                  <a:cubicBezTo>
                    <a:pt x="21" y="121"/>
                    <a:pt x="19" y="117"/>
                    <a:pt x="19" y="112"/>
                  </a:cubicBezTo>
                  <a:cubicBezTo>
                    <a:pt x="19" y="107"/>
                    <a:pt x="15" y="103"/>
                    <a:pt x="10" y="103"/>
                  </a:cubicBezTo>
                  <a:cubicBezTo>
                    <a:pt x="5" y="103"/>
                    <a:pt x="1" y="107"/>
                    <a:pt x="1" y="112"/>
                  </a:cubicBezTo>
                  <a:cubicBezTo>
                    <a:pt x="1" y="123"/>
                    <a:pt x="4" y="131"/>
                    <a:pt x="11" y="138"/>
                  </a:cubicBezTo>
                  <a:cubicBezTo>
                    <a:pt x="18" y="145"/>
                    <a:pt x="27" y="148"/>
                    <a:pt x="35" y="149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68"/>
                    <a:pt x="38" y="173"/>
                    <a:pt x="44" y="173"/>
                  </a:cubicBezTo>
                  <a:cubicBezTo>
                    <a:pt x="49" y="173"/>
                    <a:pt x="53" y="168"/>
                    <a:pt x="53" y="164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75" y="145"/>
                    <a:pt x="85" y="128"/>
                    <a:pt x="86" y="119"/>
                  </a:cubicBezTo>
                  <a:cubicBezTo>
                    <a:pt x="87" y="118"/>
                    <a:pt x="87" y="118"/>
                    <a:pt x="87" y="117"/>
                  </a:cubicBezTo>
                  <a:cubicBezTo>
                    <a:pt x="87" y="99"/>
                    <a:pt x="73" y="89"/>
                    <a:pt x="65" y="85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2"/>
                    <a:pt x="32" y="72"/>
                  </a:cubicBezTo>
                  <a:cubicBezTo>
                    <a:pt x="20" y="68"/>
                    <a:pt x="19" y="61"/>
                    <a:pt x="19" y="59"/>
                  </a:cubicBezTo>
                  <a:cubicBezTo>
                    <a:pt x="19" y="43"/>
                    <a:pt x="41" y="42"/>
                    <a:pt x="43" y="42"/>
                  </a:cubicBezTo>
                  <a:cubicBezTo>
                    <a:pt x="54" y="42"/>
                    <a:pt x="62" y="44"/>
                    <a:pt x="66" y="49"/>
                  </a:cubicBezTo>
                  <a:cubicBezTo>
                    <a:pt x="69" y="54"/>
                    <a:pt x="68" y="61"/>
                    <a:pt x="68" y="61"/>
                  </a:cubicBezTo>
                  <a:cubicBezTo>
                    <a:pt x="67" y="67"/>
                    <a:pt x="69" y="72"/>
                    <a:pt x="74" y="73"/>
                  </a:cubicBezTo>
                  <a:cubicBezTo>
                    <a:pt x="79" y="74"/>
                    <a:pt x="85" y="71"/>
                    <a:pt x="86" y="66"/>
                  </a:cubicBezTo>
                  <a:cubicBezTo>
                    <a:pt x="86" y="65"/>
                    <a:pt x="90" y="50"/>
                    <a:pt x="80" y="38"/>
                  </a:cubicBezTo>
                  <a:cubicBezTo>
                    <a:pt x="74" y="30"/>
                    <a:pt x="65" y="26"/>
                    <a:pt x="53" y="2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ubicBezTo>
                    <a:pt x="38" y="0"/>
                    <a:pt x="35" y="4"/>
                    <a:pt x="35" y="9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19" y="27"/>
                    <a:pt x="1" y="36"/>
                    <a:pt x="1" y="59"/>
                  </a:cubicBezTo>
                  <a:cubicBezTo>
                    <a:pt x="1" y="60"/>
                    <a:pt x="0" y="82"/>
                    <a:pt x="27" y="89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03"/>
                    <a:pt x="67" y="107"/>
                    <a:pt x="68" y="116"/>
                  </a:cubicBezTo>
                  <a:cubicBezTo>
                    <a:pt x="67" y="119"/>
                    <a:pt x="62" y="131"/>
                    <a:pt x="44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CustomIcon">
            <a:extLst>
              <a:ext uri="{FF2B5EF4-FFF2-40B4-BE49-F238E27FC236}">
                <a16:creationId xmlns:a16="http://schemas.microsoft.com/office/drawing/2014/main" xmlns="" id="{786F83D8-77B0-43DD-BA27-8E605B60BE3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847455" y="2990313"/>
            <a:ext cx="381000" cy="357006"/>
            <a:chOff x="1588" y="-1588"/>
            <a:chExt cx="6251576" cy="5857876"/>
          </a:xfrm>
          <a:solidFill>
            <a:schemeClr val="tx1"/>
          </a:solidFill>
        </p:grpSpPr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xmlns="" id="{0B75B3BA-74BA-4434-9FE9-0A738C1BF0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7188" y="709613"/>
              <a:ext cx="1498600" cy="1500188"/>
            </a:xfrm>
            <a:custGeom>
              <a:avLst/>
              <a:gdLst>
                <a:gd name="T0" fmla="*/ 388 w 775"/>
                <a:gd name="T1" fmla="*/ 775 h 775"/>
                <a:gd name="T2" fmla="*/ 775 w 775"/>
                <a:gd name="T3" fmla="*/ 388 h 775"/>
                <a:gd name="T4" fmla="*/ 388 w 775"/>
                <a:gd name="T5" fmla="*/ 0 h 775"/>
                <a:gd name="T6" fmla="*/ 0 w 775"/>
                <a:gd name="T7" fmla="*/ 388 h 775"/>
                <a:gd name="T8" fmla="*/ 388 w 775"/>
                <a:gd name="T9" fmla="*/ 775 h 775"/>
                <a:gd name="T10" fmla="*/ 388 w 775"/>
                <a:gd name="T11" fmla="*/ 140 h 775"/>
                <a:gd name="T12" fmla="*/ 635 w 775"/>
                <a:gd name="T13" fmla="*/ 388 h 775"/>
                <a:gd name="T14" fmla="*/ 388 w 775"/>
                <a:gd name="T15" fmla="*/ 635 h 775"/>
                <a:gd name="T16" fmla="*/ 140 w 775"/>
                <a:gd name="T17" fmla="*/ 388 h 775"/>
                <a:gd name="T18" fmla="*/ 388 w 775"/>
                <a:gd name="T19" fmla="*/ 14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5" h="775">
                  <a:moveTo>
                    <a:pt x="388" y="775"/>
                  </a:moveTo>
                  <a:cubicBezTo>
                    <a:pt x="601" y="775"/>
                    <a:pt x="775" y="601"/>
                    <a:pt x="775" y="388"/>
                  </a:cubicBezTo>
                  <a:cubicBezTo>
                    <a:pt x="775" y="174"/>
                    <a:pt x="601" y="0"/>
                    <a:pt x="388" y="0"/>
                  </a:cubicBezTo>
                  <a:cubicBezTo>
                    <a:pt x="174" y="0"/>
                    <a:pt x="0" y="174"/>
                    <a:pt x="0" y="388"/>
                  </a:cubicBezTo>
                  <a:cubicBezTo>
                    <a:pt x="0" y="601"/>
                    <a:pt x="174" y="775"/>
                    <a:pt x="388" y="775"/>
                  </a:cubicBezTo>
                  <a:close/>
                  <a:moveTo>
                    <a:pt x="388" y="140"/>
                  </a:moveTo>
                  <a:cubicBezTo>
                    <a:pt x="524" y="140"/>
                    <a:pt x="635" y="251"/>
                    <a:pt x="635" y="388"/>
                  </a:cubicBezTo>
                  <a:cubicBezTo>
                    <a:pt x="635" y="524"/>
                    <a:pt x="524" y="635"/>
                    <a:pt x="388" y="635"/>
                  </a:cubicBezTo>
                  <a:cubicBezTo>
                    <a:pt x="251" y="635"/>
                    <a:pt x="140" y="524"/>
                    <a:pt x="140" y="388"/>
                  </a:cubicBezTo>
                  <a:cubicBezTo>
                    <a:pt x="140" y="251"/>
                    <a:pt x="251" y="140"/>
                    <a:pt x="38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xmlns="" id="{F679F010-EECC-493F-B353-72133FDEA9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0800" y="1839913"/>
              <a:ext cx="1497013" cy="1500188"/>
            </a:xfrm>
            <a:custGeom>
              <a:avLst/>
              <a:gdLst>
                <a:gd name="T0" fmla="*/ 0 w 775"/>
                <a:gd name="T1" fmla="*/ 387 h 775"/>
                <a:gd name="T2" fmla="*/ 388 w 775"/>
                <a:gd name="T3" fmla="*/ 775 h 775"/>
                <a:gd name="T4" fmla="*/ 775 w 775"/>
                <a:gd name="T5" fmla="*/ 387 h 775"/>
                <a:gd name="T6" fmla="*/ 388 w 775"/>
                <a:gd name="T7" fmla="*/ 0 h 775"/>
                <a:gd name="T8" fmla="*/ 0 w 775"/>
                <a:gd name="T9" fmla="*/ 387 h 775"/>
                <a:gd name="T10" fmla="*/ 635 w 775"/>
                <a:gd name="T11" fmla="*/ 387 h 775"/>
                <a:gd name="T12" fmla="*/ 388 w 775"/>
                <a:gd name="T13" fmla="*/ 635 h 775"/>
                <a:gd name="T14" fmla="*/ 140 w 775"/>
                <a:gd name="T15" fmla="*/ 387 h 775"/>
                <a:gd name="T16" fmla="*/ 388 w 775"/>
                <a:gd name="T17" fmla="*/ 140 h 775"/>
                <a:gd name="T18" fmla="*/ 635 w 775"/>
                <a:gd name="T19" fmla="*/ 387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5" h="775">
                  <a:moveTo>
                    <a:pt x="0" y="387"/>
                  </a:moveTo>
                  <a:cubicBezTo>
                    <a:pt x="0" y="601"/>
                    <a:pt x="174" y="775"/>
                    <a:pt x="388" y="775"/>
                  </a:cubicBezTo>
                  <a:cubicBezTo>
                    <a:pt x="601" y="775"/>
                    <a:pt x="775" y="601"/>
                    <a:pt x="775" y="387"/>
                  </a:cubicBezTo>
                  <a:cubicBezTo>
                    <a:pt x="775" y="174"/>
                    <a:pt x="601" y="0"/>
                    <a:pt x="388" y="0"/>
                  </a:cubicBezTo>
                  <a:cubicBezTo>
                    <a:pt x="174" y="0"/>
                    <a:pt x="0" y="174"/>
                    <a:pt x="0" y="387"/>
                  </a:cubicBezTo>
                  <a:close/>
                  <a:moveTo>
                    <a:pt x="635" y="387"/>
                  </a:moveTo>
                  <a:cubicBezTo>
                    <a:pt x="635" y="524"/>
                    <a:pt x="524" y="635"/>
                    <a:pt x="388" y="635"/>
                  </a:cubicBezTo>
                  <a:cubicBezTo>
                    <a:pt x="251" y="635"/>
                    <a:pt x="140" y="524"/>
                    <a:pt x="140" y="387"/>
                  </a:cubicBezTo>
                  <a:cubicBezTo>
                    <a:pt x="140" y="251"/>
                    <a:pt x="251" y="140"/>
                    <a:pt x="388" y="140"/>
                  </a:cubicBezTo>
                  <a:cubicBezTo>
                    <a:pt x="524" y="140"/>
                    <a:pt x="635" y="251"/>
                    <a:pt x="635" y="3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xmlns="" id="{04041894-0816-4024-970E-CE80CF801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1088" y="-1588"/>
              <a:ext cx="1495425" cy="1497013"/>
            </a:xfrm>
            <a:custGeom>
              <a:avLst/>
              <a:gdLst>
                <a:gd name="T0" fmla="*/ 387 w 774"/>
                <a:gd name="T1" fmla="*/ 774 h 774"/>
                <a:gd name="T2" fmla="*/ 774 w 774"/>
                <a:gd name="T3" fmla="*/ 387 h 774"/>
                <a:gd name="T4" fmla="*/ 387 w 774"/>
                <a:gd name="T5" fmla="*/ 0 h 774"/>
                <a:gd name="T6" fmla="*/ 0 w 774"/>
                <a:gd name="T7" fmla="*/ 387 h 774"/>
                <a:gd name="T8" fmla="*/ 387 w 774"/>
                <a:gd name="T9" fmla="*/ 774 h 774"/>
                <a:gd name="T10" fmla="*/ 387 w 774"/>
                <a:gd name="T11" fmla="*/ 140 h 774"/>
                <a:gd name="T12" fmla="*/ 634 w 774"/>
                <a:gd name="T13" fmla="*/ 387 h 774"/>
                <a:gd name="T14" fmla="*/ 387 w 774"/>
                <a:gd name="T15" fmla="*/ 634 h 774"/>
                <a:gd name="T16" fmla="*/ 140 w 774"/>
                <a:gd name="T17" fmla="*/ 387 h 774"/>
                <a:gd name="T18" fmla="*/ 387 w 774"/>
                <a:gd name="T19" fmla="*/ 14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4" h="774">
                  <a:moveTo>
                    <a:pt x="387" y="774"/>
                  </a:moveTo>
                  <a:cubicBezTo>
                    <a:pt x="600" y="774"/>
                    <a:pt x="774" y="601"/>
                    <a:pt x="774" y="387"/>
                  </a:cubicBezTo>
                  <a:cubicBezTo>
                    <a:pt x="774" y="174"/>
                    <a:pt x="600" y="0"/>
                    <a:pt x="387" y="0"/>
                  </a:cubicBezTo>
                  <a:cubicBezTo>
                    <a:pt x="174" y="0"/>
                    <a:pt x="0" y="174"/>
                    <a:pt x="0" y="387"/>
                  </a:cubicBezTo>
                  <a:cubicBezTo>
                    <a:pt x="0" y="601"/>
                    <a:pt x="174" y="774"/>
                    <a:pt x="387" y="774"/>
                  </a:cubicBezTo>
                  <a:close/>
                  <a:moveTo>
                    <a:pt x="387" y="140"/>
                  </a:moveTo>
                  <a:cubicBezTo>
                    <a:pt x="523" y="140"/>
                    <a:pt x="634" y="251"/>
                    <a:pt x="634" y="387"/>
                  </a:cubicBezTo>
                  <a:cubicBezTo>
                    <a:pt x="634" y="524"/>
                    <a:pt x="523" y="634"/>
                    <a:pt x="387" y="634"/>
                  </a:cubicBezTo>
                  <a:cubicBezTo>
                    <a:pt x="251" y="634"/>
                    <a:pt x="140" y="524"/>
                    <a:pt x="140" y="387"/>
                  </a:cubicBezTo>
                  <a:cubicBezTo>
                    <a:pt x="140" y="251"/>
                    <a:pt x="251" y="140"/>
                    <a:pt x="387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xmlns="" id="{656413BC-587F-4A4F-BEB8-87D8E8E64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8" y="3336925"/>
              <a:ext cx="6251576" cy="2519363"/>
            </a:xfrm>
            <a:custGeom>
              <a:avLst/>
              <a:gdLst>
                <a:gd name="T0" fmla="*/ 3113 w 3234"/>
                <a:gd name="T1" fmla="*/ 158 h 1302"/>
                <a:gd name="T2" fmla="*/ 2682 w 3234"/>
                <a:gd name="T3" fmla="*/ 158 h 1302"/>
                <a:gd name="T4" fmla="*/ 2264 w 3234"/>
                <a:gd name="T5" fmla="*/ 581 h 1302"/>
                <a:gd name="T6" fmla="*/ 2142 w 3234"/>
                <a:gd name="T7" fmla="*/ 581 h 1302"/>
                <a:gd name="T8" fmla="*/ 2147 w 3234"/>
                <a:gd name="T9" fmla="*/ 527 h 1302"/>
                <a:gd name="T10" fmla="*/ 1864 w 3234"/>
                <a:gd name="T11" fmla="*/ 243 h 1302"/>
                <a:gd name="T12" fmla="*/ 552 w 3234"/>
                <a:gd name="T13" fmla="*/ 243 h 1302"/>
                <a:gd name="T14" fmla="*/ 552 w 3234"/>
                <a:gd name="T15" fmla="*/ 77 h 1302"/>
                <a:gd name="T16" fmla="*/ 476 w 3234"/>
                <a:gd name="T17" fmla="*/ 0 h 1302"/>
                <a:gd name="T18" fmla="*/ 76 w 3234"/>
                <a:gd name="T19" fmla="*/ 0 h 1302"/>
                <a:gd name="T20" fmla="*/ 0 w 3234"/>
                <a:gd name="T21" fmla="*/ 77 h 1302"/>
                <a:gd name="T22" fmla="*/ 0 w 3234"/>
                <a:gd name="T23" fmla="*/ 1225 h 1302"/>
                <a:gd name="T24" fmla="*/ 76 w 3234"/>
                <a:gd name="T25" fmla="*/ 1302 h 1302"/>
                <a:gd name="T26" fmla="*/ 476 w 3234"/>
                <a:gd name="T27" fmla="*/ 1302 h 1302"/>
                <a:gd name="T28" fmla="*/ 552 w 3234"/>
                <a:gd name="T29" fmla="*/ 1225 h 1302"/>
                <a:gd name="T30" fmla="*/ 552 w 3234"/>
                <a:gd name="T31" fmla="*/ 1108 h 1302"/>
                <a:gd name="T32" fmla="*/ 903 w 3234"/>
                <a:gd name="T33" fmla="*/ 1288 h 1302"/>
                <a:gd name="T34" fmla="*/ 939 w 3234"/>
                <a:gd name="T35" fmla="*/ 1297 h 1302"/>
                <a:gd name="T36" fmla="*/ 2452 w 3234"/>
                <a:gd name="T37" fmla="*/ 1297 h 1302"/>
                <a:gd name="T38" fmla="*/ 2475 w 3234"/>
                <a:gd name="T39" fmla="*/ 1293 h 1302"/>
                <a:gd name="T40" fmla="*/ 2668 w 3234"/>
                <a:gd name="T41" fmla="*/ 1207 h 1302"/>
                <a:gd name="T42" fmla="*/ 2677 w 3234"/>
                <a:gd name="T43" fmla="*/ 1198 h 1302"/>
                <a:gd name="T44" fmla="*/ 3117 w 3234"/>
                <a:gd name="T45" fmla="*/ 590 h 1302"/>
                <a:gd name="T46" fmla="*/ 3113 w 3234"/>
                <a:gd name="T47" fmla="*/ 158 h 1302"/>
                <a:gd name="T48" fmla="*/ 399 w 3234"/>
                <a:gd name="T49" fmla="*/ 1149 h 1302"/>
                <a:gd name="T50" fmla="*/ 152 w 3234"/>
                <a:gd name="T51" fmla="*/ 1149 h 1302"/>
                <a:gd name="T52" fmla="*/ 152 w 3234"/>
                <a:gd name="T53" fmla="*/ 153 h 1302"/>
                <a:gd name="T54" fmla="*/ 399 w 3234"/>
                <a:gd name="T55" fmla="*/ 153 h 1302"/>
                <a:gd name="T56" fmla="*/ 399 w 3234"/>
                <a:gd name="T57" fmla="*/ 1149 h 1302"/>
                <a:gd name="T58" fmla="*/ 3005 w 3234"/>
                <a:gd name="T59" fmla="*/ 487 h 1302"/>
                <a:gd name="T60" fmla="*/ 3001 w 3234"/>
                <a:gd name="T61" fmla="*/ 496 h 1302"/>
                <a:gd name="T62" fmla="*/ 2556 w 3234"/>
                <a:gd name="T63" fmla="*/ 1099 h 1302"/>
                <a:gd name="T64" fmla="*/ 2452 w 3234"/>
                <a:gd name="T65" fmla="*/ 1140 h 1302"/>
                <a:gd name="T66" fmla="*/ 2425 w 3234"/>
                <a:gd name="T67" fmla="*/ 1144 h 1302"/>
                <a:gd name="T68" fmla="*/ 957 w 3234"/>
                <a:gd name="T69" fmla="*/ 1144 h 1302"/>
                <a:gd name="T70" fmla="*/ 552 w 3234"/>
                <a:gd name="T71" fmla="*/ 937 h 1302"/>
                <a:gd name="T72" fmla="*/ 552 w 3234"/>
                <a:gd name="T73" fmla="*/ 396 h 1302"/>
                <a:gd name="T74" fmla="*/ 1864 w 3234"/>
                <a:gd name="T75" fmla="*/ 396 h 1302"/>
                <a:gd name="T76" fmla="*/ 1994 w 3234"/>
                <a:gd name="T77" fmla="*/ 527 h 1302"/>
                <a:gd name="T78" fmla="*/ 1864 w 3234"/>
                <a:gd name="T79" fmla="*/ 658 h 1302"/>
                <a:gd name="T80" fmla="*/ 1523 w 3234"/>
                <a:gd name="T81" fmla="*/ 658 h 1302"/>
                <a:gd name="T82" fmla="*/ 1446 w 3234"/>
                <a:gd name="T83" fmla="*/ 734 h 1302"/>
                <a:gd name="T84" fmla="*/ 1523 w 3234"/>
                <a:gd name="T85" fmla="*/ 811 h 1302"/>
                <a:gd name="T86" fmla="*/ 1864 w 3234"/>
                <a:gd name="T87" fmla="*/ 811 h 1302"/>
                <a:gd name="T88" fmla="*/ 2057 w 3234"/>
                <a:gd name="T89" fmla="*/ 734 h 1302"/>
                <a:gd name="T90" fmla="*/ 2295 w 3234"/>
                <a:gd name="T91" fmla="*/ 734 h 1302"/>
                <a:gd name="T92" fmla="*/ 2349 w 3234"/>
                <a:gd name="T93" fmla="*/ 712 h 1302"/>
                <a:gd name="T94" fmla="*/ 2789 w 3234"/>
                <a:gd name="T95" fmla="*/ 266 h 1302"/>
                <a:gd name="T96" fmla="*/ 3005 w 3234"/>
                <a:gd name="T97" fmla="*/ 266 h 1302"/>
                <a:gd name="T98" fmla="*/ 3005 w 3234"/>
                <a:gd name="T99" fmla="*/ 487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34" h="1302">
                  <a:moveTo>
                    <a:pt x="3113" y="158"/>
                  </a:moveTo>
                  <a:cubicBezTo>
                    <a:pt x="2996" y="41"/>
                    <a:pt x="2803" y="41"/>
                    <a:pt x="2682" y="158"/>
                  </a:cubicBezTo>
                  <a:cubicBezTo>
                    <a:pt x="2264" y="581"/>
                    <a:pt x="2264" y="581"/>
                    <a:pt x="2264" y="581"/>
                  </a:cubicBezTo>
                  <a:cubicBezTo>
                    <a:pt x="2142" y="581"/>
                    <a:pt x="2142" y="581"/>
                    <a:pt x="2142" y="581"/>
                  </a:cubicBezTo>
                  <a:cubicBezTo>
                    <a:pt x="2147" y="563"/>
                    <a:pt x="2147" y="545"/>
                    <a:pt x="2147" y="527"/>
                  </a:cubicBezTo>
                  <a:cubicBezTo>
                    <a:pt x="2147" y="369"/>
                    <a:pt x="2021" y="243"/>
                    <a:pt x="1864" y="243"/>
                  </a:cubicBezTo>
                  <a:cubicBezTo>
                    <a:pt x="552" y="243"/>
                    <a:pt x="552" y="243"/>
                    <a:pt x="552" y="243"/>
                  </a:cubicBezTo>
                  <a:cubicBezTo>
                    <a:pt x="552" y="77"/>
                    <a:pt x="552" y="77"/>
                    <a:pt x="552" y="77"/>
                  </a:cubicBezTo>
                  <a:cubicBezTo>
                    <a:pt x="552" y="32"/>
                    <a:pt x="516" y="0"/>
                    <a:pt x="4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1" y="0"/>
                    <a:pt x="0" y="32"/>
                    <a:pt x="0" y="77"/>
                  </a:cubicBezTo>
                  <a:cubicBezTo>
                    <a:pt x="0" y="1225"/>
                    <a:pt x="0" y="1225"/>
                    <a:pt x="0" y="1225"/>
                  </a:cubicBezTo>
                  <a:cubicBezTo>
                    <a:pt x="0" y="1266"/>
                    <a:pt x="31" y="1302"/>
                    <a:pt x="76" y="1302"/>
                  </a:cubicBezTo>
                  <a:cubicBezTo>
                    <a:pt x="476" y="1302"/>
                    <a:pt x="476" y="1302"/>
                    <a:pt x="476" y="1302"/>
                  </a:cubicBezTo>
                  <a:cubicBezTo>
                    <a:pt x="516" y="1302"/>
                    <a:pt x="552" y="1266"/>
                    <a:pt x="552" y="1225"/>
                  </a:cubicBezTo>
                  <a:cubicBezTo>
                    <a:pt x="552" y="1108"/>
                    <a:pt x="552" y="1108"/>
                    <a:pt x="552" y="1108"/>
                  </a:cubicBezTo>
                  <a:cubicBezTo>
                    <a:pt x="903" y="1288"/>
                    <a:pt x="903" y="1288"/>
                    <a:pt x="903" y="1288"/>
                  </a:cubicBezTo>
                  <a:cubicBezTo>
                    <a:pt x="912" y="1297"/>
                    <a:pt x="925" y="1297"/>
                    <a:pt x="939" y="1297"/>
                  </a:cubicBezTo>
                  <a:cubicBezTo>
                    <a:pt x="2452" y="1297"/>
                    <a:pt x="2452" y="1297"/>
                    <a:pt x="2452" y="1297"/>
                  </a:cubicBezTo>
                  <a:cubicBezTo>
                    <a:pt x="2461" y="1297"/>
                    <a:pt x="2470" y="1297"/>
                    <a:pt x="2475" y="1293"/>
                  </a:cubicBezTo>
                  <a:cubicBezTo>
                    <a:pt x="2551" y="1288"/>
                    <a:pt x="2619" y="1257"/>
                    <a:pt x="2668" y="1207"/>
                  </a:cubicBezTo>
                  <a:cubicBezTo>
                    <a:pt x="2673" y="1203"/>
                    <a:pt x="2673" y="1198"/>
                    <a:pt x="2677" y="1198"/>
                  </a:cubicBezTo>
                  <a:cubicBezTo>
                    <a:pt x="3117" y="590"/>
                    <a:pt x="3117" y="590"/>
                    <a:pt x="3117" y="590"/>
                  </a:cubicBezTo>
                  <a:cubicBezTo>
                    <a:pt x="3234" y="469"/>
                    <a:pt x="3234" y="279"/>
                    <a:pt x="3113" y="158"/>
                  </a:cubicBezTo>
                  <a:close/>
                  <a:moveTo>
                    <a:pt x="399" y="1149"/>
                  </a:moveTo>
                  <a:cubicBezTo>
                    <a:pt x="152" y="1149"/>
                    <a:pt x="152" y="1149"/>
                    <a:pt x="152" y="1149"/>
                  </a:cubicBezTo>
                  <a:cubicBezTo>
                    <a:pt x="152" y="153"/>
                    <a:pt x="152" y="153"/>
                    <a:pt x="152" y="153"/>
                  </a:cubicBezTo>
                  <a:cubicBezTo>
                    <a:pt x="399" y="153"/>
                    <a:pt x="399" y="153"/>
                    <a:pt x="399" y="153"/>
                  </a:cubicBezTo>
                  <a:lnTo>
                    <a:pt x="399" y="1149"/>
                  </a:lnTo>
                  <a:close/>
                  <a:moveTo>
                    <a:pt x="3005" y="487"/>
                  </a:moveTo>
                  <a:cubicBezTo>
                    <a:pt x="3005" y="487"/>
                    <a:pt x="3001" y="491"/>
                    <a:pt x="3001" y="496"/>
                  </a:cubicBezTo>
                  <a:cubicBezTo>
                    <a:pt x="2556" y="1099"/>
                    <a:pt x="2556" y="1099"/>
                    <a:pt x="2556" y="1099"/>
                  </a:cubicBezTo>
                  <a:cubicBezTo>
                    <a:pt x="2529" y="1126"/>
                    <a:pt x="2493" y="1140"/>
                    <a:pt x="2452" y="1140"/>
                  </a:cubicBezTo>
                  <a:cubicBezTo>
                    <a:pt x="2443" y="1144"/>
                    <a:pt x="2434" y="1144"/>
                    <a:pt x="2425" y="1144"/>
                  </a:cubicBezTo>
                  <a:cubicBezTo>
                    <a:pt x="957" y="1144"/>
                    <a:pt x="957" y="1144"/>
                    <a:pt x="957" y="1144"/>
                  </a:cubicBezTo>
                  <a:cubicBezTo>
                    <a:pt x="552" y="937"/>
                    <a:pt x="552" y="937"/>
                    <a:pt x="552" y="937"/>
                  </a:cubicBezTo>
                  <a:cubicBezTo>
                    <a:pt x="552" y="396"/>
                    <a:pt x="552" y="396"/>
                    <a:pt x="552" y="396"/>
                  </a:cubicBezTo>
                  <a:cubicBezTo>
                    <a:pt x="1864" y="396"/>
                    <a:pt x="1864" y="396"/>
                    <a:pt x="1864" y="396"/>
                  </a:cubicBezTo>
                  <a:cubicBezTo>
                    <a:pt x="1936" y="396"/>
                    <a:pt x="1994" y="455"/>
                    <a:pt x="1994" y="527"/>
                  </a:cubicBezTo>
                  <a:cubicBezTo>
                    <a:pt x="1994" y="599"/>
                    <a:pt x="1936" y="658"/>
                    <a:pt x="1864" y="658"/>
                  </a:cubicBezTo>
                  <a:cubicBezTo>
                    <a:pt x="1523" y="658"/>
                    <a:pt x="1523" y="658"/>
                    <a:pt x="1523" y="658"/>
                  </a:cubicBezTo>
                  <a:cubicBezTo>
                    <a:pt x="1482" y="658"/>
                    <a:pt x="1446" y="689"/>
                    <a:pt x="1446" y="734"/>
                  </a:cubicBezTo>
                  <a:cubicBezTo>
                    <a:pt x="1446" y="775"/>
                    <a:pt x="1482" y="811"/>
                    <a:pt x="1523" y="811"/>
                  </a:cubicBezTo>
                  <a:cubicBezTo>
                    <a:pt x="1864" y="811"/>
                    <a:pt x="1864" y="811"/>
                    <a:pt x="1864" y="811"/>
                  </a:cubicBezTo>
                  <a:cubicBezTo>
                    <a:pt x="1940" y="811"/>
                    <a:pt x="2008" y="779"/>
                    <a:pt x="2057" y="734"/>
                  </a:cubicBezTo>
                  <a:cubicBezTo>
                    <a:pt x="2295" y="734"/>
                    <a:pt x="2295" y="734"/>
                    <a:pt x="2295" y="734"/>
                  </a:cubicBezTo>
                  <a:cubicBezTo>
                    <a:pt x="2313" y="734"/>
                    <a:pt x="2336" y="725"/>
                    <a:pt x="2349" y="712"/>
                  </a:cubicBezTo>
                  <a:cubicBezTo>
                    <a:pt x="2789" y="266"/>
                    <a:pt x="2789" y="266"/>
                    <a:pt x="2789" y="266"/>
                  </a:cubicBezTo>
                  <a:cubicBezTo>
                    <a:pt x="2848" y="207"/>
                    <a:pt x="2947" y="207"/>
                    <a:pt x="3005" y="266"/>
                  </a:cubicBezTo>
                  <a:cubicBezTo>
                    <a:pt x="3068" y="329"/>
                    <a:pt x="3068" y="423"/>
                    <a:pt x="3005" y="4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CustomIcon">
            <a:extLst>
              <a:ext uri="{FF2B5EF4-FFF2-40B4-BE49-F238E27FC236}">
                <a16:creationId xmlns:a16="http://schemas.microsoft.com/office/drawing/2014/main" xmlns="" id="{18E748DF-8EEE-4090-8DBA-938F129EE558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7845713" y="4880564"/>
            <a:ext cx="381000" cy="372925"/>
            <a:chOff x="0" y="-1588"/>
            <a:chExt cx="823913" cy="806451"/>
          </a:xfrm>
          <a:solidFill>
            <a:schemeClr val="tx1"/>
          </a:solidFill>
        </p:grpSpPr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xmlns="" id="{39503819-7AA3-41F3-B836-3ED164261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213" y="-1588"/>
              <a:ext cx="474663" cy="474663"/>
            </a:xfrm>
            <a:custGeom>
              <a:avLst/>
              <a:gdLst>
                <a:gd name="T0" fmla="*/ 122 w 244"/>
                <a:gd name="T1" fmla="*/ 244 h 244"/>
                <a:gd name="T2" fmla="*/ 244 w 244"/>
                <a:gd name="T3" fmla="*/ 122 h 244"/>
                <a:gd name="T4" fmla="*/ 122 w 244"/>
                <a:gd name="T5" fmla="*/ 0 h 244"/>
                <a:gd name="T6" fmla="*/ 0 w 244"/>
                <a:gd name="T7" fmla="*/ 122 h 244"/>
                <a:gd name="T8" fmla="*/ 122 w 244"/>
                <a:gd name="T9" fmla="*/ 244 h 244"/>
                <a:gd name="T10" fmla="*/ 122 w 244"/>
                <a:gd name="T11" fmla="*/ 18 h 244"/>
                <a:gd name="T12" fmla="*/ 226 w 244"/>
                <a:gd name="T13" fmla="*/ 122 h 244"/>
                <a:gd name="T14" fmla="*/ 122 w 244"/>
                <a:gd name="T15" fmla="*/ 226 h 244"/>
                <a:gd name="T16" fmla="*/ 18 w 244"/>
                <a:gd name="T17" fmla="*/ 122 h 244"/>
                <a:gd name="T18" fmla="*/ 122 w 244"/>
                <a:gd name="T19" fmla="*/ 1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cubicBezTo>
                    <a:pt x="189" y="244"/>
                    <a:pt x="244" y="190"/>
                    <a:pt x="244" y="122"/>
                  </a:cubicBezTo>
                  <a:cubicBezTo>
                    <a:pt x="244" y="55"/>
                    <a:pt x="189" y="0"/>
                    <a:pt x="122" y="0"/>
                  </a:cubicBez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4"/>
                    <a:pt x="122" y="244"/>
                  </a:cubicBezTo>
                  <a:close/>
                  <a:moveTo>
                    <a:pt x="122" y="18"/>
                  </a:moveTo>
                  <a:cubicBezTo>
                    <a:pt x="179" y="18"/>
                    <a:pt x="226" y="65"/>
                    <a:pt x="226" y="122"/>
                  </a:cubicBezTo>
                  <a:cubicBezTo>
                    <a:pt x="226" y="180"/>
                    <a:pt x="179" y="226"/>
                    <a:pt x="122" y="226"/>
                  </a:cubicBezTo>
                  <a:cubicBezTo>
                    <a:pt x="64" y="226"/>
                    <a:pt x="18" y="180"/>
                    <a:pt x="18" y="122"/>
                  </a:cubicBezTo>
                  <a:cubicBezTo>
                    <a:pt x="18" y="65"/>
                    <a:pt x="64" y="18"/>
                    <a:pt x="12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xmlns="" id="{B31B2160-5C31-4A6E-91E6-1D3DCE874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465138"/>
              <a:ext cx="823913" cy="339725"/>
            </a:xfrm>
            <a:custGeom>
              <a:avLst/>
              <a:gdLst>
                <a:gd name="T0" fmla="*/ 423 w 424"/>
                <a:gd name="T1" fmla="*/ 119 h 174"/>
                <a:gd name="T2" fmla="*/ 394 w 424"/>
                <a:gd name="T3" fmla="*/ 59 h 174"/>
                <a:gd name="T4" fmla="*/ 267 w 424"/>
                <a:gd name="T5" fmla="*/ 0 h 174"/>
                <a:gd name="T6" fmla="*/ 260 w 424"/>
                <a:gd name="T7" fmla="*/ 3 h 174"/>
                <a:gd name="T8" fmla="*/ 240 w 424"/>
                <a:gd name="T9" fmla="*/ 24 h 174"/>
                <a:gd name="T10" fmla="*/ 217 w 424"/>
                <a:gd name="T11" fmla="*/ 9 h 174"/>
                <a:gd name="T12" fmla="*/ 207 w 424"/>
                <a:gd name="T13" fmla="*/ 9 h 174"/>
                <a:gd name="T14" fmla="*/ 184 w 424"/>
                <a:gd name="T15" fmla="*/ 24 h 174"/>
                <a:gd name="T16" fmla="*/ 164 w 424"/>
                <a:gd name="T17" fmla="*/ 3 h 174"/>
                <a:gd name="T18" fmla="*/ 158 w 424"/>
                <a:gd name="T19" fmla="*/ 0 h 174"/>
                <a:gd name="T20" fmla="*/ 29 w 424"/>
                <a:gd name="T21" fmla="*/ 59 h 174"/>
                <a:gd name="T22" fmla="*/ 0 w 424"/>
                <a:gd name="T23" fmla="*/ 119 h 174"/>
                <a:gd name="T24" fmla="*/ 0 w 424"/>
                <a:gd name="T25" fmla="*/ 120 h 174"/>
                <a:gd name="T26" fmla="*/ 0 w 424"/>
                <a:gd name="T27" fmla="*/ 165 h 174"/>
                <a:gd name="T28" fmla="*/ 9 w 424"/>
                <a:gd name="T29" fmla="*/ 174 h 174"/>
                <a:gd name="T30" fmla="*/ 185 w 424"/>
                <a:gd name="T31" fmla="*/ 174 h 174"/>
                <a:gd name="T32" fmla="*/ 185 w 424"/>
                <a:gd name="T33" fmla="*/ 174 h 174"/>
                <a:gd name="T34" fmla="*/ 185 w 424"/>
                <a:gd name="T35" fmla="*/ 174 h 174"/>
                <a:gd name="T36" fmla="*/ 239 w 424"/>
                <a:gd name="T37" fmla="*/ 174 h 174"/>
                <a:gd name="T38" fmla="*/ 239 w 424"/>
                <a:gd name="T39" fmla="*/ 174 h 174"/>
                <a:gd name="T40" fmla="*/ 239 w 424"/>
                <a:gd name="T41" fmla="*/ 174 h 174"/>
                <a:gd name="T42" fmla="*/ 415 w 424"/>
                <a:gd name="T43" fmla="*/ 174 h 174"/>
                <a:gd name="T44" fmla="*/ 424 w 424"/>
                <a:gd name="T45" fmla="*/ 165 h 174"/>
                <a:gd name="T46" fmla="*/ 424 w 424"/>
                <a:gd name="T47" fmla="*/ 120 h 174"/>
                <a:gd name="T48" fmla="*/ 423 w 424"/>
                <a:gd name="T49" fmla="*/ 119 h 174"/>
                <a:gd name="T50" fmla="*/ 208 w 424"/>
                <a:gd name="T51" fmla="*/ 75 h 174"/>
                <a:gd name="T52" fmla="*/ 212 w 424"/>
                <a:gd name="T53" fmla="*/ 76 h 174"/>
                <a:gd name="T54" fmla="*/ 216 w 424"/>
                <a:gd name="T55" fmla="*/ 76 h 174"/>
                <a:gd name="T56" fmla="*/ 228 w 424"/>
                <a:gd name="T57" fmla="*/ 156 h 174"/>
                <a:gd name="T58" fmla="*/ 195 w 424"/>
                <a:gd name="T59" fmla="*/ 156 h 174"/>
                <a:gd name="T60" fmla="*/ 208 w 424"/>
                <a:gd name="T61" fmla="*/ 75 h 174"/>
                <a:gd name="T62" fmla="*/ 208 w 424"/>
                <a:gd name="T63" fmla="*/ 75 h 174"/>
                <a:gd name="T64" fmla="*/ 212 w 424"/>
                <a:gd name="T65" fmla="*/ 27 h 174"/>
                <a:gd name="T66" fmla="*/ 227 w 424"/>
                <a:gd name="T67" fmla="*/ 37 h 174"/>
                <a:gd name="T68" fmla="*/ 213 w 424"/>
                <a:gd name="T69" fmla="*/ 52 h 174"/>
                <a:gd name="T70" fmla="*/ 197 w 424"/>
                <a:gd name="T71" fmla="*/ 37 h 174"/>
                <a:gd name="T72" fmla="*/ 212 w 424"/>
                <a:gd name="T73" fmla="*/ 27 h 174"/>
                <a:gd name="T74" fmla="*/ 212 w 424"/>
                <a:gd name="T75" fmla="*/ 27 h 174"/>
                <a:gd name="T76" fmla="*/ 18 w 424"/>
                <a:gd name="T77" fmla="*/ 121 h 174"/>
                <a:gd name="T78" fmla="*/ 44 w 424"/>
                <a:gd name="T79" fmla="*/ 70 h 174"/>
                <a:gd name="T80" fmla="*/ 153 w 424"/>
                <a:gd name="T81" fmla="*/ 18 h 174"/>
                <a:gd name="T82" fmla="*/ 193 w 424"/>
                <a:gd name="T83" fmla="*/ 61 h 174"/>
                <a:gd name="T84" fmla="*/ 191 w 424"/>
                <a:gd name="T85" fmla="*/ 65 h 174"/>
                <a:gd name="T86" fmla="*/ 177 w 424"/>
                <a:gd name="T87" fmla="*/ 156 h 174"/>
                <a:gd name="T88" fmla="*/ 18 w 424"/>
                <a:gd name="T89" fmla="*/ 156 h 174"/>
                <a:gd name="T90" fmla="*/ 18 w 424"/>
                <a:gd name="T91" fmla="*/ 121 h 174"/>
                <a:gd name="T92" fmla="*/ 18 w 424"/>
                <a:gd name="T93" fmla="*/ 121 h 174"/>
                <a:gd name="T94" fmla="*/ 406 w 424"/>
                <a:gd name="T95" fmla="*/ 156 h 174"/>
                <a:gd name="T96" fmla="*/ 246 w 424"/>
                <a:gd name="T97" fmla="*/ 156 h 174"/>
                <a:gd name="T98" fmla="*/ 232 w 424"/>
                <a:gd name="T99" fmla="*/ 65 h 174"/>
                <a:gd name="T100" fmla="*/ 231 w 424"/>
                <a:gd name="T101" fmla="*/ 61 h 174"/>
                <a:gd name="T102" fmla="*/ 245 w 424"/>
                <a:gd name="T103" fmla="*/ 44 h 174"/>
                <a:gd name="T104" fmla="*/ 248 w 424"/>
                <a:gd name="T105" fmla="*/ 42 h 174"/>
                <a:gd name="T106" fmla="*/ 249 w 424"/>
                <a:gd name="T107" fmla="*/ 41 h 174"/>
                <a:gd name="T108" fmla="*/ 270 w 424"/>
                <a:gd name="T109" fmla="*/ 18 h 174"/>
                <a:gd name="T110" fmla="*/ 380 w 424"/>
                <a:gd name="T111" fmla="*/ 70 h 174"/>
                <a:gd name="T112" fmla="*/ 406 w 424"/>
                <a:gd name="T113" fmla="*/ 121 h 174"/>
                <a:gd name="T114" fmla="*/ 406 w 424"/>
                <a:gd name="T115" fmla="*/ 156 h 174"/>
                <a:gd name="T116" fmla="*/ 406 w 424"/>
                <a:gd name="T117" fmla="*/ 15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4" h="174">
                  <a:moveTo>
                    <a:pt x="423" y="119"/>
                  </a:moveTo>
                  <a:cubicBezTo>
                    <a:pt x="423" y="118"/>
                    <a:pt x="417" y="89"/>
                    <a:pt x="394" y="59"/>
                  </a:cubicBezTo>
                  <a:cubicBezTo>
                    <a:pt x="374" y="32"/>
                    <a:pt x="335" y="0"/>
                    <a:pt x="267" y="0"/>
                  </a:cubicBezTo>
                  <a:cubicBezTo>
                    <a:pt x="264" y="0"/>
                    <a:pt x="261" y="1"/>
                    <a:pt x="260" y="3"/>
                  </a:cubicBezTo>
                  <a:cubicBezTo>
                    <a:pt x="240" y="24"/>
                    <a:pt x="240" y="24"/>
                    <a:pt x="240" y="24"/>
                  </a:cubicBezTo>
                  <a:cubicBezTo>
                    <a:pt x="217" y="9"/>
                    <a:pt x="217" y="9"/>
                    <a:pt x="217" y="9"/>
                  </a:cubicBezTo>
                  <a:cubicBezTo>
                    <a:pt x="214" y="7"/>
                    <a:pt x="210" y="7"/>
                    <a:pt x="207" y="9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2" y="1"/>
                    <a:pt x="160" y="0"/>
                    <a:pt x="158" y="0"/>
                  </a:cubicBezTo>
                  <a:cubicBezTo>
                    <a:pt x="90" y="0"/>
                    <a:pt x="50" y="32"/>
                    <a:pt x="29" y="59"/>
                  </a:cubicBezTo>
                  <a:cubicBezTo>
                    <a:pt x="7" y="89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0"/>
                    <a:pt x="4" y="174"/>
                    <a:pt x="9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239" y="174"/>
                    <a:pt x="239" y="174"/>
                    <a:pt x="239" y="174"/>
                  </a:cubicBezTo>
                  <a:cubicBezTo>
                    <a:pt x="415" y="174"/>
                    <a:pt x="415" y="174"/>
                    <a:pt x="415" y="174"/>
                  </a:cubicBezTo>
                  <a:cubicBezTo>
                    <a:pt x="420" y="174"/>
                    <a:pt x="424" y="170"/>
                    <a:pt x="424" y="165"/>
                  </a:cubicBezTo>
                  <a:cubicBezTo>
                    <a:pt x="424" y="120"/>
                    <a:pt x="424" y="120"/>
                    <a:pt x="424" y="120"/>
                  </a:cubicBezTo>
                  <a:cubicBezTo>
                    <a:pt x="424" y="120"/>
                    <a:pt x="423" y="119"/>
                    <a:pt x="423" y="119"/>
                  </a:cubicBezTo>
                  <a:close/>
                  <a:moveTo>
                    <a:pt x="208" y="75"/>
                  </a:moveTo>
                  <a:cubicBezTo>
                    <a:pt x="209" y="76"/>
                    <a:pt x="211" y="76"/>
                    <a:pt x="212" y="76"/>
                  </a:cubicBezTo>
                  <a:cubicBezTo>
                    <a:pt x="213" y="76"/>
                    <a:pt x="214" y="76"/>
                    <a:pt x="216" y="76"/>
                  </a:cubicBezTo>
                  <a:cubicBezTo>
                    <a:pt x="228" y="156"/>
                    <a:pt x="228" y="156"/>
                    <a:pt x="228" y="156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8" y="75"/>
                    <a:pt x="208" y="75"/>
                    <a:pt x="208" y="75"/>
                  </a:cubicBezTo>
                  <a:close/>
                  <a:moveTo>
                    <a:pt x="212" y="27"/>
                  </a:moveTo>
                  <a:cubicBezTo>
                    <a:pt x="227" y="37"/>
                    <a:pt x="227" y="37"/>
                    <a:pt x="227" y="37"/>
                  </a:cubicBezTo>
                  <a:cubicBezTo>
                    <a:pt x="213" y="52"/>
                    <a:pt x="213" y="52"/>
                    <a:pt x="213" y="52"/>
                  </a:cubicBezTo>
                  <a:cubicBezTo>
                    <a:pt x="197" y="37"/>
                    <a:pt x="197" y="37"/>
                    <a:pt x="197" y="37"/>
                  </a:cubicBezTo>
                  <a:cubicBezTo>
                    <a:pt x="212" y="27"/>
                    <a:pt x="212" y="27"/>
                    <a:pt x="212" y="27"/>
                  </a:cubicBezTo>
                  <a:cubicBezTo>
                    <a:pt x="212" y="27"/>
                    <a:pt x="212" y="27"/>
                    <a:pt x="212" y="27"/>
                  </a:cubicBezTo>
                  <a:close/>
                  <a:moveTo>
                    <a:pt x="18" y="121"/>
                  </a:moveTo>
                  <a:cubicBezTo>
                    <a:pt x="19" y="117"/>
                    <a:pt x="26" y="93"/>
                    <a:pt x="44" y="70"/>
                  </a:cubicBezTo>
                  <a:cubicBezTo>
                    <a:pt x="70" y="36"/>
                    <a:pt x="107" y="19"/>
                    <a:pt x="153" y="18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2" y="62"/>
                    <a:pt x="191" y="63"/>
                    <a:pt x="191" y="65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8" y="121"/>
                    <a:pt x="18" y="121"/>
                    <a:pt x="18" y="121"/>
                  </a:cubicBezTo>
                  <a:close/>
                  <a:moveTo>
                    <a:pt x="406" y="156"/>
                  </a:moveTo>
                  <a:cubicBezTo>
                    <a:pt x="246" y="156"/>
                    <a:pt x="246" y="156"/>
                    <a:pt x="246" y="156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3"/>
                    <a:pt x="231" y="62"/>
                    <a:pt x="231" y="61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248" y="42"/>
                    <a:pt x="248" y="42"/>
                    <a:pt x="248" y="42"/>
                  </a:cubicBezTo>
                  <a:cubicBezTo>
                    <a:pt x="249" y="42"/>
                    <a:pt x="249" y="41"/>
                    <a:pt x="249" y="41"/>
                  </a:cubicBezTo>
                  <a:cubicBezTo>
                    <a:pt x="270" y="18"/>
                    <a:pt x="270" y="18"/>
                    <a:pt x="270" y="18"/>
                  </a:cubicBezTo>
                  <a:cubicBezTo>
                    <a:pt x="317" y="19"/>
                    <a:pt x="354" y="36"/>
                    <a:pt x="380" y="70"/>
                  </a:cubicBezTo>
                  <a:cubicBezTo>
                    <a:pt x="398" y="93"/>
                    <a:pt x="404" y="117"/>
                    <a:pt x="406" y="121"/>
                  </a:cubicBezTo>
                  <a:cubicBezTo>
                    <a:pt x="406" y="156"/>
                    <a:pt x="406" y="156"/>
                    <a:pt x="406" y="156"/>
                  </a:cubicBezTo>
                  <a:cubicBezTo>
                    <a:pt x="406" y="156"/>
                    <a:pt x="406" y="156"/>
                    <a:pt x="40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xmlns="" id="{AC96CDA0-83A5-46D3-8FB4-53165854E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75" y="646113"/>
              <a:ext cx="133350" cy="34925"/>
            </a:xfrm>
            <a:custGeom>
              <a:avLst/>
              <a:gdLst>
                <a:gd name="T0" fmla="*/ 59 w 68"/>
                <a:gd name="T1" fmla="*/ 0 h 18"/>
                <a:gd name="T2" fmla="*/ 9 w 68"/>
                <a:gd name="T3" fmla="*/ 0 h 18"/>
                <a:gd name="T4" fmla="*/ 0 w 68"/>
                <a:gd name="T5" fmla="*/ 9 h 18"/>
                <a:gd name="T6" fmla="*/ 9 w 68"/>
                <a:gd name="T7" fmla="*/ 18 h 18"/>
                <a:gd name="T8" fmla="*/ 59 w 68"/>
                <a:gd name="T9" fmla="*/ 18 h 18"/>
                <a:gd name="T10" fmla="*/ 68 w 68"/>
                <a:gd name="T11" fmla="*/ 9 h 18"/>
                <a:gd name="T12" fmla="*/ 59 w 68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8">
                  <a:moveTo>
                    <a:pt x="5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5" y="18"/>
                    <a:pt x="68" y="14"/>
                    <a:pt x="68" y="9"/>
                  </a:cubicBezTo>
                  <a:cubicBezTo>
                    <a:pt x="68" y="5"/>
                    <a:pt x="65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CustomIcon">
            <a:extLst>
              <a:ext uri="{FF2B5EF4-FFF2-40B4-BE49-F238E27FC236}">
                <a16:creationId xmlns:a16="http://schemas.microsoft.com/office/drawing/2014/main" xmlns="" id="{19C0AD75-2CAA-43D5-B5A5-63CD5BB6665B}"/>
              </a:ext>
            </a:extLst>
          </p:cNvPr>
          <p:cNvSpPr>
            <a:spLocks noChangeAspect="1" noEditPoints="1"/>
          </p:cNvSpPr>
          <p:nvPr>
            <p:custDataLst>
              <p:tags r:id="rId7"/>
            </p:custDataLst>
          </p:nvPr>
        </p:nvSpPr>
        <p:spPr bwMode="auto">
          <a:xfrm>
            <a:off x="7844864" y="5862082"/>
            <a:ext cx="380609" cy="381000"/>
          </a:xfrm>
          <a:custGeom>
            <a:avLst/>
            <a:gdLst>
              <a:gd name="T0" fmla="*/ 2731 w 3200"/>
              <a:gd name="T1" fmla="*/ 469 h 3200"/>
              <a:gd name="T2" fmla="*/ 1600 w 3200"/>
              <a:gd name="T3" fmla="*/ 0 h 3200"/>
              <a:gd name="T4" fmla="*/ 469 w 3200"/>
              <a:gd name="T5" fmla="*/ 469 h 3200"/>
              <a:gd name="T6" fmla="*/ 0 w 3200"/>
              <a:gd name="T7" fmla="*/ 1600 h 3200"/>
              <a:gd name="T8" fmla="*/ 469 w 3200"/>
              <a:gd name="T9" fmla="*/ 2731 h 3200"/>
              <a:gd name="T10" fmla="*/ 1597 w 3200"/>
              <a:gd name="T11" fmla="*/ 3200 h 3200"/>
              <a:gd name="T12" fmla="*/ 1598 w 3200"/>
              <a:gd name="T13" fmla="*/ 3200 h 3200"/>
              <a:gd name="T14" fmla="*/ 1598 w 3200"/>
              <a:gd name="T15" fmla="*/ 3200 h 3200"/>
              <a:gd name="T16" fmla="*/ 2223 w 3200"/>
              <a:gd name="T17" fmla="*/ 3074 h 3200"/>
              <a:gd name="T18" fmla="*/ 3074 w 3200"/>
              <a:gd name="T19" fmla="*/ 2223 h 3200"/>
              <a:gd name="T20" fmla="*/ 3074 w 3200"/>
              <a:gd name="T21" fmla="*/ 977 h 3200"/>
              <a:gd name="T22" fmla="*/ 2455 w 3200"/>
              <a:gd name="T23" fmla="*/ 2275 h 3200"/>
              <a:gd name="T24" fmla="*/ 3057 w 3200"/>
              <a:gd name="T25" fmla="*/ 1671 h 3200"/>
              <a:gd name="T26" fmla="*/ 309 w 3200"/>
              <a:gd name="T27" fmla="*/ 2277 h 3200"/>
              <a:gd name="T28" fmla="*/ 655 w 3200"/>
              <a:gd name="T29" fmla="*/ 1671 h 3200"/>
              <a:gd name="T30" fmla="*/ 327 w 3200"/>
              <a:gd name="T31" fmla="*/ 2275 h 3200"/>
              <a:gd name="T32" fmla="*/ 309 w 3200"/>
              <a:gd name="T33" fmla="*/ 923 h 3200"/>
              <a:gd name="T34" fmla="*/ 741 w 3200"/>
              <a:gd name="T35" fmla="*/ 925 h 3200"/>
              <a:gd name="T36" fmla="*/ 143 w 3200"/>
              <a:gd name="T37" fmla="*/ 1529 h 3200"/>
              <a:gd name="T38" fmla="*/ 1668 w 3200"/>
              <a:gd name="T39" fmla="*/ 784 h 3200"/>
              <a:gd name="T40" fmla="*/ 2154 w 3200"/>
              <a:gd name="T41" fmla="*/ 555 h 3200"/>
              <a:gd name="T42" fmla="*/ 1668 w 3200"/>
              <a:gd name="T43" fmla="*/ 784 h 3200"/>
              <a:gd name="T44" fmla="*/ 2399 w 3200"/>
              <a:gd name="T45" fmla="*/ 1529 h 3200"/>
              <a:gd name="T46" fmla="*/ 1668 w 3200"/>
              <a:gd name="T47" fmla="*/ 925 h 3200"/>
              <a:gd name="T48" fmla="*/ 1527 w 3200"/>
              <a:gd name="T49" fmla="*/ 147 h 3200"/>
              <a:gd name="T50" fmla="*/ 935 w 3200"/>
              <a:gd name="T51" fmla="*/ 784 h 3200"/>
              <a:gd name="T52" fmla="*/ 1527 w 3200"/>
              <a:gd name="T53" fmla="*/ 147 h 3200"/>
              <a:gd name="T54" fmla="*/ 1527 w 3200"/>
              <a:gd name="T55" fmla="*/ 1529 h 3200"/>
              <a:gd name="T56" fmla="*/ 887 w 3200"/>
              <a:gd name="T57" fmla="*/ 925 h 3200"/>
              <a:gd name="T58" fmla="*/ 796 w 3200"/>
              <a:gd name="T59" fmla="*/ 1671 h 3200"/>
              <a:gd name="T60" fmla="*/ 1527 w 3200"/>
              <a:gd name="T61" fmla="*/ 2275 h 3200"/>
              <a:gd name="T62" fmla="*/ 796 w 3200"/>
              <a:gd name="T63" fmla="*/ 1671 h 3200"/>
              <a:gd name="T64" fmla="*/ 1527 w 3200"/>
              <a:gd name="T65" fmla="*/ 3053 h 3200"/>
              <a:gd name="T66" fmla="*/ 935 w 3200"/>
              <a:gd name="T67" fmla="*/ 2416 h 3200"/>
              <a:gd name="T68" fmla="*/ 1668 w 3200"/>
              <a:gd name="T69" fmla="*/ 3053 h 3200"/>
              <a:gd name="T70" fmla="*/ 2261 w 3200"/>
              <a:gd name="T71" fmla="*/ 2416 h 3200"/>
              <a:gd name="T72" fmla="*/ 1668 w 3200"/>
              <a:gd name="T73" fmla="*/ 3053 h 3200"/>
              <a:gd name="T74" fmla="*/ 1668 w 3200"/>
              <a:gd name="T75" fmla="*/ 1671 h 3200"/>
              <a:gd name="T76" fmla="*/ 2308 w 3200"/>
              <a:gd name="T77" fmla="*/ 2275 h 3200"/>
              <a:gd name="T78" fmla="*/ 2540 w 3200"/>
              <a:gd name="T79" fmla="*/ 1529 h 3200"/>
              <a:gd name="T80" fmla="*/ 2893 w 3200"/>
              <a:gd name="T81" fmla="*/ 925 h 3200"/>
              <a:gd name="T82" fmla="*/ 2540 w 3200"/>
              <a:gd name="T83" fmla="*/ 1529 h 3200"/>
              <a:gd name="T84" fmla="*/ 2411 w 3200"/>
              <a:gd name="T85" fmla="*/ 784 h 3200"/>
              <a:gd name="T86" fmla="*/ 2081 w 3200"/>
              <a:gd name="T87" fmla="*/ 223 h 3200"/>
              <a:gd name="T88" fmla="*/ 1111 w 3200"/>
              <a:gd name="T89" fmla="*/ 226 h 3200"/>
              <a:gd name="T90" fmla="*/ 784 w 3200"/>
              <a:gd name="T91" fmla="*/ 784 h 3200"/>
              <a:gd name="T92" fmla="*/ 1111 w 3200"/>
              <a:gd name="T93" fmla="*/ 226 h 3200"/>
              <a:gd name="T94" fmla="*/ 784 w 3200"/>
              <a:gd name="T95" fmla="*/ 2416 h 3200"/>
              <a:gd name="T96" fmla="*/ 1111 w 3200"/>
              <a:gd name="T97" fmla="*/ 2974 h 3200"/>
              <a:gd name="T98" fmla="*/ 2081 w 3200"/>
              <a:gd name="T99" fmla="*/ 2977 h 3200"/>
              <a:gd name="T100" fmla="*/ 2411 w 3200"/>
              <a:gd name="T101" fmla="*/ 2416 h 3200"/>
              <a:gd name="T102" fmla="*/ 2081 w 3200"/>
              <a:gd name="T103" fmla="*/ 2977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00" h="3200">
                <a:moveTo>
                  <a:pt x="3074" y="977"/>
                </a:moveTo>
                <a:cubicBezTo>
                  <a:pt x="2994" y="787"/>
                  <a:pt x="2878" y="616"/>
                  <a:pt x="2731" y="469"/>
                </a:cubicBezTo>
                <a:cubicBezTo>
                  <a:pt x="2584" y="322"/>
                  <a:pt x="2413" y="206"/>
                  <a:pt x="2223" y="126"/>
                </a:cubicBezTo>
                <a:cubicBezTo>
                  <a:pt x="2026" y="42"/>
                  <a:pt x="1816" y="0"/>
                  <a:pt x="1600" y="0"/>
                </a:cubicBezTo>
                <a:cubicBezTo>
                  <a:pt x="1384" y="0"/>
                  <a:pt x="1174" y="42"/>
                  <a:pt x="977" y="126"/>
                </a:cubicBezTo>
                <a:cubicBezTo>
                  <a:pt x="787" y="206"/>
                  <a:pt x="616" y="322"/>
                  <a:pt x="469" y="469"/>
                </a:cubicBezTo>
                <a:cubicBezTo>
                  <a:pt x="322" y="616"/>
                  <a:pt x="206" y="787"/>
                  <a:pt x="126" y="977"/>
                </a:cubicBezTo>
                <a:cubicBezTo>
                  <a:pt x="42" y="1174"/>
                  <a:pt x="0" y="1384"/>
                  <a:pt x="0" y="1600"/>
                </a:cubicBezTo>
                <a:cubicBezTo>
                  <a:pt x="0" y="1816"/>
                  <a:pt x="42" y="2026"/>
                  <a:pt x="126" y="2223"/>
                </a:cubicBezTo>
                <a:cubicBezTo>
                  <a:pt x="206" y="2413"/>
                  <a:pt x="322" y="2584"/>
                  <a:pt x="469" y="2731"/>
                </a:cubicBezTo>
                <a:cubicBezTo>
                  <a:pt x="616" y="2878"/>
                  <a:pt x="787" y="2994"/>
                  <a:pt x="977" y="3074"/>
                </a:cubicBezTo>
                <a:cubicBezTo>
                  <a:pt x="1174" y="3157"/>
                  <a:pt x="1382" y="3200"/>
                  <a:pt x="1597" y="3200"/>
                </a:cubicBezTo>
                <a:cubicBezTo>
                  <a:pt x="1597" y="3200"/>
                  <a:pt x="1597" y="3200"/>
                  <a:pt x="1597" y="3200"/>
                </a:cubicBezTo>
                <a:cubicBezTo>
                  <a:pt x="1597" y="3200"/>
                  <a:pt x="1598" y="3200"/>
                  <a:pt x="1598" y="3200"/>
                </a:cubicBezTo>
                <a:cubicBezTo>
                  <a:pt x="1598" y="3200"/>
                  <a:pt x="1598" y="3200"/>
                  <a:pt x="1598" y="3200"/>
                </a:cubicBezTo>
                <a:cubicBezTo>
                  <a:pt x="1598" y="3200"/>
                  <a:pt x="1598" y="3200"/>
                  <a:pt x="1598" y="3200"/>
                </a:cubicBezTo>
                <a:cubicBezTo>
                  <a:pt x="1599" y="3200"/>
                  <a:pt x="1599" y="3200"/>
                  <a:pt x="1600" y="3200"/>
                </a:cubicBezTo>
                <a:cubicBezTo>
                  <a:pt x="1816" y="3200"/>
                  <a:pt x="2026" y="3158"/>
                  <a:pt x="2223" y="3074"/>
                </a:cubicBezTo>
                <a:cubicBezTo>
                  <a:pt x="2413" y="2994"/>
                  <a:pt x="2584" y="2878"/>
                  <a:pt x="2731" y="2731"/>
                </a:cubicBezTo>
                <a:cubicBezTo>
                  <a:pt x="2878" y="2584"/>
                  <a:pt x="2994" y="2413"/>
                  <a:pt x="3074" y="2223"/>
                </a:cubicBezTo>
                <a:cubicBezTo>
                  <a:pt x="3158" y="2026"/>
                  <a:pt x="3200" y="1816"/>
                  <a:pt x="3200" y="1600"/>
                </a:cubicBezTo>
                <a:cubicBezTo>
                  <a:pt x="3200" y="1384"/>
                  <a:pt x="3158" y="1174"/>
                  <a:pt x="3074" y="977"/>
                </a:cubicBezTo>
                <a:close/>
                <a:moveTo>
                  <a:pt x="2893" y="2275"/>
                </a:moveTo>
                <a:cubicBezTo>
                  <a:pt x="2455" y="2275"/>
                  <a:pt x="2455" y="2275"/>
                  <a:pt x="2455" y="2275"/>
                </a:cubicBezTo>
                <a:cubicBezTo>
                  <a:pt x="2506" y="2087"/>
                  <a:pt x="2535" y="1883"/>
                  <a:pt x="2540" y="1671"/>
                </a:cubicBezTo>
                <a:cubicBezTo>
                  <a:pt x="3057" y="1671"/>
                  <a:pt x="3057" y="1671"/>
                  <a:pt x="3057" y="1671"/>
                </a:cubicBezTo>
                <a:cubicBezTo>
                  <a:pt x="3046" y="1888"/>
                  <a:pt x="2988" y="2093"/>
                  <a:pt x="2893" y="2275"/>
                </a:cubicBezTo>
                <a:close/>
                <a:moveTo>
                  <a:pt x="309" y="2277"/>
                </a:moveTo>
                <a:cubicBezTo>
                  <a:pt x="212" y="2095"/>
                  <a:pt x="154" y="1889"/>
                  <a:pt x="143" y="1671"/>
                </a:cubicBezTo>
                <a:cubicBezTo>
                  <a:pt x="655" y="1671"/>
                  <a:pt x="655" y="1671"/>
                  <a:pt x="655" y="1671"/>
                </a:cubicBezTo>
                <a:cubicBezTo>
                  <a:pt x="660" y="1883"/>
                  <a:pt x="689" y="2087"/>
                  <a:pt x="741" y="2275"/>
                </a:cubicBezTo>
                <a:cubicBezTo>
                  <a:pt x="327" y="2275"/>
                  <a:pt x="327" y="2275"/>
                  <a:pt x="327" y="2275"/>
                </a:cubicBezTo>
                <a:cubicBezTo>
                  <a:pt x="320" y="2275"/>
                  <a:pt x="314" y="2276"/>
                  <a:pt x="309" y="2277"/>
                </a:cubicBezTo>
                <a:close/>
                <a:moveTo>
                  <a:pt x="309" y="923"/>
                </a:moveTo>
                <a:cubicBezTo>
                  <a:pt x="314" y="924"/>
                  <a:pt x="320" y="925"/>
                  <a:pt x="327" y="925"/>
                </a:cubicBezTo>
                <a:cubicBezTo>
                  <a:pt x="741" y="925"/>
                  <a:pt x="741" y="925"/>
                  <a:pt x="741" y="925"/>
                </a:cubicBezTo>
                <a:cubicBezTo>
                  <a:pt x="689" y="1113"/>
                  <a:pt x="660" y="1317"/>
                  <a:pt x="655" y="1529"/>
                </a:cubicBezTo>
                <a:cubicBezTo>
                  <a:pt x="143" y="1529"/>
                  <a:pt x="143" y="1529"/>
                  <a:pt x="143" y="1529"/>
                </a:cubicBezTo>
                <a:cubicBezTo>
                  <a:pt x="154" y="1311"/>
                  <a:pt x="212" y="1105"/>
                  <a:pt x="309" y="923"/>
                </a:cubicBezTo>
                <a:close/>
                <a:moveTo>
                  <a:pt x="1668" y="784"/>
                </a:moveTo>
                <a:cubicBezTo>
                  <a:pt x="1668" y="147"/>
                  <a:pt x="1668" y="147"/>
                  <a:pt x="1668" y="147"/>
                </a:cubicBezTo>
                <a:cubicBezTo>
                  <a:pt x="1849" y="177"/>
                  <a:pt x="2019" y="319"/>
                  <a:pt x="2154" y="555"/>
                </a:cubicBezTo>
                <a:cubicBezTo>
                  <a:pt x="2194" y="625"/>
                  <a:pt x="2230" y="702"/>
                  <a:pt x="2261" y="784"/>
                </a:cubicBezTo>
                <a:lnTo>
                  <a:pt x="1668" y="784"/>
                </a:lnTo>
                <a:close/>
                <a:moveTo>
                  <a:pt x="2308" y="925"/>
                </a:moveTo>
                <a:cubicBezTo>
                  <a:pt x="2362" y="1111"/>
                  <a:pt x="2393" y="1316"/>
                  <a:pt x="2399" y="1529"/>
                </a:cubicBezTo>
                <a:cubicBezTo>
                  <a:pt x="1668" y="1529"/>
                  <a:pt x="1668" y="1529"/>
                  <a:pt x="1668" y="1529"/>
                </a:cubicBezTo>
                <a:cubicBezTo>
                  <a:pt x="1668" y="925"/>
                  <a:pt x="1668" y="925"/>
                  <a:pt x="1668" y="925"/>
                </a:cubicBezTo>
                <a:lnTo>
                  <a:pt x="2308" y="925"/>
                </a:lnTo>
                <a:close/>
                <a:moveTo>
                  <a:pt x="1527" y="147"/>
                </a:moveTo>
                <a:cubicBezTo>
                  <a:pt x="1527" y="784"/>
                  <a:pt x="1527" y="784"/>
                  <a:pt x="1527" y="784"/>
                </a:cubicBezTo>
                <a:cubicBezTo>
                  <a:pt x="935" y="784"/>
                  <a:pt x="935" y="784"/>
                  <a:pt x="935" y="784"/>
                </a:cubicBezTo>
                <a:cubicBezTo>
                  <a:pt x="966" y="702"/>
                  <a:pt x="1001" y="625"/>
                  <a:pt x="1042" y="555"/>
                </a:cubicBezTo>
                <a:cubicBezTo>
                  <a:pt x="1176" y="319"/>
                  <a:pt x="1346" y="177"/>
                  <a:pt x="1527" y="147"/>
                </a:cubicBezTo>
                <a:close/>
                <a:moveTo>
                  <a:pt x="1527" y="925"/>
                </a:moveTo>
                <a:cubicBezTo>
                  <a:pt x="1527" y="1529"/>
                  <a:pt x="1527" y="1529"/>
                  <a:pt x="1527" y="1529"/>
                </a:cubicBezTo>
                <a:cubicBezTo>
                  <a:pt x="796" y="1529"/>
                  <a:pt x="796" y="1529"/>
                  <a:pt x="796" y="1529"/>
                </a:cubicBezTo>
                <a:cubicBezTo>
                  <a:pt x="802" y="1316"/>
                  <a:pt x="833" y="1111"/>
                  <a:pt x="887" y="925"/>
                </a:cubicBezTo>
                <a:lnTo>
                  <a:pt x="1527" y="925"/>
                </a:lnTo>
                <a:close/>
                <a:moveTo>
                  <a:pt x="796" y="1671"/>
                </a:moveTo>
                <a:cubicBezTo>
                  <a:pt x="1527" y="1671"/>
                  <a:pt x="1527" y="1671"/>
                  <a:pt x="1527" y="1671"/>
                </a:cubicBezTo>
                <a:cubicBezTo>
                  <a:pt x="1527" y="2275"/>
                  <a:pt x="1527" y="2275"/>
                  <a:pt x="1527" y="2275"/>
                </a:cubicBezTo>
                <a:cubicBezTo>
                  <a:pt x="887" y="2275"/>
                  <a:pt x="887" y="2275"/>
                  <a:pt x="887" y="2275"/>
                </a:cubicBezTo>
                <a:cubicBezTo>
                  <a:pt x="833" y="2089"/>
                  <a:pt x="802" y="1884"/>
                  <a:pt x="796" y="1671"/>
                </a:cubicBezTo>
                <a:close/>
                <a:moveTo>
                  <a:pt x="1527" y="2416"/>
                </a:moveTo>
                <a:cubicBezTo>
                  <a:pt x="1527" y="3053"/>
                  <a:pt x="1527" y="3053"/>
                  <a:pt x="1527" y="3053"/>
                </a:cubicBezTo>
                <a:cubicBezTo>
                  <a:pt x="1346" y="3023"/>
                  <a:pt x="1176" y="2881"/>
                  <a:pt x="1042" y="2645"/>
                </a:cubicBezTo>
                <a:cubicBezTo>
                  <a:pt x="1001" y="2575"/>
                  <a:pt x="966" y="2498"/>
                  <a:pt x="935" y="2416"/>
                </a:cubicBezTo>
                <a:lnTo>
                  <a:pt x="1527" y="2416"/>
                </a:lnTo>
                <a:close/>
                <a:moveTo>
                  <a:pt x="1668" y="3053"/>
                </a:moveTo>
                <a:cubicBezTo>
                  <a:pt x="1668" y="2416"/>
                  <a:pt x="1668" y="2416"/>
                  <a:pt x="1668" y="2416"/>
                </a:cubicBezTo>
                <a:cubicBezTo>
                  <a:pt x="2261" y="2416"/>
                  <a:pt x="2261" y="2416"/>
                  <a:pt x="2261" y="2416"/>
                </a:cubicBezTo>
                <a:cubicBezTo>
                  <a:pt x="2230" y="2498"/>
                  <a:pt x="2194" y="2575"/>
                  <a:pt x="2154" y="2645"/>
                </a:cubicBezTo>
                <a:cubicBezTo>
                  <a:pt x="2019" y="2881"/>
                  <a:pt x="1849" y="3023"/>
                  <a:pt x="1668" y="3053"/>
                </a:cubicBezTo>
                <a:close/>
                <a:moveTo>
                  <a:pt x="1668" y="2275"/>
                </a:moveTo>
                <a:cubicBezTo>
                  <a:pt x="1668" y="1671"/>
                  <a:pt x="1668" y="1671"/>
                  <a:pt x="1668" y="1671"/>
                </a:cubicBezTo>
                <a:cubicBezTo>
                  <a:pt x="2399" y="1671"/>
                  <a:pt x="2399" y="1671"/>
                  <a:pt x="2399" y="1671"/>
                </a:cubicBezTo>
                <a:cubicBezTo>
                  <a:pt x="2393" y="1884"/>
                  <a:pt x="2362" y="2089"/>
                  <a:pt x="2308" y="2275"/>
                </a:cubicBezTo>
                <a:lnTo>
                  <a:pt x="1668" y="2275"/>
                </a:lnTo>
                <a:close/>
                <a:moveTo>
                  <a:pt x="2540" y="1529"/>
                </a:moveTo>
                <a:cubicBezTo>
                  <a:pt x="2535" y="1317"/>
                  <a:pt x="2506" y="1113"/>
                  <a:pt x="2455" y="925"/>
                </a:cubicBezTo>
                <a:cubicBezTo>
                  <a:pt x="2893" y="925"/>
                  <a:pt x="2893" y="925"/>
                  <a:pt x="2893" y="925"/>
                </a:cubicBezTo>
                <a:cubicBezTo>
                  <a:pt x="2988" y="1107"/>
                  <a:pt x="3046" y="1312"/>
                  <a:pt x="3057" y="1529"/>
                </a:cubicBezTo>
                <a:lnTo>
                  <a:pt x="2540" y="1529"/>
                </a:lnTo>
                <a:close/>
                <a:moveTo>
                  <a:pt x="2808" y="784"/>
                </a:moveTo>
                <a:cubicBezTo>
                  <a:pt x="2411" y="784"/>
                  <a:pt x="2411" y="784"/>
                  <a:pt x="2411" y="784"/>
                </a:cubicBezTo>
                <a:cubicBezTo>
                  <a:pt x="2374" y="676"/>
                  <a:pt x="2329" y="576"/>
                  <a:pt x="2276" y="484"/>
                </a:cubicBezTo>
                <a:cubicBezTo>
                  <a:pt x="2218" y="382"/>
                  <a:pt x="2153" y="295"/>
                  <a:pt x="2081" y="223"/>
                </a:cubicBezTo>
                <a:cubicBezTo>
                  <a:pt x="2380" y="328"/>
                  <a:pt x="2634" y="526"/>
                  <a:pt x="2808" y="784"/>
                </a:cubicBezTo>
                <a:close/>
                <a:moveTo>
                  <a:pt x="1111" y="226"/>
                </a:moveTo>
                <a:cubicBezTo>
                  <a:pt x="1041" y="297"/>
                  <a:pt x="976" y="383"/>
                  <a:pt x="919" y="484"/>
                </a:cubicBezTo>
                <a:cubicBezTo>
                  <a:pt x="867" y="576"/>
                  <a:pt x="822" y="676"/>
                  <a:pt x="784" y="784"/>
                </a:cubicBezTo>
                <a:cubicBezTo>
                  <a:pt x="392" y="784"/>
                  <a:pt x="392" y="784"/>
                  <a:pt x="392" y="784"/>
                </a:cubicBezTo>
                <a:cubicBezTo>
                  <a:pt x="565" y="529"/>
                  <a:pt x="816" y="331"/>
                  <a:pt x="1111" y="226"/>
                </a:cubicBezTo>
                <a:close/>
                <a:moveTo>
                  <a:pt x="392" y="2416"/>
                </a:moveTo>
                <a:cubicBezTo>
                  <a:pt x="784" y="2416"/>
                  <a:pt x="784" y="2416"/>
                  <a:pt x="784" y="2416"/>
                </a:cubicBezTo>
                <a:cubicBezTo>
                  <a:pt x="822" y="2524"/>
                  <a:pt x="867" y="2624"/>
                  <a:pt x="919" y="2716"/>
                </a:cubicBezTo>
                <a:cubicBezTo>
                  <a:pt x="976" y="2817"/>
                  <a:pt x="1041" y="2903"/>
                  <a:pt x="1111" y="2974"/>
                </a:cubicBezTo>
                <a:cubicBezTo>
                  <a:pt x="816" y="2869"/>
                  <a:pt x="565" y="2671"/>
                  <a:pt x="392" y="2416"/>
                </a:cubicBezTo>
                <a:close/>
                <a:moveTo>
                  <a:pt x="2081" y="2977"/>
                </a:moveTo>
                <a:cubicBezTo>
                  <a:pt x="2153" y="2905"/>
                  <a:pt x="2218" y="2818"/>
                  <a:pt x="2276" y="2716"/>
                </a:cubicBezTo>
                <a:cubicBezTo>
                  <a:pt x="2329" y="2624"/>
                  <a:pt x="2374" y="2524"/>
                  <a:pt x="2411" y="2416"/>
                </a:cubicBezTo>
                <a:cubicBezTo>
                  <a:pt x="2808" y="2416"/>
                  <a:pt x="2808" y="2416"/>
                  <a:pt x="2808" y="2416"/>
                </a:cubicBezTo>
                <a:cubicBezTo>
                  <a:pt x="2634" y="2674"/>
                  <a:pt x="2380" y="2872"/>
                  <a:pt x="2081" y="29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4" name="CustomIcon">
            <a:extLst>
              <a:ext uri="{FF2B5EF4-FFF2-40B4-BE49-F238E27FC236}">
                <a16:creationId xmlns:a16="http://schemas.microsoft.com/office/drawing/2014/main" xmlns="" id="{50DF93EF-280F-4789-95A1-426C7974D172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845713" y="4010192"/>
            <a:ext cx="381000" cy="254065"/>
            <a:chOff x="0" y="1588"/>
            <a:chExt cx="6227763" cy="4152900"/>
          </a:xfrm>
          <a:solidFill>
            <a:schemeClr val="tx1"/>
          </a:solidFill>
        </p:grpSpPr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xmlns="" id="{A4020E05-6E6A-490D-8F13-97B9F6248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88"/>
              <a:ext cx="6227763" cy="4152900"/>
            </a:xfrm>
            <a:custGeom>
              <a:avLst/>
              <a:gdLst>
                <a:gd name="T0" fmla="*/ 3152 w 3222"/>
                <a:gd name="T1" fmla="*/ 2005 h 2145"/>
                <a:gd name="T2" fmla="*/ 498 w 3222"/>
                <a:gd name="T3" fmla="*/ 2005 h 2145"/>
                <a:gd name="T4" fmla="*/ 498 w 3222"/>
                <a:gd name="T5" fmla="*/ 70 h 2145"/>
                <a:gd name="T6" fmla="*/ 428 w 3222"/>
                <a:gd name="T7" fmla="*/ 0 h 2145"/>
                <a:gd name="T8" fmla="*/ 358 w 3222"/>
                <a:gd name="T9" fmla="*/ 70 h 2145"/>
                <a:gd name="T10" fmla="*/ 358 w 3222"/>
                <a:gd name="T11" fmla="*/ 2005 h 2145"/>
                <a:gd name="T12" fmla="*/ 70 w 3222"/>
                <a:gd name="T13" fmla="*/ 2005 h 2145"/>
                <a:gd name="T14" fmla="*/ 0 w 3222"/>
                <a:gd name="T15" fmla="*/ 2075 h 2145"/>
                <a:gd name="T16" fmla="*/ 70 w 3222"/>
                <a:gd name="T17" fmla="*/ 2145 h 2145"/>
                <a:gd name="T18" fmla="*/ 3152 w 3222"/>
                <a:gd name="T19" fmla="*/ 2145 h 2145"/>
                <a:gd name="T20" fmla="*/ 3222 w 3222"/>
                <a:gd name="T21" fmla="*/ 2075 h 2145"/>
                <a:gd name="T22" fmla="*/ 3152 w 3222"/>
                <a:gd name="T23" fmla="*/ 2005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22" h="2145">
                  <a:moveTo>
                    <a:pt x="3152" y="2005"/>
                  </a:moveTo>
                  <a:cubicBezTo>
                    <a:pt x="498" y="2005"/>
                    <a:pt x="498" y="2005"/>
                    <a:pt x="498" y="2005"/>
                  </a:cubicBezTo>
                  <a:cubicBezTo>
                    <a:pt x="498" y="70"/>
                    <a:pt x="498" y="70"/>
                    <a:pt x="498" y="70"/>
                  </a:cubicBezTo>
                  <a:cubicBezTo>
                    <a:pt x="498" y="31"/>
                    <a:pt x="467" y="0"/>
                    <a:pt x="428" y="0"/>
                  </a:cubicBezTo>
                  <a:cubicBezTo>
                    <a:pt x="390" y="0"/>
                    <a:pt x="358" y="31"/>
                    <a:pt x="358" y="70"/>
                  </a:cubicBezTo>
                  <a:cubicBezTo>
                    <a:pt x="358" y="2005"/>
                    <a:pt x="358" y="2005"/>
                    <a:pt x="358" y="2005"/>
                  </a:cubicBezTo>
                  <a:cubicBezTo>
                    <a:pt x="70" y="2005"/>
                    <a:pt x="70" y="2005"/>
                    <a:pt x="70" y="2005"/>
                  </a:cubicBezTo>
                  <a:cubicBezTo>
                    <a:pt x="32" y="2005"/>
                    <a:pt x="0" y="2036"/>
                    <a:pt x="0" y="2075"/>
                  </a:cubicBezTo>
                  <a:cubicBezTo>
                    <a:pt x="0" y="2113"/>
                    <a:pt x="32" y="2145"/>
                    <a:pt x="70" y="2145"/>
                  </a:cubicBezTo>
                  <a:cubicBezTo>
                    <a:pt x="3152" y="2145"/>
                    <a:pt x="3152" y="2145"/>
                    <a:pt x="3152" y="2145"/>
                  </a:cubicBezTo>
                  <a:cubicBezTo>
                    <a:pt x="3190" y="2145"/>
                    <a:pt x="3222" y="2113"/>
                    <a:pt x="3222" y="2075"/>
                  </a:cubicBezTo>
                  <a:cubicBezTo>
                    <a:pt x="3222" y="2036"/>
                    <a:pt x="3190" y="2005"/>
                    <a:pt x="3152" y="20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xmlns="" id="{6125EC37-F360-49D8-9D6E-DEB53CD2C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300" y="1576388"/>
              <a:ext cx="5067300" cy="1738313"/>
            </a:xfrm>
            <a:custGeom>
              <a:avLst/>
              <a:gdLst>
                <a:gd name="T0" fmla="*/ 2551 w 2621"/>
                <a:gd name="T1" fmla="*/ 0 h 898"/>
                <a:gd name="T2" fmla="*/ 2251 w 2621"/>
                <a:gd name="T3" fmla="*/ 0 h 898"/>
                <a:gd name="T4" fmla="*/ 2193 w 2621"/>
                <a:gd name="T5" fmla="*/ 31 h 898"/>
                <a:gd name="T6" fmla="*/ 2034 w 2621"/>
                <a:gd name="T7" fmla="*/ 271 h 898"/>
                <a:gd name="T8" fmla="*/ 1771 w 2621"/>
                <a:gd name="T9" fmla="*/ 271 h 898"/>
                <a:gd name="T10" fmla="*/ 1723 w 2621"/>
                <a:gd name="T11" fmla="*/ 290 h 898"/>
                <a:gd name="T12" fmla="*/ 1318 w 2621"/>
                <a:gd name="T13" fmla="*/ 679 h 898"/>
                <a:gd name="T14" fmla="*/ 1116 w 2621"/>
                <a:gd name="T15" fmla="*/ 674 h 898"/>
                <a:gd name="T16" fmla="*/ 974 w 2621"/>
                <a:gd name="T17" fmla="*/ 494 h 898"/>
                <a:gd name="T18" fmla="*/ 919 w 2621"/>
                <a:gd name="T19" fmla="*/ 468 h 898"/>
                <a:gd name="T20" fmla="*/ 553 w 2621"/>
                <a:gd name="T21" fmla="*/ 468 h 898"/>
                <a:gd name="T22" fmla="*/ 499 w 2621"/>
                <a:gd name="T23" fmla="*/ 493 h 898"/>
                <a:gd name="T24" fmla="*/ 281 w 2621"/>
                <a:gd name="T25" fmla="*/ 758 h 898"/>
                <a:gd name="T26" fmla="*/ 70 w 2621"/>
                <a:gd name="T27" fmla="*/ 758 h 898"/>
                <a:gd name="T28" fmla="*/ 0 w 2621"/>
                <a:gd name="T29" fmla="*/ 828 h 898"/>
                <a:gd name="T30" fmla="*/ 70 w 2621"/>
                <a:gd name="T31" fmla="*/ 898 h 898"/>
                <a:gd name="T32" fmla="*/ 314 w 2621"/>
                <a:gd name="T33" fmla="*/ 898 h 898"/>
                <a:gd name="T34" fmla="*/ 368 w 2621"/>
                <a:gd name="T35" fmla="*/ 873 h 898"/>
                <a:gd name="T36" fmla="*/ 586 w 2621"/>
                <a:gd name="T37" fmla="*/ 608 h 898"/>
                <a:gd name="T38" fmla="*/ 885 w 2621"/>
                <a:gd name="T39" fmla="*/ 608 h 898"/>
                <a:gd name="T40" fmla="*/ 1026 w 2621"/>
                <a:gd name="T41" fmla="*/ 787 h 898"/>
                <a:gd name="T42" fmla="*/ 1080 w 2621"/>
                <a:gd name="T43" fmla="*/ 814 h 898"/>
                <a:gd name="T44" fmla="*/ 1344 w 2621"/>
                <a:gd name="T45" fmla="*/ 820 h 898"/>
                <a:gd name="T46" fmla="*/ 1394 w 2621"/>
                <a:gd name="T47" fmla="*/ 800 h 898"/>
                <a:gd name="T48" fmla="*/ 1799 w 2621"/>
                <a:gd name="T49" fmla="*/ 411 h 898"/>
                <a:gd name="T50" fmla="*/ 2071 w 2621"/>
                <a:gd name="T51" fmla="*/ 411 h 898"/>
                <a:gd name="T52" fmla="*/ 2129 w 2621"/>
                <a:gd name="T53" fmla="*/ 379 h 898"/>
                <a:gd name="T54" fmla="*/ 2289 w 2621"/>
                <a:gd name="T55" fmla="*/ 140 h 898"/>
                <a:gd name="T56" fmla="*/ 2551 w 2621"/>
                <a:gd name="T57" fmla="*/ 140 h 898"/>
                <a:gd name="T58" fmla="*/ 2621 w 2621"/>
                <a:gd name="T59" fmla="*/ 70 h 898"/>
                <a:gd name="T60" fmla="*/ 2551 w 2621"/>
                <a:gd name="T61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21" h="898">
                  <a:moveTo>
                    <a:pt x="2551" y="0"/>
                  </a:moveTo>
                  <a:cubicBezTo>
                    <a:pt x="2251" y="0"/>
                    <a:pt x="2251" y="0"/>
                    <a:pt x="2251" y="0"/>
                  </a:cubicBezTo>
                  <a:cubicBezTo>
                    <a:pt x="2228" y="0"/>
                    <a:pt x="2206" y="11"/>
                    <a:pt x="2193" y="31"/>
                  </a:cubicBezTo>
                  <a:cubicBezTo>
                    <a:pt x="2034" y="271"/>
                    <a:pt x="2034" y="271"/>
                    <a:pt x="2034" y="271"/>
                  </a:cubicBezTo>
                  <a:cubicBezTo>
                    <a:pt x="1771" y="271"/>
                    <a:pt x="1771" y="271"/>
                    <a:pt x="1771" y="271"/>
                  </a:cubicBezTo>
                  <a:cubicBezTo>
                    <a:pt x="1753" y="271"/>
                    <a:pt x="1736" y="278"/>
                    <a:pt x="1723" y="290"/>
                  </a:cubicBezTo>
                  <a:cubicBezTo>
                    <a:pt x="1318" y="679"/>
                    <a:pt x="1318" y="679"/>
                    <a:pt x="1318" y="679"/>
                  </a:cubicBezTo>
                  <a:cubicBezTo>
                    <a:pt x="1116" y="674"/>
                    <a:pt x="1116" y="674"/>
                    <a:pt x="1116" y="674"/>
                  </a:cubicBezTo>
                  <a:cubicBezTo>
                    <a:pt x="974" y="494"/>
                    <a:pt x="974" y="494"/>
                    <a:pt x="974" y="494"/>
                  </a:cubicBezTo>
                  <a:cubicBezTo>
                    <a:pt x="961" y="477"/>
                    <a:pt x="941" y="468"/>
                    <a:pt x="919" y="468"/>
                  </a:cubicBezTo>
                  <a:cubicBezTo>
                    <a:pt x="553" y="468"/>
                    <a:pt x="553" y="468"/>
                    <a:pt x="553" y="468"/>
                  </a:cubicBezTo>
                  <a:cubicBezTo>
                    <a:pt x="532" y="468"/>
                    <a:pt x="512" y="477"/>
                    <a:pt x="499" y="493"/>
                  </a:cubicBezTo>
                  <a:cubicBezTo>
                    <a:pt x="281" y="758"/>
                    <a:pt x="281" y="758"/>
                    <a:pt x="281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31" y="758"/>
                    <a:pt x="0" y="790"/>
                    <a:pt x="0" y="828"/>
                  </a:cubicBezTo>
                  <a:cubicBezTo>
                    <a:pt x="0" y="867"/>
                    <a:pt x="31" y="898"/>
                    <a:pt x="70" y="898"/>
                  </a:cubicBezTo>
                  <a:cubicBezTo>
                    <a:pt x="314" y="898"/>
                    <a:pt x="314" y="898"/>
                    <a:pt x="314" y="898"/>
                  </a:cubicBezTo>
                  <a:cubicBezTo>
                    <a:pt x="335" y="898"/>
                    <a:pt x="355" y="889"/>
                    <a:pt x="368" y="873"/>
                  </a:cubicBezTo>
                  <a:cubicBezTo>
                    <a:pt x="586" y="608"/>
                    <a:pt x="586" y="608"/>
                    <a:pt x="586" y="608"/>
                  </a:cubicBezTo>
                  <a:cubicBezTo>
                    <a:pt x="885" y="608"/>
                    <a:pt x="885" y="608"/>
                    <a:pt x="885" y="608"/>
                  </a:cubicBezTo>
                  <a:cubicBezTo>
                    <a:pt x="1026" y="787"/>
                    <a:pt x="1026" y="787"/>
                    <a:pt x="1026" y="787"/>
                  </a:cubicBezTo>
                  <a:cubicBezTo>
                    <a:pt x="1039" y="803"/>
                    <a:pt x="1059" y="813"/>
                    <a:pt x="1080" y="814"/>
                  </a:cubicBezTo>
                  <a:cubicBezTo>
                    <a:pt x="1344" y="820"/>
                    <a:pt x="1344" y="820"/>
                    <a:pt x="1344" y="820"/>
                  </a:cubicBezTo>
                  <a:cubicBezTo>
                    <a:pt x="1362" y="820"/>
                    <a:pt x="1380" y="813"/>
                    <a:pt x="1394" y="800"/>
                  </a:cubicBezTo>
                  <a:cubicBezTo>
                    <a:pt x="1799" y="411"/>
                    <a:pt x="1799" y="411"/>
                    <a:pt x="1799" y="411"/>
                  </a:cubicBezTo>
                  <a:cubicBezTo>
                    <a:pt x="2071" y="411"/>
                    <a:pt x="2071" y="411"/>
                    <a:pt x="2071" y="411"/>
                  </a:cubicBezTo>
                  <a:cubicBezTo>
                    <a:pt x="2095" y="411"/>
                    <a:pt x="2116" y="399"/>
                    <a:pt x="2129" y="379"/>
                  </a:cubicBezTo>
                  <a:cubicBezTo>
                    <a:pt x="2289" y="140"/>
                    <a:pt x="2289" y="140"/>
                    <a:pt x="2289" y="140"/>
                  </a:cubicBezTo>
                  <a:cubicBezTo>
                    <a:pt x="2551" y="140"/>
                    <a:pt x="2551" y="140"/>
                    <a:pt x="2551" y="140"/>
                  </a:cubicBezTo>
                  <a:cubicBezTo>
                    <a:pt x="2590" y="140"/>
                    <a:pt x="2621" y="108"/>
                    <a:pt x="2621" y="70"/>
                  </a:cubicBezTo>
                  <a:cubicBezTo>
                    <a:pt x="2621" y="31"/>
                    <a:pt x="2590" y="0"/>
                    <a:pt x="25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xmlns="" id="{E9126E55-E42A-48FD-AC45-97322F14F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325" y="315913"/>
              <a:ext cx="5121275" cy="1530350"/>
            </a:xfrm>
            <a:custGeom>
              <a:avLst/>
              <a:gdLst>
                <a:gd name="T0" fmla="*/ 70 w 2649"/>
                <a:gd name="T1" fmla="*/ 791 h 791"/>
                <a:gd name="T2" fmla="*/ 433 w 2649"/>
                <a:gd name="T3" fmla="*/ 791 h 791"/>
                <a:gd name="T4" fmla="*/ 503 w 2649"/>
                <a:gd name="T5" fmla="*/ 721 h 791"/>
                <a:gd name="T6" fmla="*/ 503 w 2649"/>
                <a:gd name="T7" fmla="*/ 520 h 791"/>
                <a:gd name="T8" fmla="*/ 697 w 2649"/>
                <a:gd name="T9" fmla="*/ 520 h 791"/>
                <a:gd name="T10" fmla="*/ 767 w 2649"/>
                <a:gd name="T11" fmla="*/ 450 h 791"/>
                <a:gd name="T12" fmla="*/ 767 w 2649"/>
                <a:gd name="T13" fmla="*/ 331 h 791"/>
                <a:gd name="T14" fmla="*/ 953 w 2649"/>
                <a:gd name="T15" fmla="*/ 331 h 791"/>
                <a:gd name="T16" fmla="*/ 1197 w 2649"/>
                <a:gd name="T17" fmla="*/ 705 h 791"/>
                <a:gd name="T18" fmla="*/ 1255 w 2649"/>
                <a:gd name="T19" fmla="*/ 736 h 791"/>
                <a:gd name="T20" fmla="*/ 1501 w 2649"/>
                <a:gd name="T21" fmla="*/ 736 h 791"/>
                <a:gd name="T22" fmla="*/ 1568 w 2649"/>
                <a:gd name="T23" fmla="*/ 688 h 791"/>
                <a:gd name="T24" fmla="*/ 1672 w 2649"/>
                <a:gd name="T25" fmla="*/ 357 h 791"/>
                <a:gd name="T26" fmla="*/ 1794 w 2649"/>
                <a:gd name="T27" fmla="*/ 357 h 791"/>
                <a:gd name="T28" fmla="*/ 1925 w 2649"/>
                <a:gd name="T29" fmla="*/ 616 h 791"/>
                <a:gd name="T30" fmla="*/ 1982 w 2649"/>
                <a:gd name="T31" fmla="*/ 655 h 791"/>
                <a:gd name="T32" fmla="*/ 2045 w 2649"/>
                <a:gd name="T33" fmla="*/ 625 h 791"/>
                <a:gd name="T34" fmla="*/ 2382 w 2649"/>
                <a:gd name="T35" fmla="*/ 140 h 791"/>
                <a:gd name="T36" fmla="*/ 2579 w 2649"/>
                <a:gd name="T37" fmla="*/ 140 h 791"/>
                <a:gd name="T38" fmla="*/ 2649 w 2649"/>
                <a:gd name="T39" fmla="*/ 70 h 791"/>
                <a:gd name="T40" fmla="*/ 2579 w 2649"/>
                <a:gd name="T41" fmla="*/ 0 h 791"/>
                <a:gd name="T42" fmla="*/ 2346 w 2649"/>
                <a:gd name="T43" fmla="*/ 0 h 791"/>
                <a:gd name="T44" fmla="*/ 2288 w 2649"/>
                <a:gd name="T45" fmla="*/ 30 h 791"/>
                <a:gd name="T46" fmla="*/ 1997 w 2649"/>
                <a:gd name="T47" fmla="*/ 448 h 791"/>
                <a:gd name="T48" fmla="*/ 1900 w 2649"/>
                <a:gd name="T49" fmla="*/ 256 h 791"/>
                <a:gd name="T50" fmla="*/ 1837 w 2649"/>
                <a:gd name="T51" fmla="*/ 217 h 791"/>
                <a:gd name="T52" fmla="*/ 1621 w 2649"/>
                <a:gd name="T53" fmla="*/ 217 h 791"/>
                <a:gd name="T54" fmla="*/ 1554 w 2649"/>
                <a:gd name="T55" fmla="*/ 266 h 791"/>
                <a:gd name="T56" fmla="*/ 1450 w 2649"/>
                <a:gd name="T57" fmla="*/ 596 h 791"/>
                <a:gd name="T58" fmla="*/ 1293 w 2649"/>
                <a:gd name="T59" fmla="*/ 596 h 791"/>
                <a:gd name="T60" fmla="*/ 1050 w 2649"/>
                <a:gd name="T61" fmla="*/ 223 h 791"/>
                <a:gd name="T62" fmla="*/ 991 w 2649"/>
                <a:gd name="T63" fmla="*/ 191 h 791"/>
                <a:gd name="T64" fmla="*/ 697 w 2649"/>
                <a:gd name="T65" fmla="*/ 191 h 791"/>
                <a:gd name="T66" fmla="*/ 627 w 2649"/>
                <a:gd name="T67" fmla="*/ 261 h 791"/>
                <a:gd name="T68" fmla="*/ 627 w 2649"/>
                <a:gd name="T69" fmla="*/ 380 h 791"/>
                <a:gd name="T70" fmla="*/ 433 w 2649"/>
                <a:gd name="T71" fmla="*/ 380 h 791"/>
                <a:gd name="T72" fmla="*/ 363 w 2649"/>
                <a:gd name="T73" fmla="*/ 450 h 791"/>
                <a:gd name="T74" fmla="*/ 363 w 2649"/>
                <a:gd name="T75" fmla="*/ 651 h 791"/>
                <a:gd name="T76" fmla="*/ 70 w 2649"/>
                <a:gd name="T77" fmla="*/ 651 h 791"/>
                <a:gd name="T78" fmla="*/ 0 w 2649"/>
                <a:gd name="T79" fmla="*/ 721 h 791"/>
                <a:gd name="T80" fmla="*/ 70 w 2649"/>
                <a:gd name="T81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49" h="791">
                  <a:moveTo>
                    <a:pt x="70" y="791"/>
                  </a:moveTo>
                  <a:cubicBezTo>
                    <a:pt x="433" y="791"/>
                    <a:pt x="433" y="791"/>
                    <a:pt x="433" y="791"/>
                  </a:cubicBezTo>
                  <a:cubicBezTo>
                    <a:pt x="472" y="791"/>
                    <a:pt x="503" y="759"/>
                    <a:pt x="503" y="721"/>
                  </a:cubicBezTo>
                  <a:cubicBezTo>
                    <a:pt x="503" y="520"/>
                    <a:pt x="503" y="520"/>
                    <a:pt x="503" y="520"/>
                  </a:cubicBezTo>
                  <a:cubicBezTo>
                    <a:pt x="697" y="520"/>
                    <a:pt x="697" y="520"/>
                    <a:pt x="697" y="520"/>
                  </a:cubicBezTo>
                  <a:cubicBezTo>
                    <a:pt x="736" y="520"/>
                    <a:pt x="767" y="488"/>
                    <a:pt x="767" y="450"/>
                  </a:cubicBezTo>
                  <a:cubicBezTo>
                    <a:pt x="767" y="331"/>
                    <a:pt x="767" y="331"/>
                    <a:pt x="767" y="331"/>
                  </a:cubicBezTo>
                  <a:cubicBezTo>
                    <a:pt x="953" y="331"/>
                    <a:pt x="953" y="331"/>
                    <a:pt x="953" y="331"/>
                  </a:cubicBezTo>
                  <a:cubicBezTo>
                    <a:pt x="1197" y="705"/>
                    <a:pt x="1197" y="705"/>
                    <a:pt x="1197" y="705"/>
                  </a:cubicBezTo>
                  <a:cubicBezTo>
                    <a:pt x="1209" y="724"/>
                    <a:pt x="1232" y="736"/>
                    <a:pt x="1255" y="736"/>
                  </a:cubicBezTo>
                  <a:cubicBezTo>
                    <a:pt x="1501" y="736"/>
                    <a:pt x="1501" y="736"/>
                    <a:pt x="1501" y="736"/>
                  </a:cubicBezTo>
                  <a:cubicBezTo>
                    <a:pt x="1532" y="736"/>
                    <a:pt x="1559" y="717"/>
                    <a:pt x="1568" y="688"/>
                  </a:cubicBezTo>
                  <a:cubicBezTo>
                    <a:pt x="1672" y="357"/>
                    <a:pt x="1672" y="357"/>
                    <a:pt x="1672" y="357"/>
                  </a:cubicBezTo>
                  <a:cubicBezTo>
                    <a:pt x="1794" y="357"/>
                    <a:pt x="1794" y="357"/>
                    <a:pt x="1794" y="357"/>
                  </a:cubicBezTo>
                  <a:cubicBezTo>
                    <a:pt x="1925" y="616"/>
                    <a:pt x="1925" y="616"/>
                    <a:pt x="1925" y="616"/>
                  </a:cubicBezTo>
                  <a:cubicBezTo>
                    <a:pt x="1936" y="638"/>
                    <a:pt x="1958" y="653"/>
                    <a:pt x="1982" y="655"/>
                  </a:cubicBezTo>
                  <a:cubicBezTo>
                    <a:pt x="2007" y="656"/>
                    <a:pt x="2030" y="645"/>
                    <a:pt x="2045" y="625"/>
                  </a:cubicBezTo>
                  <a:cubicBezTo>
                    <a:pt x="2382" y="140"/>
                    <a:pt x="2382" y="140"/>
                    <a:pt x="2382" y="140"/>
                  </a:cubicBezTo>
                  <a:cubicBezTo>
                    <a:pt x="2579" y="140"/>
                    <a:pt x="2579" y="140"/>
                    <a:pt x="2579" y="140"/>
                  </a:cubicBezTo>
                  <a:cubicBezTo>
                    <a:pt x="2618" y="140"/>
                    <a:pt x="2649" y="109"/>
                    <a:pt x="2649" y="70"/>
                  </a:cubicBezTo>
                  <a:cubicBezTo>
                    <a:pt x="2649" y="32"/>
                    <a:pt x="2618" y="0"/>
                    <a:pt x="2579" y="0"/>
                  </a:cubicBezTo>
                  <a:cubicBezTo>
                    <a:pt x="2346" y="0"/>
                    <a:pt x="2346" y="0"/>
                    <a:pt x="2346" y="0"/>
                  </a:cubicBezTo>
                  <a:cubicBezTo>
                    <a:pt x="2323" y="0"/>
                    <a:pt x="2301" y="12"/>
                    <a:pt x="2288" y="30"/>
                  </a:cubicBezTo>
                  <a:cubicBezTo>
                    <a:pt x="1997" y="448"/>
                    <a:pt x="1997" y="448"/>
                    <a:pt x="1997" y="448"/>
                  </a:cubicBezTo>
                  <a:cubicBezTo>
                    <a:pt x="1900" y="256"/>
                    <a:pt x="1900" y="256"/>
                    <a:pt x="1900" y="256"/>
                  </a:cubicBezTo>
                  <a:cubicBezTo>
                    <a:pt x="1888" y="232"/>
                    <a:pt x="1864" y="217"/>
                    <a:pt x="1837" y="217"/>
                  </a:cubicBezTo>
                  <a:cubicBezTo>
                    <a:pt x="1621" y="217"/>
                    <a:pt x="1621" y="217"/>
                    <a:pt x="1621" y="217"/>
                  </a:cubicBezTo>
                  <a:cubicBezTo>
                    <a:pt x="1591" y="217"/>
                    <a:pt x="1564" y="237"/>
                    <a:pt x="1554" y="266"/>
                  </a:cubicBezTo>
                  <a:cubicBezTo>
                    <a:pt x="1450" y="596"/>
                    <a:pt x="1450" y="596"/>
                    <a:pt x="1450" y="596"/>
                  </a:cubicBezTo>
                  <a:cubicBezTo>
                    <a:pt x="1293" y="596"/>
                    <a:pt x="1293" y="596"/>
                    <a:pt x="1293" y="596"/>
                  </a:cubicBezTo>
                  <a:cubicBezTo>
                    <a:pt x="1050" y="223"/>
                    <a:pt x="1050" y="223"/>
                    <a:pt x="1050" y="223"/>
                  </a:cubicBezTo>
                  <a:cubicBezTo>
                    <a:pt x="1037" y="203"/>
                    <a:pt x="1015" y="191"/>
                    <a:pt x="991" y="191"/>
                  </a:cubicBezTo>
                  <a:cubicBezTo>
                    <a:pt x="697" y="191"/>
                    <a:pt x="697" y="191"/>
                    <a:pt x="697" y="191"/>
                  </a:cubicBezTo>
                  <a:cubicBezTo>
                    <a:pt x="659" y="191"/>
                    <a:pt x="627" y="222"/>
                    <a:pt x="627" y="261"/>
                  </a:cubicBezTo>
                  <a:cubicBezTo>
                    <a:pt x="627" y="380"/>
                    <a:pt x="627" y="380"/>
                    <a:pt x="627" y="380"/>
                  </a:cubicBezTo>
                  <a:cubicBezTo>
                    <a:pt x="433" y="380"/>
                    <a:pt x="433" y="380"/>
                    <a:pt x="433" y="380"/>
                  </a:cubicBezTo>
                  <a:cubicBezTo>
                    <a:pt x="395" y="380"/>
                    <a:pt x="363" y="411"/>
                    <a:pt x="363" y="450"/>
                  </a:cubicBezTo>
                  <a:cubicBezTo>
                    <a:pt x="363" y="651"/>
                    <a:pt x="363" y="651"/>
                    <a:pt x="363" y="651"/>
                  </a:cubicBezTo>
                  <a:cubicBezTo>
                    <a:pt x="70" y="651"/>
                    <a:pt x="70" y="651"/>
                    <a:pt x="70" y="651"/>
                  </a:cubicBezTo>
                  <a:cubicBezTo>
                    <a:pt x="31" y="651"/>
                    <a:pt x="0" y="682"/>
                    <a:pt x="0" y="721"/>
                  </a:cubicBezTo>
                  <a:cubicBezTo>
                    <a:pt x="0" y="759"/>
                    <a:pt x="31" y="791"/>
                    <a:pt x="70" y="7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xmlns="" id="{6B584237-396C-4C0B-B9EE-429D9626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" y="106363"/>
              <a:ext cx="600075" cy="271463"/>
            </a:xfrm>
            <a:custGeom>
              <a:avLst/>
              <a:gdLst>
                <a:gd name="T0" fmla="*/ 70 w 310"/>
                <a:gd name="T1" fmla="*/ 140 h 140"/>
                <a:gd name="T2" fmla="*/ 240 w 310"/>
                <a:gd name="T3" fmla="*/ 140 h 140"/>
                <a:gd name="T4" fmla="*/ 310 w 310"/>
                <a:gd name="T5" fmla="*/ 70 h 140"/>
                <a:gd name="T6" fmla="*/ 240 w 310"/>
                <a:gd name="T7" fmla="*/ 0 h 140"/>
                <a:gd name="T8" fmla="*/ 70 w 310"/>
                <a:gd name="T9" fmla="*/ 0 h 140"/>
                <a:gd name="T10" fmla="*/ 0 w 310"/>
                <a:gd name="T11" fmla="*/ 70 h 140"/>
                <a:gd name="T12" fmla="*/ 70 w 310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40">
                  <a:moveTo>
                    <a:pt x="70" y="140"/>
                  </a:moveTo>
                  <a:cubicBezTo>
                    <a:pt x="240" y="140"/>
                    <a:pt x="240" y="140"/>
                    <a:pt x="240" y="140"/>
                  </a:cubicBezTo>
                  <a:cubicBezTo>
                    <a:pt x="278" y="140"/>
                    <a:pt x="310" y="109"/>
                    <a:pt x="310" y="70"/>
                  </a:cubicBezTo>
                  <a:cubicBezTo>
                    <a:pt x="310" y="31"/>
                    <a:pt x="278" y="0"/>
                    <a:pt x="24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2" y="0"/>
                    <a:pt x="0" y="31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xmlns="" id="{E992DE86-3411-44FD-AE3A-5EF2F0DFA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" y="735013"/>
              <a:ext cx="600075" cy="271463"/>
            </a:xfrm>
            <a:custGeom>
              <a:avLst/>
              <a:gdLst>
                <a:gd name="T0" fmla="*/ 70 w 310"/>
                <a:gd name="T1" fmla="*/ 140 h 140"/>
                <a:gd name="T2" fmla="*/ 240 w 310"/>
                <a:gd name="T3" fmla="*/ 140 h 140"/>
                <a:gd name="T4" fmla="*/ 310 w 310"/>
                <a:gd name="T5" fmla="*/ 70 h 140"/>
                <a:gd name="T6" fmla="*/ 240 w 310"/>
                <a:gd name="T7" fmla="*/ 0 h 140"/>
                <a:gd name="T8" fmla="*/ 70 w 310"/>
                <a:gd name="T9" fmla="*/ 0 h 140"/>
                <a:gd name="T10" fmla="*/ 0 w 310"/>
                <a:gd name="T11" fmla="*/ 70 h 140"/>
                <a:gd name="T12" fmla="*/ 70 w 310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40">
                  <a:moveTo>
                    <a:pt x="70" y="140"/>
                  </a:moveTo>
                  <a:cubicBezTo>
                    <a:pt x="240" y="140"/>
                    <a:pt x="240" y="140"/>
                    <a:pt x="240" y="140"/>
                  </a:cubicBezTo>
                  <a:cubicBezTo>
                    <a:pt x="278" y="140"/>
                    <a:pt x="310" y="109"/>
                    <a:pt x="310" y="70"/>
                  </a:cubicBezTo>
                  <a:cubicBezTo>
                    <a:pt x="310" y="32"/>
                    <a:pt x="278" y="0"/>
                    <a:pt x="24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xmlns="" id="{1F414929-EBD8-4AE2-9A37-D98C1FE99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" y="1365250"/>
              <a:ext cx="600075" cy="271463"/>
            </a:xfrm>
            <a:custGeom>
              <a:avLst/>
              <a:gdLst>
                <a:gd name="T0" fmla="*/ 70 w 310"/>
                <a:gd name="T1" fmla="*/ 140 h 140"/>
                <a:gd name="T2" fmla="*/ 240 w 310"/>
                <a:gd name="T3" fmla="*/ 140 h 140"/>
                <a:gd name="T4" fmla="*/ 310 w 310"/>
                <a:gd name="T5" fmla="*/ 70 h 140"/>
                <a:gd name="T6" fmla="*/ 240 w 310"/>
                <a:gd name="T7" fmla="*/ 0 h 140"/>
                <a:gd name="T8" fmla="*/ 70 w 310"/>
                <a:gd name="T9" fmla="*/ 0 h 140"/>
                <a:gd name="T10" fmla="*/ 0 w 310"/>
                <a:gd name="T11" fmla="*/ 70 h 140"/>
                <a:gd name="T12" fmla="*/ 70 w 310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40">
                  <a:moveTo>
                    <a:pt x="70" y="140"/>
                  </a:moveTo>
                  <a:cubicBezTo>
                    <a:pt x="240" y="140"/>
                    <a:pt x="240" y="140"/>
                    <a:pt x="240" y="140"/>
                  </a:cubicBezTo>
                  <a:cubicBezTo>
                    <a:pt x="278" y="140"/>
                    <a:pt x="310" y="109"/>
                    <a:pt x="310" y="70"/>
                  </a:cubicBezTo>
                  <a:cubicBezTo>
                    <a:pt x="310" y="32"/>
                    <a:pt x="278" y="0"/>
                    <a:pt x="24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xmlns="" id="{BA46101E-8AE4-46BE-8158-00EB8B5BA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" y="1993900"/>
              <a:ext cx="600075" cy="271463"/>
            </a:xfrm>
            <a:custGeom>
              <a:avLst/>
              <a:gdLst>
                <a:gd name="T0" fmla="*/ 70 w 310"/>
                <a:gd name="T1" fmla="*/ 140 h 140"/>
                <a:gd name="T2" fmla="*/ 240 w 310"/>
                <a:gd name="T3" fmla="*/ 140 h 140"/>
                <a:gd name="T4" fmla="*/ 310 w 310"/>
                <a:gd name="T5" fmla="*/ 70 h 140"/>
                <a:gd name="T6" fmla="*/ 240 w 310"/>
                <a:gd name="T7" fmla="*/ 0 h 140"/>
                <a:gd name="T8" fmla="*/ 70 w 310"/>
                <a:gd name="T9" fmla="*/ 0 h 140"/>
                <a:gd name="T10" fmla="*/ 0 w 310"/>
                <a:gd name="T11" fmla="*/ 70 h 140"/>
                <a:gd name="T12" fmla="*/ 70 w 310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40">
                  <a:moveTo>
                    <a:pt x="70" y="140"/>
                  </a:moveTo>
                  <a:cubicBezTo>
                    <a:pt x="240" y="140"/>
                    <a:pt x="240" y="140"/>
                    <a:pt x="240" y="140"/>
                  </a:cubicBezTo>
                  <a:cubicBezTo>
                    <a:pt x="278" y="140"/>
                    <a:pt x="310" y="109"/>
                    <a:pt x="310" y="70"/>
                  </a:cubicBezTo>
                  <a:cubicBezTo>
                    <a:pt x="310" y="32"/>
                    <a:pt x="278" y="0"/>
                    <a:pt x="24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xmlns="" id="{0DA63AF3-E844-4470-AF86-8EB07C066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" y="2625725"/>
              <a:ext cx="600075" cy="269875"/>
            </a:xfrm>
            <a:custGeom>
              <a:avLst/>
              <a:gdLst>
                <a:gd name="T0" fmla="*/ 70 w 310"/>
                <a:gd name="T1" fmla="*/ 140 h 140"/>
                <a:gd name="T2" fmla="*/ 240 w 310"/>
                <a:gd name="T3" fmla="*/ 140 h 140"/>
                <a:gd name="T4" fmla="*/ 310 w 310"/>
                <a:gd name="T5" fmla="*/ 70 h 140"/>
                <a:gd name="T6" fmla="*/ 240 w 310"/>
                <a:gd name="T7" fmla="*/ 0 h 140"/>
                <a:gd name="T8" fmla="*/ 70 w 310"/>
                <a:gd name="T9" fmla="*/ 0 h 140"/>
                <a:gd name="T10" fmla="*/ 0 w 310"/>
                <a:gd name="T11" fmla="*/ 70 h 140"/>
                <a:gd name="T12" fmla="*/ 70 w 310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40">
                  <a:moveTo>
                    <a:pt x="70" y="140"/>
                  </a:moveTo>
                  <a:cubicBezTo>
                    <a:pt x="240" y="140"/>
                    <a:pt x="240" y="140"/>
                    <a:pt x="240" y="140"/>
                  </a:cubicBezTo>
                  <a:cubicBezTo>
                    <a:pt x="278" y="140"/>
                    <a:pt x="310" y="108"/>
                    <a:pt x="310" y="70"/>
                  </a:cubicBezTo>
                  <a:cubicBezTo>
                    <a:pt x="310" y="31"/>
                    <a:pt x="278" y="0"/>
                    <a:pt x="24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2" y="0"/>
                    <a:pt x="0" y="31"/>
                    <a:pt x="0" y="70"/>
                  </a:cubicBezTo>
                  <a:cubicBezTo>
                    <a:pt x="0" y="108"/>
                    <a:pt x="32" y="140"/>
                    <a:pt x="7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xmlns="" id="{7DAA8E91-0262-44F2-9DCC-47C76F9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" y="3254375"/>
              <a:ext cx="600075" cy="271463"/>
            </a:xfrm>
            <a:custGeom>
              <a:avLst/>
              <a:gdLst>
                <a:gd name="T0" fmla="*/ 70 w 310"/>
                <a:gd name="T1" fmla="*/ 140 h 140"/>
                <a:gd name="T2" fmla="*/ 240 w 310"/>
                <a:gd name="T3" fmla="*/ 140 h 140"/>
                <a:gd name="T4" fmla="*/ 310 w 310"/>
                <a:gd name="T5" fmla="*/ 70 h 140"/>
                <a:gd name="T6" fmla="*/ 240 w 310"/>
                <a:gd name="T7" fmla="*/ 0 h 140"/>
                <a:gd name="T8" fmla="*/ 70 w 310"/>
                <a:gd name="T9" fmla="*/ 0 h 140"/>
                <a:gd name="T10" fmla="*/ 0 w 310"/>
                <a:gd name="T11" fmla="*/ 70 h 140"/>
                <a:gd name="T12" fmla="*/ 70 w 310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140">
                  <a:moveTo>
                    <a:pt x="70" y="140"/>
                  </a:moveTo>
                  <a:cubicBezTo>
                    <a:pt x="240" y="140"/>
                    <a:pt x="240" y="140"/>
                    <a:pt x="240" y="140"/>
                  </a:cubicBezTo>
                  <a:cubicBezTo>
                    <a:pt x="278" y="140"/>
                    <a:pt x="310" y="108"/>
                    <a:pt x="310" y="70"/>
                  </a:cubicBezTo>
                  <a:cubicBezTo>
                    <a:pt x="310" y="31"/>
                    <a:pt x="278" y="0"/>
                    <a:pt x="24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2" y="0"/>
                    <a:pt x="0" y="31"/>
                    <a:pt x="0" y="70"/>
                  </a:cubicBezTo>
                  <a:cubicBezTo>
                    <a:pt x="0" y="108"/>
                    <a:pt x="32" y="140"/>
                    <a:pt x="7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5150851E-E3A7-42AB-98F8-323203ED399C}"/>
              </a:ext>
            </a:extLst>
          </p:cNvPr>
          <p:cNvGrpSpPr/>
          <p:nvPr/>
        </p:nvGrpSpPr>
        <p:grpSpPr>
          <a:xfrm>
            <a:off x="4238005" y="1425861"/>
            <a:ext cx="1261681" cy="1206418"/>
            <a:chOff x="2511735" y="1425861"/>
            <a:chExt cx="1261681" cy="120641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818B184E-8DAC-4133-A730-34D616E3221E}"/>
                </a:ext>
              </a:extLst>
            </p:cNvPr>
            <p:cNvSpPr txBox="1"/>
            <p:nvPr/>
          </p:nvSpPr>
          <p:spPr>
            <a:xfrm>
              <a:off x="2511735" y="2416835"/>
              <a:ext cx="1261681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GB" dirty="0"/>
                <a:t>Carotenoids</a:t>
              </a:r>
            </a:p>
          </p:txBody>
        </p:sp>
        <p:pic>
          <p:nvPicPr>
            <p:cNvPr id="21727" name="Picture 223" descr="Carotenoids">
              <a:extLst>
                <a:ext uri="{FF2B5EF4-FFF2-40B4-BE49-F238E27FC236}">
                  <a16:creationId xmlns:a16="http://schemas.microsoft.com/office/drawing/2014/main" xmlns="" id="{164A77B6-08AD-4E45-A48C-8B2B9E82F4E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11" b="6514"/>
            <a:stretch/>
          </p:blipFill>
          <p:spPr bwMode="auto">
            <a:xfrm>
              <a:off x="2585876" y="1425861"/>
              <a:ext cx="1113397" cy="94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DD7AB94A-CDE7-4648-9E83-85620E40AC90}"/>
              </a:ext>
            </a:extLst>
          </p:cNvPr>
          <p:cNvGrpSpPr/>
          <p:nvPr/>
        </p:nvGrpSpPr>
        <p:grpSpPr>
          <a:xfrm>
            <a:off x="2875438" y="1426464"/>
            <a:ext cx="1261681" cy="1421258"/>
            <a:chOff x="1264987" y="1426464"/>
            <a:chExt cx="1261681" cy="142125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5A69FC28-4C85-4E24-A3B9-B68743178680}"/>
                </a:ext>
              </a:extLst>
            </p:cNvPr>
            <p:cNvSpPr txBox="1"/>
            <p:nvPr/>
          </p:nvSpPr>
          <p:spPr>
            <a:xfrm>
              <a:off x="1264987" y="2416835"/>
              <a:ext cx="1261681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GB" dirty="0"/>
                <a:t>Nutritional </a:t>
              </a:r>
              <a:br>
                <a:rPr lang="en-GB" dirty="0"/>
              </a:br>
              <a:r>
                <a:rPr lang="en-GB" dirty="0"/>
                <a:t>lipids</a:t>
              </a:r>
            </a:p>
          </p:txBody>
        </p:sp>
        <p:pic>
          <p:nvPicPr>
            <p:cNvPr id="21729" name="Picture 225" descr="Nutritional lipids">
              <a:extLst>
                <a:ext uri="{FF2B5EF4-FFF2-40B4-BE49-F238E27FC236}">
                  <a16:creationId xmlns:a16="http://schemas.microsoft.com/office/drawing/2014/main" xmlns="" id="{334F59A4-47AD-4EA4-862E-0EC3F12A29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129" y="1426464"/>
              <a:ext cx="1113397" cy="94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180F22E7-75DF-4468-8D79-80046A697702}"/>
              </a:ext>
            </a:extLst>
          </p:cNvPr>
          <p:cNvGrpSpPr/>
          <p:nvPr/>
        </p:nvGrpSpPr>
        <p:grpSpPr>
          <a:xfrm>
            <a:off x="1512871" y="1426465"/>
            <a:ext cx="1261681" cy="1205815"/>
            <a:chOff x="18239" y="1426464"/>
            <a:chExt cx="1261681" cy="12058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64E5573-DE03-4C17-BC08-915FB45D3364}"/>
                </a:ext>
              </a:extLst>
            </p:cNvPr>
            <p:cNvSpPr txBox="1"/>
            <p:nvPr/>
          </p:nvSpPr>
          <p:spPr>
            <a:xfrm>
              <a:off x="18239" y="2416835"/>
              <a:ext cx="1261681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GB" dirty="0"/>
                <a:t>Vitamins</a:t>
              </a:r>
            </a:p>
          </p:txBody>
        </p:sp>
        <p:pic>
          <p:nvPicPr>
            <p:cNvPr id="21733" name="Picture 229" descr="Strawberry falling into yoghurt">
              <a:extLst>
                <a:ext uri="{FF2B5EF4-FFF2-40B4-BE49-F238E27FC236}">
                  <a16:creationId xmlns:a16="http://schemas.microsoft.com/office/drawing/2014/main" xmlns="" id="{F40BC04C-716C-4EB9-BBEE-A7A9301D52D0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9" t="-562" r="15289" b="562"/>
            <a:stretch/>
          </p:blipFill>
          <p:spPr bwMode="auto">
            <a:xfrm>
              <a:off x="92381" y="1426464"/>
              <a:ext cx="1113397" cy="9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32F86D32-CC73-4DB8-86D9-59C0BA9A620F}"/>
              </a:ext>
            </a:extLst>
          </p:cNvPr>
          <p:cNvGrpSpPr/>
          <p:nvPr/>
        </p:nvGrpSpPr>
        <p:grpSpPr>
          <a:xfrm>
            <a:off x="5600573" y="1426465"/>
            <a:ext cx="1261681" cy="1205815"/>
            <a:chOff x="3758484" y="1426464"/>
            <a:chExt cx="1261681" cy="120581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4871996B-FB77-4592-A496-B2A0AC205091}"/>
                </a:ext>
              </a:extLst>
            </p:cNvPr>
            <p:cNvSpPr txBox="1"/>
            <p:nvPr/>
          </p:nvSpPr>
          <p:spPr>
            <a:xfrm>
              <a:off x="3758484" y="2416835"/>
              <a:ext cx="1261681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GB" dirty="0"/>
                <a:t>Premixes</a:t>
              </a:r>
            </a:p>
          </p:txBody>
        </p:sp>
        <p:pic>
          <p:nvPicPr>
            <p:cNvPr id="21737" name="Picture 233" descr="Image result for powder">
              <a:extLst>
                <a:ext uri="{FF2B5EF4-FFF2-40B4-BE49-F238E27FC236}">
                  <a16:creationId xmlns:a16="http://schemas.microsoft.com/office/drawing/2014/main" xmlns="" id="{81675628-A439-4C5D-B466-6790E4784B5A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4" t="14894" r="21968" b="10228"/>
            <a:stretch/>
          </p:blipFill>
          <p:spPr bwMode="auto">
            <a:xfrm>
              <a:off x="3832626" y="1426464"/>
              <a:ext cx="1113397" cy="94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6" name="Arrow: Chevron 155">
            <a:extLst>
              <a:ext uri="{FF2B5EF4-FFF2-40B4-BE49-F238E27FC236}">
                <a16:creationId xmlns:a16="http://schemas.microsoft.com/office/drawing/2014/main" xmlns="" id="{1CD8BB8E-25EF-4D12-AD4D-F79A4DE2E8F7}"/>
              </a:ext>
            </a:extLst>
          </p:cNvPr>
          <p:cNvSpPr/>
          <p:nvPr/>
        </p:nvSpPr>
        <p:spPr>
          <a:xfrm rot="5400000">
            <a:off x="3952919" y="2715082"/>
            <a:ext cx="342234" cy="597782"/>
          </a:xfrm>
          <a:prstGeom prst="chevron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5758F5D-DBAC-427A-9DCB-896C2015DCA1}"/>
              </a:ext>
            </a:extLst>
          </p:cNvPr>
          <p:cNvGrpSpPr/>
          <p:nvPr/>
        </p:nvGrpSpPr>
        <p:grpSpPr>
          <a:xfrm>
            <a:off x="10259146" y="841401"/>
            <a:ext cx="1044005" cy="181588"/>
            <a:chOff x="7693595" y="285750"/>
            <a:chExt cx="1044005" cy="181588"/>
          </a:xfrm>
        </p:grpSpPr>
        <p:sp>
          <p:nvSpPr>
            <p:cNvPr id="78" name="StickerRectangle">
              <a:extLst>
                <a:ext uri="{FF2B5EF4-FFF2-40B4-BE49-F238E27FC236}">
                  <a16:creationId xmlns:a16="http://schemas.microsoft.com/office/drawing/2014/main" xmlns="" id="{DD4E9D6A-3BC3-4428-A176-F8A8DCBB31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693595" y="285750"/>
              <a:ext cx="1044005" cy="18158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1000">
                  <a:latin typeface="+mn-lt"/>
                </a:rPr>
                <a:t>INTERNAL ONLY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79" name="AutoShape 31">
              <a:extLst>
                <a:ext uri="{FF2B5EF4-FFF2-40B4-BE49-F238E27FC236}">
                  <a16:creationId xmlns:a16="http://schemas.microsoft.com/office/drawing/2014/main" xmlns="" id="{CE54057F-DD1C-41D6-897B-6C045569F3C1}"/>
                </a:ext>
              </a:extLst>
            </p:cNvPr>
            <p:cNvCxnSpPr>
              <a:cxnSpLocks noChangeShapeType="1"/>
              <a:stCxn id="78" idx="2"/>
              <a:endCxn id="78" idx="4"/>
            </p:cNvCxnSpPr>
            <p:nvPr/>
          </p:nvCxnSpPr>
          <p:spPr bwMode="gray">
            <a:xfrm>
              <a:off x="7693595" y="285750"/>
              <a:ext cx="0" cy="18158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32">
              <a:extLst>
                <a:ext uri="{FF2B5EF4-FFF2-40B4-BE49-F238E27FC236}">
                  <a16:creationId xmlns:a16="http://schemas.microsoft.com/office/drawing/2014/main" xmlns="" id="{059A2851-C3B6-4B4B-BFED-A50DEEF19CC3}"/>
                </a:ext>
              </a:extLst>
            </p:cNvPr>
            <p:cNvCxnSpPr>
              <a:cxnSpLocks noChangeShapeType="1"/>
              <a:stCxn id="78" idx="4"/>
              <a:endCxn id="78" idx="6"/>
            </p:cNvCxnSpPr>
            <p:nvPr/>
          </p:nvCxnSpPr>
          <p:spPr bwMode="gray">
            <a:xfrm>
              <a:off x="7693595" y="467338"/>
              <a:ext cx="1044005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" name="5. Source">
            <a:extLst>
              <a:ext uri="{FF2B5EF4-FFF2-40B4-BE49-F238E27FC236}">
                <a16:creationId xmlns:a16="http://schemas.microsoft.com/office/drawing/2014/main" xmlns="" id="{5F73CEF7-6D66-4C03-8DA5-F32B0340FD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2591" y="6507559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>
                <a:solidFill>
                  <a:schemeClr val="accent6"/>
                </a:solidFill>
                <a:latin typeface="+mn-lt"/>
              </a:rPr>
              <a:t>SOURCE: McKinsey Growth Academy</a:t>
            </a:r>
            <a:endParaRPr lang="en-US" sz="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694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99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D0&quot; g=&quot;CE&quot; b=&quot;CF&quot;/&gt;&lt;m_nBrightness tagver0=&quot;26206&quot; tagname0=&quot;m_nBrightnessUNRECOGNIZED&quot; val=&quot;0&quot;/&gt;&lt;/elem&gt;&lt;elem m_fUsage=&quot;9.00000000000000022204E-01&quot;&gt;&lt;m_msothmcolidx val=&quot;0&quot;/&gt;&lt;m_rgb r=&quot;AA&quot; g=&quot;A6&quot; b=&quot;A7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PREVIOUSNAME" val="C:\Users\Anuradha Sarin\Desktop\20181023 Growth academy 70-20-10 DSM case examples_v11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xZXsG0Q_GpXblV3H3K_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qZysy7RBSpg55Et24U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xrYcj6z0mxqZ1VqDkwd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6Esa78a0WdJwzradq.I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6hx6vtIqk.YkCvIVjyKp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HstQffTN.nyNgKa6zuY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EuTCQaTBq1T1nzcBMf1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EuTCQaTBq1T1nzcBMf1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11.1383"/>
  <p:tag name="ORIGTOP" val="250.3349"/>
  <p:tag name="ORIGHEIGHT" val="21.05874"/>
  <p:tag name="ORIGWIDTH" val="20.8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I0SBf.TcCDGDcr_fhos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hBkB3VTfybihT5.cA4I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DXuyamQxOVCHoSbtw5.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68LitwSQe4d7BIyVTHV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.iC.P2TieAxDCZyBgwA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1A2hJhRImMAGrZD1Dkw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IVPcmARoeQlHHCux_Rk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cPBON1Q1S9vRGDTdXyh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NKtkHdQe.5F03VI1Ir6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A_hR3xSjaJST.SgfZRL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aB6OlWQdeajUwPg3LNh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9zWmmmQ4uIHz3PBQdlE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IUdXQQRcmBrtE0G93.J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9OKqXSQbm1d3tMBd5YW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hLURS5QX2d_3X9RP8fk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yeJs3OT.GWStg6vXEeF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HstQffTN.nyNgKa6zuY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I0SBf.TcCDGDcr_fhos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1sINWhT26x5QhUHP_FP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660329241613079"/>
  <p:tag name="LEFT" val="9.375039"/>
  <p:tag name="WIDTH" val="225.75"/>
  <p:tag name="TOP" val="109.3875"/>
  <p:tag name="HEIGHT" val="82.6531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q_X4ybRR2XnAMT0u7iB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racke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2.xml><?xml version="1.0" encoding="utf-8"?>
<a:theme xmlns:a="http://schemas.openxmlformats.org/drawingml/2006/main" name="1_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1971</Words>
  <Application>Microsoft Macintosh PowerPoint</Application>
  <PresentationFormat>Custom</PresentationFormat>
  <Paragraphs>324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Georgia</vt:lpstr>
      <vt:lpstr>Helvetica Neue</vt:lpstr>
      <vt:lpstr>Times New Roman</vt:lpstr>
      <vt:lpstr>Wingdings</vt:lpstr>
      <vt:lpstr>Arial</vt:lpstr>
      <vt:lpstr>Firm Format - template_Blue</vt:lpstr>
      <vt:lpstr>1_Firm Format - template_Blue</vt:lpstr>
      <vt:lpstr>M&amp;S Theme</vt:lpstr>
      <vt:lpstr>Firm Format - template_Grey</vt:lpstr>
      <vt:lpstr>think-cell Slide</vt:lpstr>
      <vt:lpstr>Capability-led Commercial Transformation led to ~7-8% organic growth (vs. ~3-4% market) at a global leading chemical player</vt:lpstr>
      <vt:lpstr>The transformation leveraged Growth Academy as execution engine – building capabilities required to reach and sustain full potential</vt:lpstr>
      <vt:lpstr>3 high-impact learning journeys were designed for different roles in the organization</vt:lpstr>
      <vt:lpstr>Example: ~24 week learning journey for account managers was built using our 10-20-70 learning approach </vt:lpstr>
      <vt:lpstr>The learning journey roadmap was built on a regular cadence of workshops, milestones and progress reviews to set-up the pace of progress</vt:lpstr>
      <vt:lpstr>The program delivered above-market growth as well as created a sustainable growth platform for the future </vt:lpstr>
      <vt:lpstr>BACK-UP</vt:lpstr>
      <vt:lpstr>The Growth Academy reinforces traditional consulting approach to capability building with high-impact learning journeys for key roles in the organization</vt:lpstr>
      <vt:lpstr>The context – EUR ~2bn global leading chemical player active in the nutrition space</vt:lpstr>
      <vt:lpstr>Multiple assets help support the learner with progress including access  to the course content through mobile</vt:lpstr>
      <vt:lpstr>ICA is scaling two offerings to our clients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engagement archetypes have been defined with pre-determined objectives and team constructs – incl. differentiated approach based on company size</dc:title>
  <dc:creator>Marine Van Halle</dc:creator>
  <cp:lastModifiedBy>Petra Vincent</cp:lastModifiedBy>
  <cp:revision>613</cp:revision>
  <cp:lastPrinted>2018-10-17T10:04:36Z</cp:lastPrinted>
  <dcterms:created xsi:type="dcterms:W3CDTF">2018-10-11T10:29:35Z</dcterms:created>
  <dcterms:modified xsi:type="dcterms:W3CDTF">2019-05-21T15:47:31Z</dcterms:modified>
</cp:coreProperties>
</file>