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1" r:id="rId5"/>
  </p:sldIdLst>
  <p:sldSz cx="12161838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0" autoAdjust="0"/>
    <p:restoredTop sz="94426" autoAdjust="0"/>
  </p:normalViewPr>
  <p:slideViewPr>
    <p:cSldViewPr snapToGrid="0" snapToObjects="1">
      <p:cViewPr>
        <p:scale>
          <a:sx n="114" d="100"/>
          <a:sy n="114" d="100"/>
        </p:scale>
        <p:origin x="1216" y="600"/>
      </p:cViewPr>
      <p:guideLst>
        <p:guide orient="horz" pos="2117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58750" y="601663"/>
            <a:ext cx="7640638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5073A-4E93-4800-9B59-AEDC0EA99F88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768725" y="1239838"/>
            <a:ext cx="14835188" cy="8199437"/>
          </a:xfrm>
          <a:ln/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822" y="348552"/>
            <a:ext cx="6508978" cy="2539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8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6.jpg"/><Relationship Id="rId5" Type="http://schemas.openxmlformats.org/officeDocument/2006/relationships/oleObject" Target="../embeddings/oleObject9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4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4.jp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6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5.jpg"/><Relationship Id="rId6" Type="http://schemas.openxmlformats.org/officeDocument/2006/relationships/oleObject" Target="../embeddings/oleObject6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tags" Target="../tags/tag1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4.xml"/><Relationship Id="rId2" Type="http://schemas.openxmlformats.org/officeDocument/2006/relationships/tags" Target="../tags/tag115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3/22/2018 5:09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2161838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829199" y="3392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459491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250172" y="6377192"/>
            <a:ext cx="391166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89853" y="192025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830941" y="6254080"/>
            <a:ext cx="5211674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830941" y="3047"/>
            <a:ext cx="9333052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456020" y="36514"/>
            <a:ext cx="404197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8132900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8132899" y="6410649"/>
            <a:ext cx="40310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3/22/2018 5:09 PM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78332" y="3581761"/>
            <a:ext cx="8457178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77580" y="155449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78333" y="6267797"/>
            <a:ext cx="481028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83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471" userDrawn="1">
          <p15:clr>
            <a:srgbClr val="F26B43"/>
          </p15:clr>
        </p15:guide>
        <p15:guide id="2" pos="100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99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8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216193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829199" y="-1"/>
            <a:ext cx="9332639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3460929"/>
              </p:ext>
            </p:extLst>
          </p:nvPr>
        </p:nvGraphicFramePr>
        <p:xfrm>
          <a:off x="2156" y="1590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90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567220" y="36515"/>
            <a:ext cx="400726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250173" y="6254081"/>
            <a:ext cx="89826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250173" y="6377192"/>
            <a:ext cx="380634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250174" y="6500304"/>
            <a:ext cx="361004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78333" y="1434421"/>
            <a:ext cx="8457178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78333" y="3584143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87378" y="187976"/>
            <a:ext cx="2215734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830941" y="6254081"/>
            <a:ext cx="5211674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2161838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830941" y="1"/>
            <a:ext cx="9333052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56" y="1589"/>
          <a:ext cx="2154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6" y="1589"/>
                        <a:ext cx="2154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8132900" y="6287539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8132900" y="6410649"/>
            <a:ext cx="40289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3/22/2018 5:09 PM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8132900" y="6533760"/>
            <a:ext cx="378639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78333" y="1434420"/>
            <a:ext cx="8457178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78333" y="3119079"/>
            <a:ext cx="8457178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78333" y="3582218"/>
            <a:ext cx="845717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459490" y="36514"/>
            <a:ext cx="40072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78332" y="150654"/>
            <a:ext cx="2954443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78333" y="6410649"/>
            <a:ext cx="48102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586" y="230189"/>
            <a:ext cx="11696476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424772" y="-13134"/>
            <a:ext cx="1731903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8824" y="-495300"/>
            <a:ext cx="18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Slide Number"/>
          <p:cNvSpPr txBox="1">
            <a:spLocks/>
          </p:cNvSpPr>
          <p:nvPr userDrawn="1"/>
        </p:nvSpPr>
        <p:spPr bwMode="auto"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2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471" userDrawn="1">
          <p15:clr>
            <a:srgbClr val="F26B43"/>
          </p15:clr>
        </p15:guide>
        <p15:guide id="6" pos="100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623227" y="6508273"/>
            <a:ext cx="12726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455501" y="6508273"/>
            <a:ext cx="103113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623227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473537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4" pos="96">
          <p15:clr>
            <a:srgbClr val="000000"/>
          </p15:clr>
        </p15:guide>
        <p15:guide id="5" pos="5399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8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8.xml"/><Relationship Id="rId21" Type="http://schemas.openxmlformats.org/officeDocument/2006/relationships/tags" Target="../tags/tag49.xml"/><Relationship Id="rId22" Type="http://schemas.openxmlformats.org/officeDocument/2006/relationships/tags" Target="../tags/tag50.xml"/><Relationship Id="rId23" Type="http://schemas.openxmlformats.org/officeDocument/2006/relationships/tags" Target="../tags/tag51.xml"/><Relationship Id="rId24" Type="http://schemas.openxmlformats.org/officeDocument/2006/relationships/tags" Target="../tags/tag52.xml"/><Relationship Id="rId25" Type="http://schemas.openxmlformats.org/officeDocument/2006/relationships/tags" Target="../tags/tag53.xml"/><Relationship Id="rId26" Type="http://schemas.openxmlformats.org/officeDocument/2006/relationships/tags" Target="../tags/tag54.xml"/><Relationship Id="rId27" Type="http://schemas.openxmlformats.org/officeDocument/2006/relationships/tags" Target="../tags/tag55.xml"/><Relationship Id="rId28" Type="http://schemas.openxmlformats.org/officeDocument/2006/relationships/tags" Target="../tags/tag56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3.vml"/><Relationship Id="rId30" Type="http://schemas.openxmlformats.org/officeDocument/2006/relationships/tags" Target="../tags/tag58.xml"/><Relationship Id="rId31" Type="http://schemas.openxmlformats.org/officeDocument/2006/relationships/tags" Target="../tags/tag59.xml"/><Relationship Id="rId32" Type="http://schemas.openxmlformats.org/officeDocument/2006/relationships/tags" Target="../tags/tag60.xml"/><Relationship Id="rId9" Type="http://schemas.openxmlformats.org/officeDocument/2006/relationships/tags" Target="../tags/tag37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33" Type="http://schemas.openxmlformats.org/officeDocument/2006/relationships/tags" Target="../tags/tag61.xml"/><Relationship Id="rId34" Type="http://schemas.openxmlformats.org/officeDocument/2006/relationships/tags" Target="../tags/tag62.xml"/><Relationship Id="rId35" Type="http://schemas.openxmlformats.org/officeDocument/2006/relationships/oleObject" Target="../embeddings/oleObject3.bin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1" Type="http://schemas.openxmlformats.org/officeDocument/2006/relationships/tags" Target="../tags/tag39.xml"/><Relationship Id="rId12" Type="http://schemas.openxmlformats.org/officeDocument/2006/relationships/tags" Target="../tags/tag40.xml"/><Relationship Id="rId13" Type="http://schemas.openxmlformats.org/officeDocument/2006/relationships/tags" Target="../tags/tag41.xml"/><Relationship Id="rId14" Type="http://schemas.openxmlformats.org/officeDocument/2006/relationships/tags" Target="../tags/tag42.xml"/><Relationship Id="rId15" Type="http://schemas.openxmlformats.org/officeDocument/2006/relationships/tags" Target="../tags/tag43.xml"/><Relationship Id="rId16" Type="http://schemas.openxmlformats.org/officeDocument/2006/relationships/tags" Target="../tags/tag44.xml"/><Relationship Id="rId17" Type="http://schemas.openxmlformats.org/officeDocument/2006/relationships/tags" Target="../tags/tag45.xml"/><Relationship Id="rId18" Type="http://schemas.openxmlformats.org/officeDocument/2006/relationships/tags" Target="../tags/tag46.xml"/><Relationship Id="rId19" Type="http://schemas.openxmlformats.org/officeDocument/2006/relationships/tags" Target="../tags/tag47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6.xml"/><Relationship Id="rId47" Type="http://schemas.openxmlformats.org/officeDocument/2006/relationships/tags" Target="../tags/tag107.xml"/><Relationship Id="rId48" Type="http://schemas.openxmlformats.org/officeDocument/2006/relationships/tags" Target="../tags/tag108.xml"/><Relationship Id="rId49" Type="http://schemas.openxmlformats.org/officeDocument/2006/relationships/tags" Target="../tags/tag109.xml"/><Relationship Id="rId20" Type="http://schemas.openxmlformats.org/officeDocument/2006/relationships/tags" Target="../tags/tag80.xml"/><Relationship Id="rId21" Type="http://schemas.openxmlformats.org/officeDocument/2006/relationships/tags" Target="../tags/tag81.xml"/><Relationship Id="rId22" Type="http://schemas.openxmlformats.org/officeDocument/2006/relationships/tags" Target="../tags/tag82.xml"/><Relationship Id="rId23" Type="http://schemas.openxmlformats.org/officeDocument/2006/relationships/tags" Target="../tags/tag83.xml"/><Relationship Id="rId24" Type="http://schemas.openxmlformats.org/officeDocument/2006/relationships/tags" Target="../tags/tag84.xml"/><Relationship Id="rId25" Type="http://schemas.openxmlformats.org/officeDocument/2006/relationships/tags" Target="../tags/tag85.xml"/><Relationship Id="rId26" Type="http://schemas.openxmlformats.org/officeDocument/2006/relationships/tags" Target="../tags/tag86.xml"/><Relationship Id="rId27" Type="http://schemas.openxmlformats.org/officeDocument/2006/relationships/tags" Target="../tags/tag87.xml"/><Relationship Id="rId28" Type="http://schemas.openxmlformats.org/officeDocument/2006/relationships/tags" Target="../tags/tag88.xml"/><Relationship Id="rId29" Type="http://schemas.openxmlformats.org/officeDocument/2006/relationships/tags" Target="../tags/tag89.xml"/><Relationship Id="rId50" Type="http://schemas.openxmlformats.org/officeDocument/2006/relationships/oleObject" Target="../embeddings/oleObject5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5.vml"/><Relationship Id="rId30" Type="http://schemas.openxmlformats.org/officeDocument/2006/relationships/tags" Target="../tags/tag90.xml"/><Relationship Id="rId31" Type="http://schemas.openxmlformats.org/officeDocument/2006/relationships/tags" Target="../tags/tag91.xml"/><Relationship Id="rId32" Type="http://schemas.openxmlformats.org/officeDocument/2006/relationships/tags" Target="../tags/tag92.xml"/><Relationship Id="rId9" Type="http://schemas.openxmlformats.org/officeDocument/2006/relationships/tags" Target="../tags/tag69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33" Type="http://schemas.openxmlformats.org/officeDocument/2006/relationships/tags" Target="../tags/tag93.xml"/><Relationship Id="rId34" Type="http://schemas.openxmlformats.org/officeDocument/2006/relationships/tags" Target="../tags/tag94.xml"/><Relationship Id="rId35" Type="http://schemas.openxmlformats.org/officeDocument/2006/relationships/tags" Target="../tags/tag95.xml"/><Relationship Id="rId36" Type="http://schemas.openxmlformats.org/officeDocument/2006/relationships/tags" Target="../tags/tag96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tags" Target="../tags/tag75.xml"/><Relationship Id="rId16" Type="http://schemas.openxmlformats.org/officeDocument/2006/relationships/tags" Target="../tags/tag76.xml"/><Relationship Id="rId17" Type="http://schemas.openxmlformats.org/officeDocument/2006/relationships/tags" Target="../tags/tag77.xml"/><Relationship Id="rId18" Type="http://schemas.openxmlformats.org/officeDocument/2006/relationships/tags" Target="../tags/tag78.xml"/><Relationship Id="rId19" Type="http://schemas.openxmlformats.org/officeDocument/2006/relationships/tags" Target="../tags/tag79.xml"/><Relationship Id="rId37" Type="http://schemas.openxmlformats.org/officeDocument/2006/relationships/tags" Target="../tags/tag97.xml"/><Relationship Id="rId38" Type="http://schemas.openxmlformats.org/officeDocument/2006/relationships/tags" Target="../tags/tag98.xml"/><Relationship Id="rId39" Type="http://schemas.openxmlformats.org/officeDocument/2006/relationships/tags" Target="../tags/tag99.xml"/><Relationship Id="rId40" Type="http://schemas.openxmlformats.org/officeDocument/2006/relationships/tags" Target="../tags/tag100.xml"/><Relationship Id="rId41" Type="http://schemas.openxmlformats.org/officeDocument/2006/relationships/tags" Target="../tags/tag101.xml"/><Relationship Id="rId42" Type="http://schemas.openxmlformats.org/officeDocument/2006/relationships/tags" Target="../tags/tag102.xml"/><Relationship Id="rId43" Type="http://schemas.openxmlformats.org/officeDocument/2006/relationships/tags" Target="../tags/tag103.xml"/><Relationship Id="rId44" Type="http://schemas.openxmlformats.org/officeDocument/2006/relationships/tags" Target="../tags/tag104.xml"/><Relationship Id="rId45" Type="http://schemas.openxmlformats.org/officeDocument/2006/relationships/tags" Target="../tags/tag105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0.xml"/><Relationship Id="rId21" Type="http://schemas.openxmlformats.org/officeDocument/2006/relationships/tags" Target="../tags/tag131.xml"/><Relationship Id="rId22" Type="http://schemas.openxmlformats.org/officeDocument/2006/relationships/tags" Target="../tags/tag132.xml"/><Relationship Id="rId23" Type="http://schemas.openxmlformats.org/officeDocument/2006/relationships/tags" Target="../tags/tag133.xml"/><Relationship Id="rId24" Type="http://schemas.openxmlformats.org/officeDocument/2006/relationships/tags" Target="../tags/tag134.xml"/><Relationship Id="rId25" Type="http://schemas.openxmlformats.org/officeDocument/2006/relationships/tags" Target="../tags/tag135.xml"/><Relationship Id="rId26" Type="http://schemas.openxmlformats.org/officeDocument/2006/relationships/tags" Target="../tags/tag136.xml"/><Relationship Id="rId27" Type="http://schemas.openxmlformats.org/officeDocument/2006/relationships/tags" Target="../tags/tag137.xml"/><Relationship Id="rId28" Type="http://schemas.openxmlformats.org/officeDocument/2006/relationships/tags" Target="../tags/tag138.xml"/><Relationship Id="rId29" Type="http://schemas.openxmlformats.org/officeDocument/2006/relationships/tags" Target="../tags/tag139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7.vml"/><Relationship Id="rId30" Type="http://schemas.openxmlformats.org/officeDocument/2006/relationships/tags" Target="../tags/tag140.xml"/><Relationship Id="rId31" Type="http://schemas.openxmlformats.org/officeDocument/2006/relationships/tags" Target="../tags/tag141.xml"/><Relationship Id="rId32" Type="http://schemas.openxmlformats.org/officeDocument/2006/relationships/tags" Target="../tags/tag142.xml"/><Relationship Id="rId9" Type="http://schemas.openxmlformats.org/officeDocument/2006/relationships/tags" Target="../tags/tag119.xml"/><Relationship Id="rId6" Type="http://schemas.openxmlformats.org/officeDocument/2006/relationships/tags" Target="../tags/tag116.xml"/><Relationship Id="rId7" Type="http://schemas.openxmlformats.org/officeDocument/2006/relationships/tags" Target="../tags/tag117.xml"/><Relationship Id="rId8" Type="http://schemas.openxmlformats.org/officeDocument/2006/relationships/tags" Target="../tags/tag118.xml"/><Relationship Id="rId33" Type="http://schemas.openxmlformats.org/officeDocument/2006/relationships/tags" Target="../tags/tag143.xml"/><Relationship Id="rId34" Type="http://schemas.openxmlformats.org/officeDocument/2006/relationships/tags" Target="../tags/tag144.xml"/><Relationship Id="rId35" Type="http://schemas.openxmlformats.org/officeDocument/2006/relationships/tags" Target="../tags/tag145.xml"/><Relationship Id="rId36" Type="http://schemas.openxmlformats.org/officeDocument/2006/relationships/tags" Target="../tags/tag146.xml"/><Relationship Id="rId10" Type="http://schemas.openxmlformats.org/officeDocument/2006/relationships/tags" Target="../tags/tag120.xml"/><Relationship Id="rId11" Type="http://schemas.openxmlformats.org/officeDocument/2006/relationships/tags" Target="../tags/tag121.xml"/><Relationship Id="rId12" Type="http://schemas.openxmlformats.org/officeDocument/2006/relationships/tags" Target="../tags/tag122.xml"/><Relationship Id="rId13" Type="http://schemas.openxmlformats.org/officeDocument/2006/relationships/tags" Target="../tags/tag123.xml"/><Relationship Id="rId14" Type="http://schemas.openxmlformats.org/officeDocument/2006/relationships/tags" Target="../tags/tag124.xml"/><Relationship Id="rId15" Type="http://schemas.openxmlformats.org/officeDocument/2006/relationships/tags" Target="../tags/tag125.xml"/><Relationship Id="rId16" Type="http://schemas.openxmlformats.org/officeDocument/2006/relationships/tags" Target="../tags/tag126.xml"/><Relationship Id="rId17" Type="http://schemas.openxmlformats.org/officeDocument/2006/relationships/tags" Target="../tags/tag127.xml"/><Relationship Id="rId18" Type="http://schemas.openxmlformats.org/officeDocument/2006/relationships/tags" Target="../tags/tag128.xml"/><Relationship Id="rId19" Type="http://schemas.openxmlformats.org/officeDocument/2006/relationships/tags" Target="../tags/tag129.xml"/><Relationship Id="rId37" Type="http://schemas.openxmlformats.org/officeDocument/2006/relationships/tags" Target="../tags/tag147.xml"/><Relationship Id="rId38" Type="http://schemas.openxmlformats.org/officeDocument/2006/relationships/oleObject" Target="../embeddings/oleObject8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4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3/22/2018 5:09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5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61585" y="230189"/>
            <a:ext cx="116964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1319" y="1951380"/>
            <a:ext cx="5838544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922498" y="1940591"/>
            <a:ext cx="22890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3/22/2018 5:09 PM Central European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944412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61585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61583" y="554866"/>
            <a:ext cx="116964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61585" y="6305945"/>
            <a:ext cx="11601681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71318" y="1257754"/>
            <a:ext cx="5786837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384734" y="285751"/>
            <a:ext cx="473336" cy="150811"/>
            <a:chOff x="8391998" y="285750"/>
            <a:chExt cx="348777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91998" y="285750"/>
              <a:ext cx="348777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91998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91998" y="436561"/>
              <a:ext cx="348777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942342" y="6328651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580816" y="50802"/>
            <a:ext cx="127940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80799590"/>
              </p:ext>
            </p:extLst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631635" y="50803"/>
            <a:ext cx="12285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78424" y="1951380"/>
            <a:ext cx="4378714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61585" y="6305945"/>
            <a:ext cx="11696477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547821" y="6327340"/>
            <a:ext cx="62047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968277" y="50802"/>
            <a:ext cx="89194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237675" y="272354"/>
            <a:ext cx="1358991" cy="761545"/>
            <a:chOff x="7607284" y="279400"/>
            <a:chExt cx="1001371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655638" y="272458"/>
            <a:ext cx="941029" cy="1028245"/>
            <a:chOff x="5894005" y="919828"/>
            <a:chExt cx="693396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3939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565145" y="271952"/>
            <a:ext cx="1031514" cy="1317003"/>
            <a:chOff x="5894005" y="2695123"/>
            <a:chExt cx="760070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39395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4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544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09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44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44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944413" y="4113597"/>
            <a:ext cx="245260" cy="9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586" y="230190"/>
            <a:ext cx="116964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61585" y="75765"/>
            <a:ext cx="4992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61586" y="554866"/>
            <a:ext cx="116964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584" y="6305946"/>
            <a:ext cx="11601681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585" y="6507559"/>
            <a:ext cx="10130196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71320" y="1951380"/>
            <a:ext cx="3666241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71318" y="1254580"/>
            <a:ext cx="5786837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376285" y="285751"/>
            <a:ext cx="481762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1080710" y="279401"/>
            <a:ext cx="777352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767422" y="279401"/>
            <a:ext cx="1090640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1012848" y="250825"/>
            <a:ext cx="845214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973523" y="6507559"/>
            <a:ext cx="46533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420980" y="50802"/>
            <a:ext cx="1436231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1031074" y="431801"/>
            <a:ext cx="777352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717786" y="431801"/>
            <a:ext cx="1090640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963211" y="403225"/>
            <a:ext cx="845214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4" Type="http://schemas.openxmlformats.org/officeDocument/2006/relationships/tags" Target="../tags/tag153.xm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1" Type="http://schemas.openxmlformats.org/officeDocument/2006/relationships/vmlDrawing" Target="../drawings/vmlDrawing9.vml"/><Relationship Id="rId2" Type="http://schemas.openxmlformats.org/officeDocument/2006/relationships/tags" Target="../tags/tag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9138" name="Rectangle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6002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8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859138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60020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0" name="Rectangle 4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78781" y="230189"/>
            <a:ext cx="9489688" cy="7386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Global multi-category company redefined operating model and role</a:t>
            </a:r>
            <a:r>
              <a:rPr lang="pl-PL" dirty="0"/>
              <a:t/>
            </a:r>
            <a:br>
              <a:rPr lang="pl-PL" dirty="0"/>
            </a:br>
            <a:r>
              <a:rPr lang="en-US" dirty="0"/>
              <a:t>of country vs. center</a:t>
            </a:r>
          </a:p>
        </p:txBody>
      </p:sp>
      <p:sp>
        <p:nvSpPr>
          <p:cNvPr id="859152" name="5. Source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61712" y="6508274"/>
            <a:ext cx="720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altLang="zh-CN" sz="800" dirty="0">
                <a:solidFill>
                  <a:srgbClr val="808080"/>
                </a:solidFill>
                <a:latin typeface="+mn-lt"/>
              </a:rPr>
              <a:t>SOURCE: McKinsey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22694" y="1659358"/>
            <a:ext cx="2665547" cy="23821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Transformation of company’s European organization </a:t>
            </a:r>
            <a:r>
              <a:rPr lang="en-US" sz="1200" dirty="0"/>
              <a:t>and ways of working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Identified potential </a:t>
            </a:r>
            <a:r>
              <a:rPr lang="en-US" sz="1200" b="1" dirty="0">
                <a:solidFill>
                  <a:schemeClr val="tx2"/>
                </a:solidFill>
              </a:rPr>
              <a:t>20%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tx2"/>
                </a:solidFill>
              </a:rPr>
              <a:t>personnel cost reduction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Planned for shift of </a:t>
            </a:r>
            <a:r>
              <a:rPr lang="en-US" sz="1200" b="1" dirty="0">
                <a:solidFill>
                  <a:schemeClr val="tx2"/>
                </a:solidFill>
              </a:rPr>
              <a:t>~ 80% of functional resources to outsourced providers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Redesigned </a:t>
            </a:r>
            <a:r>
              <a:rPr lang="en-US" sz="1200" b="1" dirty="0">
                <a:solidFill>
                  <a:schemeClr val="tx2"/>
                </a:solidFill>
              </a:rPr>
              <a:t>organization and processes </a:t>
            </a:r>
            <a:r>
              <a:rPr lang="en-US" sz="1200" dirty="0"/>
              <a:t>allows for sustainable impact and enables further continuous efficiency improvements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8888" y="1609200"/>
            <a:ext cx="3110571" cy="310238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Client description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Global multi-category company for consumer packaged goods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Duplications and redundancies across the company’s organizational structure leading to high operating expenses and inefficiencies</a:t>
            </a:r>
          </a:p>
          <a:p>
            <a:pPr marL="1587" lvl="1" indent="0">
              <a:spcBef>
                <a:spcPct val="30000"/>
              </a:spcBef>
              <a:buNone/>
            </a:pPr>
            <a:r>
              <a:rPr lang="en-US" sz="1200" b="1" dirty="0">
                <a:solidFill>
                  <a:schemeClr val="tx2"/>
                </a:solidFill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More effectively leverage economies of scale and scope and increase cost efficiency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Reduce the number of layers and increase accountabilities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Improve speed and effectiveness of decision making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85984" y="1623716"/>
            <a:ext cx="3674432" cy="23821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30000"/>
              </a:spcBef>
            </a:pPr>
            <a:r>
              <a:rPr lang="en-US" sz="1200" dirty="0"/>
              <a:t>Allocation of upstream category and brand development activities to </a:t>
            </a:r>
            <a:r>
              <a:rPr lang="en-US" sz="1200" b="1" dirty="0">
                <a:solidFill>
                  <a:schemeClr val="tx2"/>
                </a:solidFill>
              </a:rPr>
              <a:t>global category organization </a:t>
            </a:r>
            <a:r>
              <a:rPr lang="en-US" sz="1200" dirty="0"/>
              <a:t>and </a:t>
            </a:r>
            <a:r>
              <a:rPr lang="en-US" sz="1200" b="1" dirty="0">
                <a:solidFill>
                  <a:schemeClr val="tx2"/>
                </a:solidFill>
              </a:rPr>
              <a:t>focused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tx2"/>
                </a:solidFill>
              </a:rPr>
              <a:t>European geographic organization on go-to-market activities</a:t>
            </a:r>
          </a:p>
          <a:p>
            <a:pPr lvl="1">
              <a:spcBef>
                <a:spcPct val="30000"/>
              </a:spcBef>
            </a:pPr>
            <a:r>
              <a:rPr lang="en-US" sz="1200" dirty="0"/>
              <a:t>Design of </a:t>
            </a:r>
            <a:r>
              <a:rPr lang="en-US" sz="1200" b="1" dirty="0">
                <a:solidFill>
                  <a:schemeClr val="tx2"/>
                </a:solidFill>
              </a:rPr>
              <a:t>country clusters</a:t>
            </a:r>
            <a:r>
              <a:rPr lang="en-US" sz="1200" dirty="0"/>
              <a:t> to realize cross-market synergies in smaller countries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Re-shaped role of country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tx2"/>
                </a:solidFill>
              </a:rPr>
              <a:t>GMs </a:t>
            </a:r>
            <a:r>
              <a:rPr lang="en-US" sz="1200" dirty="0"/>
              <a:t>to increase cross-region collaboration (increasing scale, reducing duplication) </a:t>
            </a:r>
          </a:p>
          <a:p>
            <a:pPr lvl="1">
              <a:spcBef>
                <a:spcPct val="30000"/>
              </a:spcBef>
            </a:pPr>
            <a:r>
              <a:rPr lang="en-US" sz="1200" b="1" dirty="0">
                <a:solidFill>
                  <a:schemeClr val="tx2"/>
                </a:solidFill>
              </a:rPr>
              <a:t>Functional benchmarking to identify opportunities </a:t>
            </a:r>
            <a:r>
              <a:rPr lang="en-US" sz="1200" dirty="0"/>
              <a:t>for realizing greater efficiencies through shared services and outsourcing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xmlns="" id="{0CA50556-4022-EF48-8A15-0B0443AC52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08" y="1"/>
            <a:ext cx="2930563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 (GEM) | Western Europe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xmlns="" id="{F3D6297C-89AD-1C45-9A61-2D09043CCC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94326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dirty="0">
                <a:solidFill>
                  <a:srgbClr val="FFFFFF"/>
                </a:solidFill>
                <a:latin typeface="Arial" pitchFamily="34" charset="0"/>
              </a:rPr>
              <a:t>CPG012</a:t>
            </a:r>
            <a:endParaRPr lang="en-US" sz="1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6225" y="1051756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3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406" y="1135715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9" y="1135715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04" y="1135715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36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670858" y="110789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044060" y="1107893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728163" y="146133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>
            <a:off x="8082294" y="1493612"/>
            <a:ext cx="0" cy="5095875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98415" y="5787766"/>
            <a:ext cx="3310808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911407" y="5787766"/>
            <a:ext cx="3913067" cy="7694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574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Henkel\Henkel_Marketing_Marketing Organization and redesign_Global multi-category company redefined operating model and role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199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Georgia</vt:lpstr>
      <vt:lpstr>Times New Roman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Global multi-category company redefined operating model and role of country vs. center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2018-03-22T14:56:46Z</dcterms:created>
  <dcterms:modified xsi:type="dcterms:W3CDTF">2019-05-01T21:04:45Z</dcterms:modified>
  <cp:category/>
  <cp:contentStatus/>
  <dc:language/>
  <cp:version/>
</cp:coreProperties>
</file>