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  <p:sldMasterId id="2147483671" r:id="rId3"/>
    <p:sldMasterId id="2147483675" r:id="rId4"/>
  </p:sldMasterIdLst>
  <p:notesMasterIdLst>
    <p:notesMasterId r:id="rId6"/>
  </p:notesMasterIdLst>
  <p:handoutMasterIdLst>
    <p:handoutMasterId r:id="rId7"/>
  </p:handoutMasterIdLst>
  <p:sldIdLst>
    <p:sldId id="354" r:id="rId5"/>
  </p:sldIdLst>
  <p:sldSz cx="11949113" cy="6721475"/>
  <p:notesSz cx="7099300" cy="102346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8" autoAdjust="0"/>
    <p:restoredTop sz="96814" autoAdjust="0"/>
  </p:normalViewPr>
  <p:slideViewPr>
    <p:cSldViewPr snapToGrid="0" snapToObjects="1">
      <p:cViewPr>
        <p:scale>
          <a:sx n="122" d="100"/>
          <a:sy n="122" d="100"/>
        </p:scale>
        <p:origin x="1128" y="44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638550" y="1239838"/>
            <a:ext cx="14574838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3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2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30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31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5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3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6.vml"/><Relationship Id="rId2" Type="http://schemas.openxmlformats.org/officeDocument/2006/relationships/tags" Target="../tags/tag9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tags" Target="../tags/tag94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95.xml"/><Relationship Id="rId2" Type="http://schemas.openxmlformats.org/officeDocument/2006/relationships/tags" Target="../tags/tag96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3/22/2018 2:51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 userDrawn="1"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3/22/2018 2:51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 userDrawn="1"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10569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465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296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990420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8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19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3/22/2018 2:51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21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3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7340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688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5008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oleObject" Target="../embeddings/oleObject1.bin"/><Relationship Id="rId24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36.xml"/><Relationship Id="rId21" Type="http://schemas.openxmlformats.org/officeDocument/2006/relationships/tags" Target="../tags/tag37.xml"/><Relationship Id="rId22" Type="http://schemas.openxmlformats.org/officeDocument/2006/relationships/tags" Target="../tags/tag38.xml"/><Relationship Id="rId23" Type="http://schemas.openxmlformats.org/officeDocument/2006/relationships/tags" Target="../tags/tag39.xml"/><Relationship Id="rId24" Type="http://schemas.openxmlformats.org/officeDocument/2006/relationships/tags" Target="../tags/tag40.xml"/><Relationship Id="rId25" Type="http://schemas.openxmlformats.org/officeDocument/2006/relationships/tags" Target="../tags/tag41.xml"/><Relationship Id="rId26" Type="http://schemas.openxmlformats.org/officeDocument/2006/relationships/tags" Target="../tags/tag42.xml"/><Relationship Id="rId27" Type="http://schemas.openxmlformats.org/officeDocument/2006/relationships/tags" Target="../tags/tag43.xml"/><Relationship Id="rId28" Type="http://schemas.openxmlformats.org/officeDocument/2006/relationships/tags" Target="../tags/tag44.xml"/><Relationship Id="rId29" Type="http://schemas.openxmlformats.org/officeDocument/2006/relationships/tags" Target="../tags/tag4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46.xml"/><Relationship Id="rId31" Type="http://schemas.openxmlformats.org/officeDocument/2006/relationships/tags" Target="../tags/tag47.xml"/><Relationship Id="rId32" Type="http://schemas.openxmlformats.org/officeDocument/2006/relationships/tags" Target="../tags/tag48.xml"/><Relationship Id="rId9" Type="http://schemas.openxmlformats.org/officeDocument/2006/relationships/tags" Target="../tags/tag25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Relationship Id="rId33" Type="http://schemas.openxmlformats.org/officeDocument/2006/relationships/tags" Target="../tags/tag49.xml"/><Relationship Id="rId34" Type="http://schemas.openxmlformats.org/officeDocument/2006/relationships/tags" Target="../tags/tag50.xml"/><Relationship Id="rId35" Type="http://schemas.openxmlformats.org/officeDocument/2006/relationships/tags" Target="../tags/tag51.xml"/><Relationship Id="rId36" Type="http://schemas.openxmlformats.org/officeDocument/2006/relationships/tags" Target="../tags/tag52.xml"/><Relationship Id="rId10" Type="http://schemas.openxmlformats.org/officeDocument/2006/relationships/tags" Target="../tags/tag26.xml"/><Relationship Id="rId11" Type="http://schemas.openxmlformats.org/officeDocument/2006/relationships/tags" Target="../tags/tag27.xml"/><Relationship Id="rId12" Type="http://schemas.openxmlformats.org/officeDocument/2006/relationships/tags" Target="../tags/tag28.xml"/><Relationship Id="rId13" Type="http://schemas.openxmlformats.org/officeDocument/2006/relationships/tags" Target="../tags/tag29.xml"/><Relationship Id="rId14" Type="http://schemas.openxmlformats.org/officeDocument/2006/relationships/tags" Target="../tags/tag30.xml"/><Relationship Id="rId15" Type="http://schemas.openxmlformats.org/officeDocument/2006/relationships/tags" Target="../tags/tag31.xml"/><Relationship Id="rId16" Type="http://schemas.openxmlformats.org/officeDocument/2006/relationships/tags" Target="../tags/tag32.xml"/><Relationship Id="rId17" Type="http://schemas.openxmlformats.org/officeDocument/2006/relationships/tags" Target="../tags/tag33.xml"/><Relationship Id="rId18" Type="http://schemas.openxmlformats.org/officeDocument/2006/relationships/tags" Target="../tags/tag34.xml"/><Relationship Id="rId19" Type="http://schemas.openxmlformats.org/officeDocument/2006/relationships/tags" Target="../tags/tag35.xml"/><Relationship Id="rId37" Type="http://schemas.openxmlformats.org/officeDocument/2006/relationships/tags" Target="../tags/tag53.xml"/><Relationship Id="rId38" Type="http://schemas.openxmlformats.org/officeDocument/2006/relationships/oleObject" Target="../embeddings/oleObject3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9" Type="http://schemas.openxmlformats.org/officeDocument/2006/relationships/tags" Target="../tags/tag60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oleObject" Target="../embeddings/oleObject5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6.bin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11.xml"/><Relationship Id="rId21" Type="http://schemas.openxmlformats.org/officeDocument/2006/relationships/tags" Target="../tags/tag112.xml"/><Relationship Id="rId22" Type="http://schemas.openxmlformats.org/officeDocument/2006/relationships/tags" Target="../tags/tag113.xml"/><Relationship Id="rId23" Type="http://schemas.openxmlformats.org/officeDocument/2006/relationships/tags" Target="../tags/tag114.xml"/><Relationship Id="rId24" Type="http://schemas.openxmlformats.org/officeDocument/2006/relationships/tags" Target="../tags/tag115.xml"/><Relationship Id="rId25" Type="http://schemas.openxmlformats.org/officeDocument/2006/relationships/tags" Target="../tags/tag116.xml"/><Relationship Id="rId26" Type="http://schemas.openxmlformats.org/officeDocument/2006/relationships/tags" Target="../tags/tag117.xml"/><Relationship Id="rId27" Type="http://schemas.openxmlformats.org/officeDocument/2006/relationships/tags" Target="../tags/tag118.xml"/><Relationship Id="rId28" Type="http://schemas.openxmlformats.org/officeDocument/2006/relationships/tags" Target="../tags/tag119.xml"/><Relationship Id="rId29" Type="http://schemas.openxmlformats.org/officeDocument/2006/relationships/tags" Target="../tags/tag120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21.xml"/><Relationship Id="rId31" Type="http://schemas.openxmlformats.org/officeDocument/2006/relationships/tags" Target="../tags/tag122.xml"/><Relationship Id="rId32" Type="http://schemas.openxmlformats.org/officeDocument/2006/relationships/tags" Target="../tags/tag123.xml"/><Relationship Id="rId9" Type="http://schemas.openxmlformats.org/officeDocument/2006/relationships/tags" Target="../tags/tag100.xml"/><Relationship Id="rId6" Type="http://schemas.openxmlformats.org/officeDocument/2006/relationships/tags" Target="../tags/tag97.xml"/><Relationship Id="rId7" Type="http://schemas.openxmlformats.org/officeDocument/2006/relationships/tags" Target="../tags/tag98.xml"/><Relationship Id="rId8" Type="http://schemas.openxmlformats.org/officeDocument/2006/relationships/tags" Target="../tags/tag99.xml"/><Relationship Id="rId33" Type="http://schemas.openxmlformats.org/officeDocument/2006/relationships/tags" Target="../tags/tag124.xml"/><Relationship Id="rId34" Type="http://schemas.openxmlformats.org/officeDocument/2006/relationships/tags" Target="../tags/tag125.xml"/><Relationship Id="rId35" Type="http://schemas.openxmlformats.org/officeDocument/2006/relationships/tags" Target="../tags/tag126.xml"/><Relationship Id="rId36" Type="http://schemas.openxmlformats.org/officeDocument/2006/relationships/tags" Target="../tags/tag127.xml"/><Relationship Id="rId10" Type="http://schemas.openxmlformats.org/officeDocument/2006/relationships/tags" Target="../tags/tag101.xml"/><Relationship Id="rId11" Type="http://schemas.openxmlformats.org/officeDocument/2006/relationships/tags" Target="../tags/tag102.xml"/><Relationship Id="rId12" Type="http://schemas.openxmlformats.org/officeDocument/2006/relationships/tags" Target="../tags/tag103.xml"/><Relationship Id="rId13" Type="http://schemas.openxmlformats.org/officeDocument/2006/relationships/tags" Target="../tags/tag104.xml"/><Relationship Id="rId14" Type="http://schemas.openxmlformats.org/officeDocument/2006/relationships/tags" Target="../tags/tag105.xml"/><Relationship Id="rId15" Type="http://schemas.openxmlformats.org/officeDocument/2006/relationships/tags" Target="../tags/tag106.xml"/><Relationship Id="rId16" Type="http://schemas.openxmlformats.org/officeDocument/2006/relationships/tags" Target="../tags/tag107.xml"/><Relationship Id="rId17" Type="http://schemas.openxmlformats.org/officeDocument/2006/relationships/tags" Target="../tags/tag108.xml"/><Relationship Id="rId18" Type="http://schemas.openxmlformats.org/officeDocument/2006/relationships/tags" Target="../tags/tag109.xml"/><Relationship Id="rId19" Type="http://schemas.openxmlformats.org/officeDocument/2006/relationships/tags" Target="../tags/tag110.xml"/><Relationship Id="rId37" Type="http://schemas.openxmlformats.org/officeDocument/2006/relationships/tags" Target="../tags/tag128.xml"/><Relationship Id="rId38" Type="http://schemas.openxmlformats.org/officeDocument/2006/relationships/oleObject" Target="../embeddings/oleObject9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159466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1431" y="1940592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3/22/2018 2:51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>
                <a:tabLst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1431" y="1940592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3/22/2018 2:51 PM Central European Standard Time</a:t>
            </a:r>
            <a:endParaRPr lang="en-US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/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446400" lvl="2" indent="-248400"/>
            <a:r>
              <a:rPr lang="en-US" dirty="0"/>
              <a:t>Third level</a:t>
            </a:r>
          </a:p>
          <a:p>
            <a:pPr marL="615600" lvl="3" indent="-154800"/>
            <a:r>
              <a:rPr lang="en-US" dirty="0"/>
              <a:t>Fourth level</a:t>
            </a:r>
          </a:p>
          <a:p>
            <a:pPr marL="748800" lvl="4" indent="-12960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 userDrawn="1"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 userDrawn="1"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7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0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497415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7159466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67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8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>
                <a:tabLst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69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70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2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3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4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6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5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92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3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11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12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9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10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5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6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5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3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88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4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9.vml"/><Relationship Id="rId2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DC3EF34-A489-4699-89A5-245687B79AEB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58760" y="230189"/>
            <a:ext cx="10486782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study: A leading global CPG company transformed their marketing function to prepare to win in the future</a:t>
            </a:r>
          </a:p>
        </p:txBody>
      </p:sp>
      <p:sp>
        <p:nvSpPr>
          <p:cNvPr id="49" name="AutoShape 250"/>
          <p:cNvSpPr>
            <a:spLocks noChangeArrowheads="1"/>
          </p:cNvSpPr>
          <p:nvPr/>
        </p:nvSpPr>
        <p:spPr bwMode="auto">
          <a:xfrm>
            <a:off x="893312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AutoShape 250"/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 smtClean="0">
                <a:solidFill>
                  <a:schemeClr val="bg1"/>
                </a:solidFill>
                <a:latin typeface="+mj-lt"/>
              </a:rPr>
              <a:t>Client 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Rectangle 2"/>
          <p:cNvSpPr txBox="1">
            <a:spLocks/>
          </p:cNvSpPr>
          <p:nvPr/>
        </p:nvSpPr>
        <p:spPr>
          <a:xfrm>
            <a:off x="360049" y="1389840"/>
            <a:ext cx="2662576" cy="31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spcBef>
                <a:spcPct val="20000"/>
              </a:spcBef>
              <a:buClr>
                <a:schemeClr val="tx2"/>
              </a:buClr>
              <a:buSzPct val="125000"/>
              <a:buFont typeface="Arial" charset="0"/>
              <a:buChar char="▪"/>
              <a:defRPr sz="1200" baseline="0">
                <a:latin typeface="Georgia" panose="02040502050405020303" pitchFamily="18" charset="0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GB" dirty="0">
                <a:latin typeface="+mj-lt"/>
              </a:rPr>
              <a:t>A </a:t>
            </a:r>
            <a:r>
              <a:rPr lang="en-GB" b="1" dirty="0">
                <a:solidFill>
                  <a:schemeClr val="accent3"/>
                </a:solidFill>
                <a:latin typeface="+mj-lt"/>
              </a:rPr>
              <a:t>leading global consumer packaged goods </a:t>
            </a:r>
            <a:r>
              <a:rPr lang="en-GB" dirty="0">
                <a:latin typeface="+mj-lt"/>
              </a:rPr>
              <a:t>company transformed their marketing organisation operating model as a 10-year refresh</a:t>
            </a:r>
            <a:endParaRPr lang="en-GB" b="1" dirty="0">
              <a:solidFill>
                <a:schemeClr val="accent3"/>
              </a:solidFill>
              <a:latin typeface="+mj-lt"/>
            </a:endParaRPr>
          </a:p>
          <a:p>
            <a:pPr lvl="1"/>
            <a:r>
              <a:rPr lang="en-GB" b="1" dirty="0">
                <a:solidFill>
                  <a:schemeClr val="accent3"/>
                </a:solidFill>
                <a:latin typeface="+mj-lt"/>
              </a:rPr>
              <a:t>Main objectives of the work: </a:t>
            </a:r>
          </a:p>
          <a:p>
            <a:pPr lvl="2"/>
            <a:r>
              <a:rPr lang="en-GB" sz="1200" dirty="0">
                <a:latin typeface="+mj-lt"/>
              </a:rPr>
              <a:t>Increase </a:t>
            </a:r>
            <a:r>
              <a:rPr lang="en-GB" sz="1200" b="1" dirty="0">
                <a:solidFill>
                  <a:schemeClr val="accent3"/>
                </a:solidFill>
                <a:latin typeface="+mj-lt"/>
              </a:rPr>
              <a:t>speed of marketing </a:t>
            </a:r>
            <a:r>
              <a:rPr lang="en-GB" sz="1200" dirty="0">
                <a:latin typeface="+mj-lt"/>
              </a:rPr>
              <a:t>to maintain pace with smaller local brands</a:t>
            </a:r>
          </a:p>
          <a:p>
            <a:pPr lvl="2"/>
            <a:r>
              <a:rPr lang="en-GB" sz="1200" dirty="0">
                <a:latin typeface="+mj-lt"/>
              </a:rPr>
              <a:t>Increase connection of marketing campaigns to </a:t>
            </a:r>
            <a:r>
              <a:rPr lang="en-GB" sz="1200" b="1" dirty="0">
                <a:solidFill>
                  <a:schemeClr val="accent3"/>
                </a:solidFill>
                <a:latin typeface="+mj-lt"/>
              </a:rPr>
              <a:t>local consumers and tastes</a:t>
            </a:r>
          </a:p>
          <a:p>
            <a:pPr lvl="2"/>
            <a:r>
              <a:rPr lang="en-GB" sz="1200" b="1" dirty="0">
                <a:solidFill>
                  <a:schemeClr val="accent3"/>
                </a:solidFill>
                <a:latin typeface="+mj-lt"/>
              </a:rPr>
              <a:t>Reduce costs </a:t>
            </a:r>
            <a:r>
              <a:rPr lang="en-GB" sz="1200" dirty="0">
                <a:latin typeface="+mj-lt"/>
              </a:rPr>
              <a:t>through using global network and innovative partnering models</a:t>
            </a:r>
          </a:p>
          <a:p>
            <a:pPr lvl="2"/>
            <a:r>
              <a:rPr lang="en-GB" sz="1200" b="1" dirty="0">
                <a:solidFill>
                  <a:schemeClr val="accent3"/>
                </a:solidFill>
                <a:latin typeface="+mj-lt"/>
              </a:rPr>
              <a:t>Empower local teams </a:t>
            </a:r>
            <a:r>
              <a:rPr lang="en-GB" sz="1200" dirty="0">
                <a:latin typeface="+mj-lt"/>
              </a:rPr>
              <a:t>to share and scale ideas </a:t>
            </a:r>
          </a:p>
        </p:txBody>
      </p:sp>
      <p:sp>
        <p:nvSpPr>
          <p:cNvPr id="63" name="Rectangle 11"/>
          <p:cNvSpPr txBox="1">
            <a:spLocks/>
          </p:cNvSpPr>
          <p:nvPr/>
        </p:nvSpPr>
        <p:spPr>
          <a:xfrm>
            <a:off x="9028386" y="1389840"/>
            <a:ext cx="2439715" cy="398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Significant increase in innovation </a:t>
            </a:r>
            <a:r>
              <a:rPr lang="en-GB" sz="1200" dirty="0">
                <a:latin typeface="+mj-lt"/>
              </a:rPr>
              <a:t>– e.g., brands that fully implemented brand tribes achieved </a:t>
            </a:r>
            <a:r>
              <a:rPr lang="en-GB" sz="1200" b="1" dirty="0">
                <a:solidFill>
                  <a:schemeClr val="accent3"/>
                </a:solidFill>
                <a:latin typeface="+mj-lt"/>
              </a:rPr>
              <a:t>higher innovation rates with +20% </a:t>
            </a:r>
            <a:r>
              <a:rPr lang="en-GB" sz="1200" dirty="0">
                <a:latin typeface="+mj-lt"/>
              </a:rPr>
              <a:t>innovation launches per year</a:t>
            </a:r>
          </a:p>
          <a:p>
            <a:pPr lvl="1">
              <a:spcBef>
                <a:spcPct val="200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Reduced cost </a:t>
            </a:r>
            <a:r>
              <a:rPr lang="en-GB" sz="1200" dirty="0">
                <a:latin typeface="+mj-lt"/>
              </a:rPr>
              <a:t>– ~</a:t>
            </a:r>
            <a:r>
              <a:rPr lang="en-GB" sz="1200" b="1" dirty="0">
                <a:solidFill>
                  <a:schemeClr val="accent3"/>
                </a:solidFill>
                <a:latin typeface="+mj-lt"/>
              </a:rPr>
              <a:t>10-15% reductio</a:t>
            </a:r>
            <a:r>
              <a:rPr lang="en-GB" sz="1200" dirty="0">
                <a:latin typeface="+mj-lt"/>
              </a:rPr>
              <a:t>n in marketing cost through FTE reductions and lowest cost centres of marketing production</a:t>
            </a:r>
          </a:p>
          <a:p>
            <a:pPr lvl="1">
              <a:spcBef>
                <a:spcPct val="200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Faster marketing development </a:t>
            </a:r>
            <a:r>
              <a:rPr lang="en-GB" sz="1200" dirty="0">
                <a:latin typeface="+mj-lt"/>
              </a:rPr>
              <a:t>– significantly increased capacity for on-demand always-on content marketing for social and digital marketing</a:t>
            </a:r>
          </a:p>
          <a:p>
            <a:pPr lvl="1">
              <a:spcBef>
                <a:spcPct val="200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More empowered local marketers </a:t>
            </a:r>
            <a:r>
              <a:rPr lang="en-GB" sz="1200" dirty="0">
                <a:latin typeface="+mj-lt"/>
              </a:rPr>
              <a:t>– faster decision making, closer to consumers (while maintaining brand standards)</a:t>
            </a:r>
          </a:p>
        </p:txBody>
      </p:sp>
      <p:sp>
        <p:nvSpPr>
          <p:cNvPr id="48" name="AutoShape 250"/>
          <p:cNvSpPr>
            <a:spLocks noChangeArrowheads="1"/>
          </p:cNvSpPr>
          <p:nvPr/>
        </p:nvSpPr>
        <p:spPr bwMode="auto">
          <a:xfrm>
            <a:off x="3379258" y="1026933"/>
            <a:ext cx="4857948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64" name="Rectangle 7"/>
          <p:cNvSpPr txBox="1">
            <a:spLocks/>
          </p:cNvSpPr>
          <p:nvPr/>
        </p:nvSpPr>
        <p:spPr>
          <a:xfrm>
            <a:off x="3379258" y="1397428"/>
            <a:ext cx="521187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Transformed every element of the marketing process including:</a:t>
            </a:r>
          </a:p>
          <a:p>
            <a:pPr lvl="1">
              <a:spcBef>
                <a:spcPts val="12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Reporting structures: </a:t>
            </a:r>
            <a:r>
              <a:rPr lang="en-GB" sz="1200" dirty="0">
                <a:latin typeface="+mj-lt"/>
              </a:rPr>
              <a:t>Re-aligned reporting structures for all marketers to connect more closely with local organisations and consumers</a:t>
            </a:r>
          </a:p>
          <a:p>
            <a:pPr lvl="1">
              <a:spcBef>
                <a:spcPts val="12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Virtual global brand tribes: </a:t>
            </a:r>
            <a:r>
              <a:rPr lang="en-GB" sz="1200" dirty="0">
                <a:latin typeface="+mj-lt"/>
              </a:rPr>
              <a:t>Built global networked communities of marketers within each brand to connect more quickly in peer-to-peer relationships</a:t>
            </a:r>
          </a:p>
          <a:p>
            <a:pPr lvl="1">
              <a:spcBef>
                <a:spcPts val="12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Innovative partnerships with content generators: </a:t>
            </a:r>
            <a:r>
              <a:rPr lang="en-GB" sz="1200" dirty="0">
                <a:latin typeface="+mj-lt"/>
              </a:rPr>
              <a:t>Established partnerships with content generators globally for always-on content marketing in an ‘editorial’ model</a:t>
            </a:r>
          </a:p>
          <a:p>
            <a:pPr lvl="1">
              <a:spcBef>
                <a:spcPts val="12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Big data: </a:t>
            </a:r>
            <a:r>
              <a:rPr lang="en-GB" sz="1200" dirty="0">
                <a:latin typeface="+mj-lt"/>
              </a:rPr>
              <a:t>Created big data centre to collect and synthesise consumer data including social listening, massive CRM and competitor insight</a:t>
            </a:r>
          </a:p>
          <a:p>
            <a:pPr lvl="1">
              <a:spcBef>
                <a:spcPts val="12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Product development and innovation: </a:t>
            </a:r>
            <a:r>
              <a:rPr lang="en-GB" sz="1200" dirty="0">
                <a:latin typeface="+mj-lt"/>
              </a:rPr>
              <a:t>Re-imagined innovation process to fast-track locally-relevant innovations and focus effort on blockbuster innovations, including through venture arms and other innovative innovation pods</a:t>
            </a:r>
          </a:p>
          <a:p>
            <a:pPr lvl="1">
              <a:spcBef>
                <a:spcPts val="1200"/>
              </a:spcBef>
            </a:pPr>
            <a:r>
              <a:rPr lang="en-GB" sz="1200" b="1" dirty="0">
                <a:solidFill>
                  <a:schemeClr val="accent3"/>
                </a:solidFill>
                <a:latin typeface="+mj-lt"/>
              </a:rPr>
              <a:t>Phased sprints and releases of new processes and ways of working: </a:t>
            </a:r>
            <a:r>
              <a:rPr lang="en-GB" sz="1200" dirty="0">
                <a:latin typeface="+mj-lt"/>
              </a:rPr>
              <a:t>Shifted marketing ways of working through phased rollout process with design sprints and global working team</a:t>
            </a:r>
          </a:p>
        </p:txBody>
      </p:sp>
      <p:sp>
        <p:nvSpPr>
          <p:cNvPr id="30" name="Chevron 29"/>
          <p:cNvSpPr/>
          <p:nvPr/>
        </p:nvSpPr>
        <p:spPr>
          <a:xfrm>
            <a:off x="3125912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867978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760975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924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D0894E-258D-47E4-889D-27FE42DA1429}"/>
              </a:ext>
            </a:extLst>
          </p:cNvPr>
          <p:cNvSpPr txBox="1"/>
          <p:nvPr/>
        </p:nvSpPr>
        <p:spPr>
          <a:xfrm>
            <a:off x="276225" y="6521908"/>
            <a:ext cx="1193576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pl-PL" sz="900" dirty="0" err="1">
                <a:solidFill>
                  <a:schemeClr val="bg1">
                    <a:lumMod val="65000"/>
                  </a:schemeClr>
                </a:solidFill>
              </a:rPr>
              <a:t>Also</a:t>
            </a:r>
            <a:r>
              <a:rPr lang="pl-PL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900" dirty="0" err="1">
                <a:solidFill>
                  <a:schemeClr val="bg1">
                    <a:lumMod val="65000"/>
                  </a:schemeClr>
                </a:solidFill>
              </a:rPr>
              <a:t>refer</a:t>
            </a:r>
            <a:r>
              <a:rPr lang="pl-PL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900" dirty="0" err="1">
                <a:solidFill>
                  <a:schemeClr val="bg1">
                    <a:lumMod val="65000"/>
                  </a:schemeClr>
                </a:solidFill>
              </a:rPr>
              <a:t>case</a:t>
            </a:r>
            <a:r>
              <a:rPr lang="pl-PL" sz="900" dirty="0">
                <a:solidFill>
                  <a:schemeClr val="bg1">
                    <a:lumMod val="65000"/>
                  </a:schemeClr>
                </a:solidFill>
              </a:rPr>
              <a:t> id# 859159: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Building a Marketing Organization that Drives Growth Today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EF1145B5-F69B-8444-8C29-0347B978FE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Western Europe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9FBFDA41-DB06-2E4D-AC8B-D7BF53D912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0555" y="-4479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CPG017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360246" y="5678984"/>
            <a:ext cx="2676310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445617" y="5738155"/>
            <a:ext cx="5145519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88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PREVIOUSNAME" val="Presentation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356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Case study: A leading global CPG company transformed their marketing function to prepare to win in the future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2018-03-22T13:49:57Z</dcterms:created>
  <dcterms:modified xsi:type="dcterms:W3CDTF">2019-05-01T21:11:29Z</dcterms:modified>
  <cp:category/>
  <cp:contentStatus/>
  <dc:language/>
  <cp:version/>
</cp:coreProperties>
</file>