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426" autoAdjust="0"/>
  </p:normalViewPr>
  <p:slideViewPr>
    <p:cSldViewPr snapToGrid="0" snapToObjects="1">
      <p:cViewPr varScale="1">
        <p:scale>
          <a:sx n="130" d="100"/>
          <a:sy n="130" d="100"/>
        </p:scale>
        <p:origin x="224" y="272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8750" y="601663"/>
            <a:ext cx="7640638" cy="422433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19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5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6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tags" Target="../tags/tag1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tags" Target="../tags/tag117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11:44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3014339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think-cell Slide" r:id="rId5" imgW="492" imgH="493" progId="TCLayout.ActiveDocument.1">
                  <p:embed/>
                </p:oleObj>
              </mc:Choice>
              <mc:Fallback>
                <p:oleObj name="think-cell Slide" r:id="rId5" imgW="492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11:44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66021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11:44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3014339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6" imgW="492" imgH="493" progId="TCLayout.ActiveDocument.1">
                  <p:embed/>
                </p:oleObj>
              </mc:Choice>
              <mc:Fallback>
                <p:oleObj name="think-cell Slide" r:id="rId6" imgW="492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9.xml"/><Relationship Id="rId21" Type="http://schemas.openxmlformats.org/officeDocument/2006/relationships/tags" Target="../tags/tag50.xml"/><Relationship Id="rId22" Type="http://schemas.openxmlformats.org/officeDocument/2006/relationships/tags" Target="../tags/tag51.xml"/><Relationship Id="rId23" Type="http://schemas.openxmlformats.org/officeDocument/2006/relationships/tags" Target="../tags/tag52.xml"/><Relationship Id="rId24" Type="http://schemas.openxmlformats.org/officeDocument/2006/relationships/tags" Target="../tags/tag53.xml"/><Relationship Id="rId25" Type="http://schemas.openxmlformats.org/officeDocument/2006/relationships/tags" Target="../tags/tag54.xml"/><Relationship Id="rId26" Type="http://schemas.openxmlformats.org/officeDocument/2006/relationships/tags" Target="../tags/tag55.xml"/><Relationship Id="rId27" Type="http://schemas.openxmlformats.org/officeDocument/2006/relationships/tags" Target="../tags/tag56.xml"/><Relationship Id="rId28" Type="http://schemas.openxmlformats.org/officeDocument/2006/relationships/tags" Target="../tags/tag57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30" Type="http://schemas.openxmlformats.org/officeDocument/2006/relationships/tags" Target="../tags/tag59.xml"/><Relationship Id="rId31" Type="http://schemas.openxmlformats.org/officeDocument/2006/relationships/tags" Target="../tags/tag60.xml"/><Relationship Id="rId32" Type="http://schemas.openxmlformats.org/officeDocument/2006/relationships/tags" Target="../tags/tag61.xml"/><Relationship Id="rId9" Type="http://schemas.openxmlformats.org/officeDocument/2006/relationships/tags" Target="../tags/tag38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Relationship Id="rId33" Type="http://schemas.openxmlformats.org/officeDocument/2006/relationships/tags" Target="../tags/tag62.xml"/><Relationship Id="rId34" Type="http://schemas.openxmlformats.org/officeDocument/2006/relationships/tags" Target="../tags/tag63.xml"/><Relationship Id="rId35" Type="http://schemas.openxmlformats.org/officeDocument/2006/relationships/oleObject" Target="../embeddings/oleObject4.bin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tags" Target="../tags/tag42.xml"/><Relationship Id="rId14" Type="http://schemas.openxmlformats.org/officeDocument/2006/relationships/tags" Target="../tags/tag43.xml"/><Relationship Id="rId15" Type="http://schemas.openxmlformats.org/officeDocument/2006/relationships/tags" Target="../tags/tag44.xml"/><Relationship Id="rId16" Type="http://schemas.openxmlformats.org/officeDocument/2006/relationships/tags" Target="../tags/tag45.xml"/><Relationship Id="rId17" Type="http://schemas.openxmlformats.org/officeDocument/2006/relationships/tags" Target="../tags/tag46.xml"/><Relationship Id="rId18" Type="http://schemas.openxmlformats.org/officeDocument/2006/relationships/tags" Target="../tags/tag47.xml"/><Relationship Id="rId19" Type="http://schemas.openxmlformats.org/officeDocument/2006/relationships/tags" Target="../tags/tag48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7.xml"/><Relationship Id="rId47" Type="http://schemas.openxmlformats.org/officeDocument/2006/relationships/tags" Target="../tags/tag108.xml"/><Relationship Id="rId48" Type="http://schemas.openxmlformats.org/officeDocument/2006/relationships/tags" Target="../tags/tag109.xml"/><Relationship Id="rId49" Type="http://schemas.openxmlformats.org/officeDocument/2006/relationships/tags" Target="../tags/tag11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tags" Target="../tags/tag85.xml"/><Relationship Id="rId25" Type="http://schemas.openxmlformats.org/officeDocument/2006/relationships/tags" Target="../tags/tag86.xml"/><Relationship Id="rId26" Type="http://schemas.openxmlformats.org/officeDocument/2006/relationships/tags" Target="../tags/tag87.xml"/><Relationship Id="rId27" Type="http://schemas.openxmlformats.org/officeDocument/2006/relationships/tags" Target="../tags/tag88.xml"/><Relationship Id="rId28" Type="http://schemas.openxmlformats.org/officeDocument/2006/relationships/tags" Target="../tags/tag89.xml"/><Relationship Id="rId29" Type="http://schemas.openxmlformats.org/officeDocument/2006/relationships/tags" Target="../tags/tag90.xml"/><Relationship Id="rId50" Type="http://schemas.openxmlformats.org/officeDocument/2006/relationships/oleObject" Target="../embeddings/oleObject6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6.vml"/><Relationship Id="rId30" Type="http://schemas.openxmlformats.org/officeDocument/2006/relationships/tags" Target="../tags/tag91.xml"/><Relationship Id="rId31" Type="http://schemas.openxmlformats.org/officeDocument/2006/relationships/tags" Target="../tags/tag92.xml"/><Relationship Id="rId32" Type="http://schemas.openxmlformats.org/officeDocument/2006/relationships/tags" Target="../tags/tag93.xml"/><Relationship Id="rId9" Type="http://schemas.openxmlformats.org/officeDocument/2006/relationships/tags" Target="../tags/tag70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tags" Target="../tags/tag69.xml"/><Relationship Id="rId33" Type="http://schemas.openxmlformats.org/officeDocument/2006/relationships/tags" Target="../tags/tag94.xml"/><Relationship Id="rId34" Type="http://schemas.openxmlformats.org/officeDocument/2006/relationships/tags" Target="../tags/tag95.xml"/><Relationship Id="rId35" Type="http://schemas.openxmlformats.org/officeDocument/2006/relationships/tags" Target="../tags/tag96.xml"/><Relationship Id="rId36" Type="http://schemas.openxmlformats.org/officeDocument/2006/relationships/tags" Target="../tags/tag97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37" Type="http://schemas.openxmlformats.org/officeDocument/2006/relationships/tags" Target="../tags/tag98.xml"/><Relationship Id="rId38" Type="http://schemas.openxmlformats.org/officeDocument/2006/relationships/tags" Target="../tags/tag99.xml"/><Relationship Id="rId39" Type="http://schemas.openxmlformats.org/officeDocument/2006/relationships/tags" Target="../tags/tag100.xml"/><Relationship Id="rId40" Type="http://schemas.openxmlformats.org/officeDocument/2006/relationships/tags" Target="../tags/tag101.xml"/><Relationship Id="rId41" Type="http://schemas.openxmlformats.org/officeDocument/2006/relationships/tags" Target="../tags/tag102.xml"/><Relationship Id="rId42" Type="http://schemas.openxmlformats.org/officeDocument/2006/relationships/tags" Target="../tags/tag103.xml"/><Relationship Id="rId43" Type="http://schemas.openxmlformats.org/officeDocument/2006/relationships/tags" Target="../tags/tag104.xml"/><Relationship Id="rId44" Type="http://schemas.openxmlformats.org/officeDocument/2006/relationships/tags" Target="../tags/tag105.xml"/><Relationship Id="rId45" Type="http://schemas.openxmlformats.org/officeDocument/2006/relationships/tags" Target="../tags/tag106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2.xml"/><Relationship Id="rId21" Type="http://schemas.openxmlformats.org/officeDocument/2006/relationships/tags" Target="../tags/tag133.xml"/><Relationship Id="rId22" Type="http://schemas.openxmlformats.org/officeDocument/2006/relationships/tags" Target="../tags/tag134.xml"/><Relationship Id="rId23" Type="http://schemas.openxmlformats.org/officeDocument/2006/relationships/tags" Target="../tags/tag135.xml"/><Relationship Id="rId24" Type="http://schemas.openxmlformats.org/officeDocument/2006/relationships/tags" Target="../tags/tag136.xml"/><Relationship Id="rId25" Type="http://schemas.openxmlformats.org/officeDocument/2006/relationships/tags" Target="../tags/tag137.xml"/><Relationship Id="rId26" Type="http://schemas.openxmlformats.org/officeDocument/2006/relationships/tags" Target="../tags/tag138.xml"/><Relationship Id="rId27" Type="http://schemas.openxmlformats.org/officeDocument/2006/relationships/tags" Target="../tags/tag139.xml"/><Relationship Id="rId28" Type="http://schemas.openxmlformats.org/officeDocument/2006/relationships/tags" Target="../tags/tag140.xml"/><Relationship Id="rId29" Type="http://schemas.openxmlformats.org/officeDocument/2006/relationships/tags" Target="../tags/tag14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9.vml"/><Relationship Id="rId30" Type="http://schemas.openxmlformats.org/officeDocument/2006/relationships/tags" Target="../tags/tag142.xml"/><Relationship Id="rId31" Type="http://schemas.openxmlformats.org/officeDocument/2006/relationships/tags" Target="../tags/tag143.xml"/><Relationship Id="rId32" Type="http://schemas.openxmlformats.org/officeDocument/2006/relationships/tags" Target="../tags/tag144.xml"/><Relationship Id="rId9" Type="http://schemas.openxmlformats.org/officeDocument/2006/relationships/tags" Target="../tags/tag121.xml"/><Relationship Id="rId6" Type="http://schemas.openxmlformats.org/officeDocument/2006/relationships/tags" Target="../tags/tag118.xml"/><Relationship Id="rId7" Type="http://schemas.openxmlformats.org/officeDocument/2006/relationships/tags" Target="../tags/tag119.xml"/><Relationship Id="rId8" Type="http://schemas.openxmlformats.org/officeDocument/2006/relationships/tags" Target="../tags/tag120.xml"/><Relationship Id="rId33" Type="http://schemas.openxmlformats.org/officeDocument/2006/relationships/tags" Target="../tags/tag145.xml"/><Relationship Id="rId34" Type="http://schemas.openxmlformats.org/officeDocument/2006/relationships/tags" Target="../tags/tag146.xml"/><Relationship Id="rId35" Type="http://schemas.openxmlformats.org/officeDocument/2006/relationships/tags" Target="../tags/tag147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1" Type="http://schemas.openxmlformats.org/officeDocument/2006/relationships/tags" Target="../tags/tag123.xml"/><Relationship Id="rId12" Type="http://schemas.openxmlformats.org/officeDocument/2006/relationships/tags" Target="../tags/tag124.xml"/><Relationship Id="rId13" Type="http://schemas.openxmlformats.org/officeDocument/2006/relationships/tags" Target="../tags/tag125.xml"/><Relationship Id="rId14" Type="http://schemas.openxmlformats.org/officeDocument/2006/relationships/tags" Target="../tags/tag126.xml"/><Relationship Id="rId15" Type="http://schemas.openxmlformats.org/officeDocument/2006/relationships/tags" Target="../tags/tag127.xml"/><Relationship Id="rId16" Type="http://schemas.openxmlformats.org/officeDocument/2006/relationships/tags" Target="../tags/tag128.xml"/><Relationship Id="rId17" Type="http://schemas.openxmlformats.org/officeDocument/2006/relationships/tags" Target="../tags/tag129.xml"/><Relationship Id="rId18" Type="http://schemas.openxmlformats.org/officeDocument/2006/relationships/tags" Target="../tags/tag130.xml"/><Relationship Id="rId19" Type="http://schemas.openxmlformats.org/officeDocument/2006/relationships/tags" Target="../tags/tag131.xml"/><Relationship Id="rId37" Type="http://schemas.openxmlformats.org/officeDocument/2006/relationships/tags" Target="../tags/tag149.xml"/><Relationship Id="rId38" Type="http://schemas.openxmlformats.org/officeDocument/2006/relationships/oleObject" Target="../embeddings/oleObject10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9461503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20093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11:44 AM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20093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11:44 AM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61585" y="6305945"/>
            <a:ext cx="11601681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64416895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7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20" Type="http://schemas.openxmlformats.org/officeDocument/2006/relationships/slideLayout" Target="../slideLayouts/slideLayout8.xml"/><Relationship Id="rId21" Type="http://schemas.openxmlformats.org/officeDocument/2006/relationships/notesSlide" Target="../notesSlides/notesSlide1.xml"/><Relationship Id="rId22" Type="http://schemas.openxmlformats.org/officeDocument/2006/relationships/oleObject" Target="../embeddings/oleObject12.bin"/><Relationship Id="rId23" Type="http://schemas.openxmlformats.org/officeDocument/2006/relationships/image" Target="../media/image2.emf"/><Relationship Id="rId24" Type="http://schemas.openxmlformats.org/officeDocument/2006/relationships/image" Target="../media/image9.jpeg"/><Relationship Id="rId25" Type="http://schemas.openxmlformats.org/officeDocument/2006/relationships/image" Target="../media/image10.jpeg"/><Relationship Id="rId26" Type="http://schemas.openxmlformats.org/officeDocument/2006/relationships/image" Target="../media/image11.jpeg"/><Relationship Id="rId27" Type="http://schemas.openxmlformats.org/officeDocument/2006/relationships/oleObject" Target="../embeddings/oleObject13.bin"/><Relationship Id="rId28" Type="http://schemas.openxmlformats.org/officeDocument/2006/relationships/image" Target="../media/image8.emf"/><Relationship Id="rId10" Type="http://schemas.openxmlformats.org/officeDocument/2006/relationships/tags" Target="../tags/tag161.xml"/><Relationship Id="rId11" Type="http://schemas.openxmlformats.org/officeDocument/2006/relationships/tags" Target="../tags/tag162.xml"/><Relationship Id="rId12" Type="http://schemas.openxmlformats.org/officeDocument/2006/relationships/tags" Target="../tags/tag163.xml"/><Relationship Id="rId13" Type="http://schemas.openxmlformats.org/officeDocument/2006/relationships/tags" Target="../tags/tag164.xml"/><Relationship Id="rId14" Type="http://schemas.openxmlformats.org/officeDocument/2006/relationships/tags" Target="../tags/tag165.xml"/><Relationship Id="rId15" Type="http://schemas.openxmlformats.org/officeDocument/2006/relationships/tags" Target="../tags/tag166.xml"/><Relationship Id="rId16" Type="http://schemas.openxmlformats.org/officeDocument/2006/relationships/tags" Target="../tags/tag167.xml"/><Relationship Id="rId17" Type="http://schemas.openxmlformats.org/officeDocument/2006/relationships/tags" Target="../tags/tag168.xml"/><Relationship Id="rId18" Type="http://schemas.openxmlformats.org/officeDocument/2006/relationships/tags" Target="../tags/tag169.xml"/><Relationship Id="rId19" Type="http://schemas.openxmlformats.org/officeDocument/2006/relationships/tags" Target="../tags/tag170.xml"/><Relationship Id="rId1" Type="http://schemas.openxmlformats.org/officeDocument/2006/relationships/vmlDrawing" Target="../drawings/vmlDrawing11.vml"/><Relationship Id="rId2" Type="http://schemas.openxmlformats.org/officeDocument/2006/relationships/tags" Target="../tags/tag153.xml"/><Relationship Id="rId3" Type="http://schemas.openxmlformats.org/officeDocument/2006/relationships/tags" Target="../tags/tag154.xml"/><Relationship Id="rId4" Type="http://schemas.openxmlformats.org/officeDocument/2006/relationships/tags" Target="../tags/tag155.xml"/><Relationship Id="rId5" Type="http://schemas.openxmlformats.org/officeDocument/2006/relationships/tags" Target="../tags/tag156.xml"/><Relationship Id="rId6" Type="http://schemas.openxmlformats.org/officeDocument/2006/relationships/tags" Target="../tags/tag157.xml"/><Relationship Id="rId7" Type="http://schemas.openxmlformats.org/officeDocument/2006/relationships/tags" Target="../tags/tag158.xml"/><Relationship Id="rId8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174159" y="3978230"/>
            <a:ext cx="945680" cy="44492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8014" y="3978230"/>
            <a:ext cx="945680" cy="44492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174159" y="4797506"/>
            <a:ext cx="945680" cy="44492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1472358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5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altLang="ko-KR" sz="12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13" y="230189"/>
            <a:ext cx="10150987" cy="615553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Largest dairy company in Asia-Pacific – we are rolling-out RGM </a:t>
            </a:r>
            <a:r>
              <a:rPr lang="en-US" altLang="ja-JP" dirty="0" err="1">
                <a:ea typeface="MS PGothic" pitchFamily="34" charset="-128"/>
              </a:rPr>
              <a:t>bootcamp</a:t>
            </a:r>
            <a:r>
              <a:rPr lang="en-US" altLang="ja-JP" dirty="0">
                <a:ea typeface="MS PGothic" pitchFamily="34" charset="-128"/>
              </a:rPr>
              <a:t> in 15 markets across the globe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7353300" y="5181283"/>
            <a:ext cx="26749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Formed Global </a:t>
            </a:r>
            <a:r>
              <a:rPr lang="en-US" altLang="ja-JP" sz="1200" dirty="0" err="1">
                <a:ea typeface="MS PGothic" pitchFamily="34" charset="-128"/>
              </a:rPr>
              <a:t>RGM</a:t>
            </a:r>
            <a:r>
              <a:rPr lang="en-US" altLang="ja-JP" sz="1200" dirty="0">
                <a:ea typeface="MS PGothic" pitchFamily="34" charset="-128"/>
              </a:rPr>
              <a:t> organization and developed tools and process for sustainable </a:t>
            </a:r>
            <a:r>
              <a:rPr lang="en-US" altLang="ja-JP" sz="1200" dirty="0" err="1">
                <a:ea typeface="MS PGothic" pitchFamily="34" charset="-128"/>
              </a:rPr>
              <a:t>RGM</a:t>
            </a:r>
            <a:r>
              <a:rPr lang="en-US" altLang="ja-JP" sz="1200" dirty="0">
                <a:ea typeface="MS PGothic" pitchFamily="34" charset="-128"/>
              </a:rPr>
              <a:t> execution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57995" y="1564165"/>
            <a:ext cx="285899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ja-JP" sz="1200" dirty="0">
                <a:ea typeface="MS PGothic" pitchFamily="34" charset="-128"/>
              </a:rPr>
              <a:t>Asia-Pacific </a:t>
            </a:r>
            <a:r>
              <a:rPr lang="en-US" altLang="ko-KR" sz="1200" dirty="0"/>
              <a:t>dairy co-op with </a:t>
            </a:r>
            <a:r>
              <a:rPr lang="en-US" altLang="ko-KR" sz="1200" b="1" dirty="0">
                <a:solidFill>
                  <a:schemeClr val="accent4"/>
                </a:solidFill>
              </a:rPr>
              <a:t>over $19 Billion local currency sales</a:t>
            </a:r>
            <a:r>
              <a:rPr lang="en-US" altLang="ko-KR" sz="1200" i="1" dirty="0"/>
              <a:t> </a:t>
            </a:r>
            <a:r>
              <a:rPr lang="en-US" altLang="ko-KR" sz="1200" dirty="0"/>
              <a:t>across Ingredients, Consumer and Food Service</a:t>
            </a:r>
          </a:p>
          <a:p>
            <a:pPr lvl="1">
              <a:spcBef>
                <a:spcPts val="12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Profitability challenged </a:t>
            </a:r>
            <a:r>
              <a:rPr lang="en-US" altLang="ja-JP" sz="1200" dirty="0">
                <a:ea typeface="MS PGothic" pitchFamily="34" charset="-128"/>
              </a:rPr>
              <a:t>due to rise of base commodity price </a:t>
            </a:r>
          </a:p>
          <a:p>
            <a:pPr lvl="1">
              <a:spcBef>
                <a:spcPts val="12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“</a:t>
            </a:r>
            <a:r>
              <a:rPr lang="en-US" altLang="ja-JP" sz="1200" b="1" dirty="0" err="1">
                <a:solidFill>
                  <a:schemeClr val="folHlink"/>
                </a:solidFill>
                <a:ea typeface="MS PGothic" pitchFamily="34" charset="-128"/>
              </a:rPr>
              <a:t>RGM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” set as Must Win Battle </a:t>
            </a:r>
            <a:r>
              <a:rPr lang="en-US" altLang="ja-JP" sz="1200" dirty="0">
                <a:ea typeface="MS PGothic" pitchFamily="34" charset="-128"/>
              </a:rPr>
              <a:t>to overcome profitability challenge through strategic/systematic revenue growth management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575994" y="1631950"/>
            <a:ext cx="3168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Designed Promotion Effectiveness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bootcamp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1200" dirty="0">
                <a:ea typeface="MS PGothic" pitchFamily="34" charset="-128"/>
              </a:rPr>
              <a:t>to develop capability to improve promotion ROI leveraging econometric modeling based tool.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Completed roll-out in 6 markets</a:t>
            </a: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ts val="12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Designed Price-Pack Strategy </a:t>
            </a:r>
            <a:r>
              <a:rPr lang="en-US" altLang="ja-JP" sz="1200" b="1" dirty="0" err="1">
                <a:solidFill>
                  <a:schemeClr val="folHlink"/>
                </a:solidFill>
                <a:ea typeface="MS PGothic" pitchFamily="34" charset="-128"/>
              </a:rPr>
              <a:t>bootcamp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 </a:t>
            </a:r>
            <a:r>
              <a:rPr lang="en-US" altLang="ja-JP" sz="1200" dirty="0">
                <a:ea typeface="MS PGothic" pitchFamily="34" charset="-128"/>
              </a:rPr>
              <a:t>to optimize pricing/margin of current pack portfolio and identify new pack opportunities.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Completed roll-out in 7 markets</a:t>
            </a:r>
            <a:endParaRPr lang="en-US" altLang="ja-JP" sz="1200" dirty="0"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3618222" y="3723872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3618222" y="3935495"/>
            <a:ext cx="3168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4277036" y="4009136"/>
            <a:ext cx="790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Rohit</a:t>
            </a:r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Razdan</a:t>
            </a:r>
            <a:endParaRPr lang="en-US" altLang="ja-JP" sz="1200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5881681" y="4101469"/>
            <a:ext cx="8620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Kapil</a:t>
            </a:r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Dahiya</a:t>
            </a:r>
            <a:endParaRPr lang="en-US" altLang="ja-JP" sz="1200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4277034" y="4856861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Jungeun </a:t>
            </a:r>
          </a:p>
          <a:p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Han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23" y="3986295"/>
            <a:ext cx="570309" cy="760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68" y="3986295"/>
            <a:ext cx="569913" cy="762318"/>
          </a:xfrm>
          <a:prstGeom prst="rect">
            <a:avLst/>
          </a:prstGeom>
        </p:spPr>
      </p:pic>
      <p:pic>
        <p:nvPicPr>
          <p:cNvPr id="47" name="그림 35" descr="한정은3.jp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23" y="4798143"/>
            <a:ext cx="570309" cy="76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 bwMode="gray">
          <a:xfrm>
            <a:off x="8658226" y="2724150"/>
            <a:ext cx="200025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5"/>
            </p:custDataLst>
          </p:nvPr>
        </p:nvCxnSpPr>
        <p:spPr bwMode="gray">
          <a:xfrm>
            <a:off x="9353551" y="2419350"/>
            <a:ext cx="200025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6"/>
            </p:custDataLst>
          </p:nvPr>
        </p:nvCxnSpPr>
        <p:spPr bwMode="gray">
          <a:xfrm>
            <a:off x="7953376" y="3495675"/>
            <a:ext cx="200025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868076647"/>
              </p:ext>
            </p:extLst>
          </p:nvPr>
        </p:nvGraphicFramePr>
        <p:xfrm>
          <a:off x="7238999" y="2286000"/>
          <a:ext cx="3019486" cy="158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6" name="Chart" r:id="rId27" imgW="3019486" imgH="1580986" progId="MSGraph.Chart.8">
                  <p:embed followColorScheme="full"/>
                </p:oleObj>
              </mc:Choice>
              <mc:Fallback>
                <p:oleObj name="Chart" r:id="rId27" imgW="3019486" imgH="158098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38999" y="2286000"/>
                        <a:ext cx="3019486" cy="1580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Freeform 6"/>
          <p:cNvSpPr/>
          <p:nvPr>
            <p:custDataLst>
              <p:tags r:id="rId8"/>
            </p:custDataLst>
          </p:nvPr>
        </p:nvSpPr>
        <p:spPr bwMode="auto">
          <a:xfrm>
            <a:off x="7413625" y="3525838"/>
            <a:ext cx="600076" cy="219076"/>
          </a:xfrm>
          <a:custGeom>
            <a:avLst/>
            <a:gdLst/>
            <a:ahLst/>
            <a:cxnLst/>
            <a:rect l="0" t="0" r="0" b="0"/>
            <a:pathLst>
              <a:path w="600076" h="219076">
                <a:moveTo>
                  <a:pt x="0" y="161925"/>
                </a:moveTo>
                <a:lnTo>
                  <a:pt x="600075" y="0"/>
                </a:lnTo>
                <a:lnTo>
                  <a:pt x="600075" y="57150"/>
                </a:lnTo>
                <a:lnTo>
                  <a:pt x="0" y="219075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tx1"/>
              </a:solidFill>
            </a:endParaRPr>
          </a:p>
        </p:txBody>
      </p:sp>
      <p:sp useBgFill="1">
        <p:nvSpPr>
          <p:cNvPr id="10" name="Freeform 9"/>
          <p:cNvSpPr/>
          <p:nvPr>
            <p:custDataLst>
              <p:tags r:id="rId9"/>
            </p:custDataLst>
          </p:nvPr>
        </p:nvSpPr>
        <p:spPr bwMode="auto">
          <a:xfrm>
            <a:off x="9505950" y="3525838"/>
            <a:ext cx="600076" cy="219076"/>
          </a:xfrm>
          <a:custGeom>
            <a:avLst/>
            <a:gdLst/>
            <a:ahLst/>
            <a:cxnLst/>
            <a:rect l="0" t="0" r="0" b="0"/>
            <a:pathLst>
              <a:path w="600076" h="219076">
                <a:moveTo>
                  <a:pt x="0" y="161925"/>
                </a:moveTo>
                <a:lnTo>
                  <a:pt x="600075" y="0"/>
                </a:lnTo>
                <a:lnTo>
                  <a:pt x="600075" y="57150"/>
                </a:lnTo>
                <a:lnTo>
                  <a:pt x="0" y="219075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>
            <p:custDataLst>
              <p:tags r:id="rId10"/>
            </p:custDataLst>
          </p:nvPr>
        </p:nvSpPr>
        <p:spPr bwMode="auto">
          <a:xfrm>
            <a:off x="9505950" y="3582988"/>
            <a:ext cx="600076" cy="161926"/>
          </a:xfrm>
          <a:custGeom>
            <a:avLst/>
            <a:gdLst/>
            <a:ahLst/>
            <a:cxnLst/>
            <a:rect l="0" t="0" r="0" b="0"/>
            <a:pathLst>
              <a:path w="600076" h="161926">
                <a:moveTo>
                  <a:pt x="0" y="161925"/>
                </a:moveTo>
                <a:lnTo>
                  <a:pt x="60007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Freeform 3"/>
          <p:cNvSpPr/>
          <p:nvPr>
            <p:custDataLst>
              <p:tags r:id="rId11"/>
            </p:custDataLst>
          </p:nvPr>
        </p:nvSpPr>
        <p:spPr bwMode="auto">
          <a:xfrm>
            <a:off x="7413625" y="3525838"/>
            <a:ext cx="600076" cy="161926"/>
          </a:xfrm>
          <a:custGeom>
            <a:avLst/>
            <a:gdLst/>
            <a:ahLst/>
            <a:cxnLst/>
            <a:rect l="0" t="0" r="0" b="0"/>
            <a:pathLst>
              <a:path w="600076" h="161926">
                <a:moveTo>
                  <a:pt x="0" y="161925"/>
                </a:moveTo>
                <a:lnTo>
                  <a:pt x="60007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Freeform 5"/>
          <p:cNvSpPr/>
          <p:nvPr>
            <p:custDataLst>
              <p:tags r:id="rId12"/>
            </p:custDataLst>
          </p:nvPr>
        </p:nvSpPr>
        <p:spPr bwMode="auto">
          <a:xfrm>
            <a:off x="7413625" y="3582988"/>
            <a:ext cx="600076" cy="161926"/>
          </a:xfrm>
          <a:custGeom>
            <a:avLst/>
            <a:gdLst/>
            <a:ahLst/>
            <a:cxnLst/>
            <a:rect l="0" t="0" r="0" b="0"/>
            <a:pathLst>
              <a:path w="600076" h="161926">
                <a:moveTo>
                  <a:pt x="0" y="161925"/>
                </a:moveTo>
                <a:lnTo>
                  <a:pt x="60007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Freeform 7"/>
          <p:cNvSpPr/>
          <p:nvPr>
            <p:custDataLst>
              <p:tags r:id="rId13"/>
            </p:custDataLst>
          </p:nvPr>
        </p:nvSpPr>
        <p:spPr bwMode="auto">
          <a:xfrm>
            <a:off x="9505950" y="3525838"/>
            <a:ext cx="600076" cy="161926"/>
          </a:xfrm>
          <a:custGeom>
            <a:avLst/>
            <a:gdLst/>
            <a:ahLst/>
            <a:cxnLst/>
            <a:rect l="0" t="0" r="0" b="0"/>
            <a:pathLst>
              <a:path w="600076" h="161926">
                <a:moveTo>
                  <a:pt x="0" y="161925"/>
                </a:moveTo>
                <a:lnTo>
                  <a:pt x="60007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9656764" y="2211389"/>
            <a:ext cx="290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54B19D6B-99C6-4674-B8F1-49623C1F12A4}" type="datetime'''''''''''''''''''''''''6''5''''''''''6'''''''''''''''''''''">
              <a:rPr lang="ko-KR" altLang="en-US" sz="1200"/>
              <a:pPr/>
              <a:t>656</a:t>
            </a:fld>
            <a:endParaRPr lang="ko-KR" altLang="en-US" sz="1200" dirty="0">
              <a:sym typeface="+mn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9553576" y="3851276"/>
            <a:ext cx="35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77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1099" indent="-18953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2pPr>
            <a:lvl3pPr marL="451120" indent="-258455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77" baseline="0">
                <a:solidFill>
                  <a:schemeClr val="tx1"/>
                </a:solidFill>
                <a:latin typeface="+mn-lt"/>
              </a:defRPr>
            </a:lvl3pPr>
            <a:lvl4pPr marL="606193" indent="-153506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4pPr>
            <a:lvl5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77" baseline="0">
                <a:solidFill>
                  <a:schemeClr val="tx1"/>
                </a:solidFill>
                <a:latin typeface="+mn-lt"/>
              </a:defRPr>
            </a:lvl5pPr>
            <a:lvl6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6pPr>
            <a:lvl7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7pPr>
            <a:lvl8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8pPr>
            <a:lvl9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467DCD3-E34D-40AE-B948-EA70CD0EA713}" type="datetime'2''''0''18'''' ''E''''''''''''''B''''''''''''I''T'''''''''''''">
              <a:rPr lang="en-US" altLang="en-US" sz="1200"/>
              <a:pPr/>
              <a:t>2018 EBIT</a:t>
            </a:fld>
            <a:endParaRPr lang="en-US" sz="1200" dirty="0"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8858251" y="3851276"/>
            <a:ext cx="5191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77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1099" indent="-18953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2pPr>
            <a:lvl3pPr marL="451120" indent="-258455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77" baseline="0">
                <a:solidFill>
                  <a:schemeClr val="tx1"/>
                </a:solidFill>
                <a:latin typeface="+mn-lt"/>
              </a:defRPr>
            </a:lvl3pPr>
            <a:lvl4pPr marL="606193" indent="-153506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4pPr>
            <a:lvl5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77" baseline="0">
                <a:solidFill>
                  <a:schemeClr val="tx1"/>
                </a:solidFill>
                <a:latin typeface="+mn-lt"/>
              </a:defRPr>
            </a:lvl5pPr>
            <a:lvl6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6pPr>
            <a:lvl7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7pPr>
            <a:lvl8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8pPr>
            <a:lvl9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F774504-B584-483C-B40C-9C040D737F01}" type="datetime'''''''''Fo''o''''''d'' ''''''''Ser''''''v''i''''c''''''e'''">
              <a:rPr lang="en-US" altLang="en-US" sz="1200"/>
              <a:pPr/>
              <a:t>Food Service</a:t>
            </a:fld>
            <a:endParaRPr lang="en-US" sz="1200" dirty="0"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7458076" y="3851276"/>
            <a:ext cx="35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77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1099" indent="-18953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2pPr>
            <a:lvl3pPr marL="451120" indent="-258455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77" baseline="0">
                <a:solidFill>
                  <a:schemeClr val="tx1"/>
                </a:solidFill>
                <a:latin typeface="+mn-lt"/>
              </a:defRPr>
            </a:lvl3pPr>
            <a:lvl4pPr marL="606193" indent="-153506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4pPr>
            <a:lvl5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77" baseline="0">
                <a:solidFill>
                  <a:schemeClr val="tx1"/>
                </a:solidFill>
                <a:latin typeface="+mn-lt"/>
              </a:defRPr>
            </a:lvl5pPr>
            <a:lvl6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6pPr>
            <a:lvl7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7pPr>
            <a:lvl8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8pPr>
            <a:lvl9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9E86503-FCC6-45CF-8B3B-4813BFE47F27}" type="datetime'''''''''''''''''''2''''''017 ''''''EB''''''''I''''T'''''''''">
              <a:rPr lang="en-US" altLang="en-US" sz="1200"/>
              <a:pPr/>
              <a:t>2017 EBIT</a:t>
            </a:fld>
            <a:r>
              <a:rPr lang="en-US" altLang="en-US" sz="1200">
                <a:sym typeface="+mn-lt"/>
              </a:rPr>
              <a:t> </a:t>
            </a:r>
            <a:endParaRPr lang="en-US" altLang="en-US" sz="1200" dirty="0">
              <a:sym typeface="+mn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8153400" y="3851276"/>
            <a:ext cx="712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77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1099" indent="-18953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2pPr>
            <a:lvl3pPr marL="451120" indent="-258455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77" baseline="0">
                <a:solidFill>
                  <a:schemeClr val="tx1"/>
                </a:solidFill>
                <a:latin typeface="+mn-lt"/>
              </a:defRPr>
            </a:lvl3pPr>
            <a:lvl4pPr marL="606193" indent="-153506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477" baseline="0">
                <a:solidFill>
                  <a:schemeClr val="tx1"/>
                </a:solidFill>
                <a:latin typeface="+mn-lt"/>
              </a:defRPr>
            </a:lvl4pPr>
            <a:lvl5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77" baseline="0">
                <a:solidFill>
                  <a:schemeClr val="tx1"/>
                </a:solidFill>
                <a:latin typeface="+mn-lt"/>
              </a:defRPr>
            </a:lvl5pPr>
            <a:lvl6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6pPr>
            <a:lvl7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7pPr>
            <a:lvl8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8pPr>
            <a:lvl9pPr marL="739837" indent="-128444" algn="l" defTabSz="8834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9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7B7F3DB-910A-4C8C-A681-018807C4DACD}" type="datetime'''''Co''''''nsu''''''''m''''''''e''''''''''''r'''''''">
              <a:rPr lang="en-US" altLang="en-US" sz="1200">
                <a:sym typeface="+mn-lt"/>
              </a:rPr>
              <a:pPr/>
              <a:t>Consumer</a:t>
            </a:fld>
            <a:r>
              <a:rPr lang="en-US" altLang="en-US" sz="1200" dirty="0">
                <a:sym typeface="+mn-lt"/>
              </a:rPr>
              <a:t> </a:t>
            </a: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561264" y="3287714"/>
            <a:ext cx="290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9AD0CCF-59E9-4987-915D-7002C915B3DB}" type="datetime'''''''''''''''''''6''''''''''''''14'">
              <a:rPr lang="ko-KR" altLang="en-US" sz="1200">
                <a:sym typeface="+mn-lt"/>
              </a:rPr>
              <a:pPr algn="ctr"/>
              <a:t>614</a:t>
            </a:fld>
            <a:endParaRPr lang="ko-KR" altLang="en-US" sz="1200" dirty="0">
              <a:sym typeface="+mn-lt"/>
            </a:endParaRPr>
          </a:p>
        </p:txBody>
      </p:sp>
      <p:sp>
        <p:nvSpPr>
          <p:cNvPr id="77" name="Rectangle 100"/>
          <p:cNvSpPr>
            <a:spLocks noChangeArrowheads="1"/>
          </p:cNvSpPr>
          <p:nvPr/>
        </p:nvSpPr>
        <p:spPr bwMode="gray">
          <a:xfrm>
            <a:off x="7353300" y="1662728"/>
            <a:ext cx="280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200" b="1" dirty="0">
                <a:solidFill>
                  <a:schemeClr val="tx2"/>
                </a:solidFill>
                <a:ea typeface="MS PGothic" pitchFamily="34" charset="-128"/>
              </a:rPr>
              <a:t>Estimated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RGM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EBIT uplift </a:t>
            </a:r>
          </a:p>
          <a:p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1200" i="1" dirty="0">
                <a:solidFill>
                  <a:schemeClr val="tx2"/>
                </a:solidFill>
                <a:ea typeface="MS PGothic" pitchFamily="34" charset="-128"/>
              </a:rPr>
              <a:t>in progress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), </a:t>
            </a:r>
            <a:r>
              <a:rPr lang="en-US" altLang="ja-JP" sz="1200" i="1" dirty="0">
                <a:solidFill>
                  <a:schemeClr val="accent6"/>
                </a:solidFill>
                <a:ea typeface="MS PGothic" pitchFamily="34" charset="-128"/>
              </a:rPr>
              <a:t>Million</a:t>
            </a:r>
          </a:p>
        </p:txBody>
      </p:sp>
      <p:sp>
        <p:nvSpPr>
          <p:cNvPr id="78" name="Line 101"/>
          <p:cNvSpPr>
            <a:spLocks noChangeShapeType="1"/>
          </p:cNvSpPr>
          <p:nvPr/>
        </p:nvSpPr>
        <p:spPr bwMode="auto">
          <a:xfrm>
            <a:off x="7353300" y="2098993"/>
            <a:ext cx="2808000" cy="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Right Brace 11"/>
          <p:cNvSpPr/>
          <p:nvPr/>
        </p:nvSpPr>
        <p:spPr>
          <a:xfrm rot="5400000">
            <a:off x="8638446" y="3719268"/>
            <a:ext cx="288000" cy="12600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Rectangle 100"/>
          <p:cNvSpPr>
            <a:spLocks noChangeArrowheads="1"/>
          </p:cNvSpPr>
          <p:nvPr/>
        </p:nvSpPr>
        <p:spPr bwMode="gray">
          <a:xfrm>
            <a:off x="7642544" y="4542910"/>
            <a:ext cx="2314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2"/>
                </a:solidFill>
                <a:ea typeface="MS PGothic" pitchFamily="34" charset="-128"/>
              </a:rPr>
              <a:t>Estimated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RGM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EBIT uplift</a:t>
            </a:r>
          </a:p>
          <a:p>
            <a:pPr algn="ctr"/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= 6.8% EBIT uplift</a:t>
            </a: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xmlns="" id="{0B9565FF-4A6E-3341-8EB7-D84402784B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3008671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xmlns="" id="{9544BCAA-98EA-1742-8A59-76594CD44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CPG019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7079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1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115475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5475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223" y="115475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64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255877" y="112693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5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7099954" y="112693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313182" y="148037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7138188" y="15126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221494" y="5806804"/>
            <a:ext cx="2995493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545009" y="5806805"/>
            <a:ext cx="3492369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2017 McK Got Knowledge_Jungeun Han_v2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cdONVzQBOOezSSnydga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Egbor_Qk2FhC2JGhOqr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umfo32RBmNxQKPKJNxI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RuwECwSVWhpNFOot4LG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WYZvKTHipCXYPtt5X.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1JnDsoQ7CX5zIaNFgrD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5mMaL4RXaVNVlbx5TGG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1Lx7WkTGyV6x7VsILR1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CFqEvuRZ.T9HjVmWHiM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6QG0NdSdi37ZlJxqwJ4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iv4tJyREeAAQMsmtcdi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ot7.NySlCmL.M.ufF_b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A6Ro8Siy7tW9y.Qh_L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EOlcsYSqCeG8eqr.01J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oY9gwKQ4iPG215AXlQx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cp0VVWT1.41lWFZCCa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182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Georgia</vt:lpstr>
      <vt:lpstr>MS PGothic</vt:lpstr>
      <vt:lpstr>ＭＳ Ｐゴシック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Chart</vt:lpstr>
      <vt:lpstr>Largest dairy company in Asia-Pacific – we are rolling-out RGM bootcamp in 15 markets across the globe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2019-05-01T21:14:56Z</dcterms:modified>
  <cp:category/>
  <cp:contentStatus/>
  <dc:language/>
  <cp:version/>
</cp:coreProperties>
</file>