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2" r:id="rId3"/>
    <p:sldMasterId id="2147483676" r:id="rId4"/>
  </p:sldMasterIdLst>
  <p:notesMasterIdLst>
    <p:notesMasterId r:id="rId6"/>
  </p:notesMasterIdLst>
  <p:handoutMasterIdLst>
    <p:handoutMasterId r:id="rId7"/>
  </p:handoutMasterIdLst>
  <p:sldIdLst>
    <p:sldId id="526" r:id="rId5"/>
  </p:sldIdLst>
  <p:sldSz cx="12161838" cy="6721475"/>
  <p:notesSz cx="6811963" cy="994251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p Gerritsen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4" autoAdjust="0"/>
    <p:restoredTop sz="94684" autoAdjust="0"/>
  </p:normalViewPr>
  <p:slideViewPr>
    <p:cSldViewPr snapToGrid="0" snapToObjects="1">
      <p:cViewPr>
        <p:scale>
          <a:sx n="114" d="100"/>
          <a:sy n="114" d="100"/>
        </p:scale>
        <p:origin x="1008" y="600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32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49275" y="622300"/>
            <a:ext cx="7915275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628" y="5342509"/>
            <a:ext cx="5804922" cy="127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9133" y="9555300"/>
            <a:ext cx="540403" cy="19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9471" y="11111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6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9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tags" Target="../tags/tag2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grpSp>
        <p:nvGrpSpPr>
          <p:cNvPr id="8" name="Title Elements"/>
          <p:cNvGrpSpPr>
            <a:grpSpLocks/>
          </p:cNvGrpSpPr>
          <p:nvPr/>
        </p:nvGrpSpPr>
        <p:grpSpPr bwMode="auto">
          <a:xfrm>
            <a:off x="1" y="0"/>
            <a:ext cx="12157529" cy="6723063"/>
            <a:chOff x="0" y="0"/>
            <a:chExt cx="5643" cy="4235"/>
          </a:xfrm>
        </p:grpSpPr>
        <p:sp>
          <p:nvSpPr>
            <p:cNvPr id="9" name="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>
                  <a:latin typeface="+mn-lt"/>
                </a:rPr>
                <a:t>Document type</a:t>
              </a:r>
            </a:p>
          </p:txBody>
        </p:sp>
        <p:sp>
          <p:nvSpPr>
            <p:cNvPr id="10" name="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>
                  <a:latin typeface="+mn-lt"/>
                </a:rPr>
                <a:t>Date</a:t>
              </a:r>
            </a:p>
          </p:txBody>
        </p:sp>
        <p:sp>
          <p:nvSpPr>
            <p:cNvPr id="11" name="Disclaimer-English (US)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89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49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Title Elements"/>
          <p:cNvGrpSpPr>
            <a:grpSpLocks/>
          </p:cNvGrpSpPr>
          <p:nvPr/>
        </p:nvGrpSpPr>
        <p:grpSpPr bwMode="auto">
          <a:xfrm>
            <a:off x="1" y="0"/>
            <a:ext cx="12157529" cy="6723063"/>
            <a:chOff x="0" y="0"/>
            <a:chExt cx="5643" cy="4235"/>
          </a:xfrm>
        </p:grpSpPr>
        <p:sp>
          <p:nvSpPr>
            <p:cNvPr id="9" name="Title Elements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Title Elements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Title Elements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CONFIDENTIAL AND PROPRIETARY</a:t>
              </a:r>
            </a:p>
            <a:p>
              <a:pPr defTabSz="804863" eaLnBrk="0" hangingPunct="0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8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FX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3606" y="1243162"/>
            <a:ext cx="11493701" cy="1231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444210" y="6536606"/>
            <a:ext cx="383097" cy="14113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algn="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pPr>
              <a:buClr>
                <a:srgbClr val="002960"/>
              </a:buClr>
            </a:pPr>
            <a:r>
              <a:rPr lang="en-US">
                <a:solidFill>
                  <a:srgbClr val="002960"/>
                </a:solidFill>
              </a:rPr>
              <a:t>Page </a:t>
            </a:r>
            <a:fld id="{89D06DFF-97DA-42D8-94A6-87C53C3F38B2}" type="slidenum">
              <a:rPr lang="en-US" smtClean="0">
                <a:solidFill>
                  <a:srgbClr val="002960"/>
                </a:solidFill>
              </a:rPr>
              <a:pPr>
                <a:buClr>
                  <a:srgbClr val="002960"/>
                </a:buClr>
              </a:pPr>
              <a:t>‹#›</a:t>
            </a:fld>
            <a:endParaRPr lang="en-US">
              <a:solidFill>
                <a:srgbClr val="0029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333605" y="6536606"/>
            <a:ext cx="383097" cy="14113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algn="l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pPr>
              <a:buClr>
                <a:srgbClr val="002960"/>
              </a:buClr>
            </a:pPr>
            <a:r>
              <a:rPr lang="en-US">
                <a:solidFill>
                  <a:srgbClr val="002960"/>
                </a:solidFill>
              </a:rPr>
              <a:t>set date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5697822" y="6536606"/>
            <a:ext cx="766196" cy="14113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algn="ctr" fontAlgn="t">
              <a:buClr>
                <a:schemeClr val="accent4"/>
              </a:buClr>
              <a:defRPr sz="800" b="0">
                <a:solidFill>
                  <a:schemeClr val="accent4"/>
                </a:solidFill>
                <a:latin typeface="Verdana"/>
              </a:defRPr>
            </a:lvl1pPr>
          </a:lstStyle>
          <a:p>
            <a:pPr>
              <a:buClr>
                <a:srgbClr val="002960"/>
              </a:buClr>
            </a:pPr>
            <a:r>
              <a:rPr lang="en-US">
                <a:solidFill>
                  <a:srgbClr val="002960"/>
                </a:solidFill>
              </a:rPr>
              <a:t>Copyright © Infineon Technologies AG 2013.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1EAD765F-DE75-411F-B78D-91C291AB00DA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968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6078359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Relationship Id="rId9" Type="http://schemas.openxmlformats.org/officeDocument/2006/relationships/tags" Target="../tags/tag4.xml"/><Relationship Id="rId10" Type="http://schemas.openxmlformats.org/officeDocument/2006/relationships/oleObject" Target="../embeddings/oleObject1.bin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2.v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oleObject" Target="../embeddings/oleObject2.bin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20" Type="http://schemas.openxmlformats.org/officeDocument/2006/relationships/tags" Target="../tags/tag24.xml"/><Relationship Id="rId21" Type="http://schemas.openxmlformats.org/officeDocument/2006/relationships/tags" Target="../tags/tag25.xml"/><Relationship Id="rId22" Type="http://schemas.openxmlformats.org/officeDocument/2006/relationships/tags" Target="../tags/tag26.xml"/><Relationship Id="rId23" Type="http://schemas.openxmlformats.org/officeDocument/2006/relationships/oleObject" Target="../embeddings/oleObject3.bin"/><Relationship Id="rId24" Type="http://schemas.openxmlformats.org/officeDocument/2006/relationships/image" Target="../media/image1.emf"/><Relationship Id="rId10" Type="http://schemas.openxmlformats.org/officeDocument/2006/relationships/tags" Target="../tags/tag14.xml"/><Relationship Id="rId11" Type="http://schemas.openxmlformats.org/officeDocument/2006/relationships/tags" Target="../tags/tag15.xml"/><Relationship Id="rId12" Type="http://schemas.openxmlformats.org/officeDocument/2006/relationships/tags" Target="../tags/tag16.xml"/><Relationship Id="rId13" Type="http://schemas.openxmlformats.org/officeDocument/2006/relationships/tags" Target="../tags/tag17.xml"/><Relationship Id="rId14" Type="http://schemas.openxmlformats.org/officeDocument/2006/relationships/tags" Target="../tags/tag18.xml"/><Relationship Id="rId15" Type="http://schemas.openxmlformats.org/officeDocument/2006/relationships/tags" Target="../tags/tag19.xml"/><Relationship Id="rId16" Type="http://schemas.openxmlformats.org/officeDocument/2006/relationships/tags" Target="../tags/tag20.xml"/><Relationship Id="rId17" Type="http://schemas.openxmlformats.org/officeDocument/2006/relationships/tags" Target="../tags/tag21.xml"/><Relationship Id="rId18" Type="http://schemas.openxmlformats.org/officeDocument/2006/relationships/tags" Target="../tags/tag22.xml"/><Relationship Id="rId19" Type="http://schemas.openxmlformats.org/officeDocument/2006/relationships/tags" Target="../tags/tag2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3.vml"/><Relationship Id="rId6" Type="http://schemas.openxmlformats.org/officeDocument/2006/relationships/tags" Target="../tags/tag10.xml"/><Relationship Id="rId7" Type="http://schemas.openxmlformats.org/officeDocument/2006/relationships/tags" Target="../tags/tag11.xml"/><Relationship Id="rId8" Type="http://schemas.openxmlformats.org/officeDocument/2006/relationships/tags" Target="../tags/tag12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44.xml"/><Relationship Id="rId21" Type="http://schemas.openxmlformats.org/officeDocument/2006/relationships/tags" Target="../tags/tag45.xml"/><Relationship Id="rId22" Type="http://schemas.openxmlformats.org/officeDocument/2006/relationships/tags" Target="../tags/tag46.xml"/><Relationship Id="rId23" Type="http://schemas.openxmlformats.org/officeDocument/2006/relationships/tags" Target="../tags/tag47.xml"/><Relationship Id="rId24" Type="http://schemas.openxmlformats.org/officeDocument/2006/relationships/tags" Target="../tags/tag48.xml"/><Relationship Id="rId25" Type="http://schemas.openxmlformats.org/officeDocument/2006/relationships/tags" Target="../tags/tag49.xml"/><Relationship Id="rId26" Type="http://schemas.openxmlformats.org/officeDocument/2006/relationships/tags" Target="../tags/tag50.xml"/><Relationship Id="rId27" Type="http://schemas.openxmlformats.org/officeDocument/2006/relationships/tags" Target="../tags/tag51.xml"/><Relationship Id="rId28" Type="http://schemas.openxmlformats.org/officeDocument/2006/relationships/tags" Target="../tags/tag52.xml"/><Relationship Id="rId29" Type="http://schemas.openxmlformats.org/officeDocument/2006/relationships/tags" Target="../tags/tag5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5.vml"/><Relationship Id="rId30" Type="http://schemas.openxmlformats.org/officeDocument/2006/relationships/tags" Target="../tags/tag54.xml"/><Relationship Id="rId31" Type="http://schemas.openxmlformats.org/officeDocument/2006/relationships/tags" Target="../tags/tag55.xml"/><Relationship Id="rId32" Type="http://schemas.openxmlformats.org/officeDocument/2006/relationships/tags" Target="../tags/tag56.xml"/><Relationship Id="rId9" Type="http://schemas.openxmlformats.org/officeDocument/2006/relationships/tags" Target="../tags/tag33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Relationship Id="rId33" Type="http://schemas.openxmlformats.org/officeDocument/2006/relationships/tags" Target="../tags/tag57.xml"/><Relationship Id="rId34" Type="http://schemas.openxmlformats.org/officeDocument/2006/relationships/tags" Target="../tags/tag58.xml"/><Relationship Id="rId35" Type="http://schemas.openxmlformats.org/officeDocument/2006/relationships/tags" Target="../tags/tag59.xml"/><Relationship Id="rId36" Type="http://schemas.openxmlformats.org/officeDocument/2006/relationships/tags" Target="../tags/tag60.xml"/><Relationship Id="rId10" Type="http://schemas.openxmlformats.org/officeDocument/2006/relationships/tags" Target="../tags/tag34.xml"/><Relationship Id="rId11" Type="http://schemas.openxmlformats.org/officeDocument/2006/relationships/tags" Target="../tags/tag35.xml"/><Relationship Id="rId12" Type="http://schemas.openxmlformats.org/officeDocument/2006/relationships/tags" Target="../tags/tag36.xml"/><Relationship Id="rId13" Type="http://schemas.openxmlformats.org/officeDocument/2006/relationships/tags" Target="../tags/tag37.xml"/><Relationship Id="rId14" Type="http://schemas.openxmlformats.org/officeDocument/2006/relationships/tags" Target="../tags/tag38.xml"/><Relationship Id="rId15" Type="http://schemas.openxmlformats.org/officeDocument/2006/relationships/tags" Target="../tags/tag39.xml"/><Relationship Id="rId16" Type="http://schemas.openxmlformats.org/officeDocument/2006/relationships/tags" Target="../tags/tag40.xml"/><Relationship Id="rId17" Type="http://schemas.openxmlformats.org/officeDocument/2006/relationships/tags" Target="../tags/tag41.xml"/><Relationship Id="rId18" Type="http://schemas.openxmlformats.org/officeDocument/2006/relationships/tags" Target="../tags/tag42.xml"/><Relationship Id="rId19" Type="http://schemas.openxmlformats.org/officeDocument/2006/relationships/tags" Target="../tags/tag43.xml"/><Relationship Id="rId37" Type="http://schemas.openxmlformats.org/officeDocument/2006/relationships/tags" Target="../tags/tag61.xml"/><Relationship Id="rId38" Type="http://schemas.openxmlformats.org/officeDocument/2006/relationships/oleObject" Target="../embeddings/oleObject5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00363894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auto">
          <a:xfrm>
            <a:off x="161585" y="6080125"/>
            <a:ext cx="11601681" cy="508000"/>
            <a:chOff x="75" y="3830"/>
            <a:chExt cx="5385" cy="32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9" r:id="rId3"/>
    <p:sldLayoutId id="2147483671" r:id="rId4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76199472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auto">
          <a:xfrm>
            <a:off x="161585" y="6080125"/>
            <a:ext cx="11601681" cy="508000"/>
            <a:chOff x="75" y="3830"/>
            <a:chExt cx="5385" cy="320"/>
          </a:xfrm>
        </p:grpSpPr>
        <p:sp>
          <p:nvSpPr>
            <p:cNvPr id="13" name="Slide Elements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Slide Elements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8957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7739656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2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30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vmlDrawing" Target="../drawings/vmlDrawing7.vml"/><Relationship Id="rId2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017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17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9519"/>
            <a:ext cx="10222049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instituted a comprehensive capability building and culture change program that is driving commercial results</a:t>
            </a:r>
            <a:endParaRPr lang="nl-NL" dirty="0"/>
          </a:p>
        </p:txBody>
      </p:sp>
      <p:sp>
        <p:nvSpPr>
          <p:cNvPr id="8" name="Rectangle 9"/>
          <p:cNvSpPr txBox="1">
            <a:spLocks/>
          </p:cNvSpPr>
          <p:nvPr/>
        </p:nvSpPr>
        <p:spPr>
          <a:xfrm>
            <a:off x="5648550" y="3051165"/>
            <a:ext cx="184076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i="1" dirty="0">
                <a:solidFill>
                  <a:srgbClr val="0066CC"/>
                </a:solidFill>
              </a:rPr>
              <a:t>Frontline program with multiple attainment levels and field Commitments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to drive commercial impact beyond the classroom</a:t>
            </a:r>
          </a:p>
        </p:txBody>
      </p:sp>
      <p:sp>
        <p:nvSpPr>
          <p:cNvPr id="15" name="Rectangle 17"/>
          <p:cNvSpPr txBox="1">
            <a:spLocks/>
          </p:cNvSpPr>
          <p:nvPr/>
        </p:nvSpPr>
        <p:spPr>
          <a:xfrm>
            <a:off x="5638016" y="1834388"/>
            <a:ext cx="18407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i="1" dirty="0">
                <a:solidFill>
                  <a:srgbClr val="0066CC"/>
                </a:solidFill>
              </a:rPr>
              <a:t>Sales DNA </a:t>
            </a:r>
            <a:r>
              <a:rPr lang="en-US" sz="1200" dirty="0">
                <a:solidFill>
                  <a:srgbClr val="000000"/>
                </a:solidFill>
              </a:rPr>
              <a:t>survey to identify which skills to feature in capability building workshops</a:t>
            </a:r>
          </a:p>
        </p:txBody>
      </p:sp>
      <p:sp>
        <p:nvSpPr>
          <p:cNvPr id="21" name="Rectangle 21"/>
          <p:cNvSpPr txBox="1">
            <a:spLocks/>
          </p:cNvSpPr>
          <p:nvPr/>
        </p:nvSpPr>
        <p:spPr>
          <a:xfrm>
            <a:off x="5638016" y="4475539"/>
            <a:ext cx="184076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b="1" i="1" dirty="0">
                <a:solidFill>
                  <a:srgbClr val="0066CC"/>
                </a:solidFill>
              </a:rPr>
              <a:t>3 day practitioner-led workshops to teach skills </a:t>
            </a:r>
            <a:r>
              <a:rPr lang="en-US" sz="1200" dirty="0">
                <a:solidFill>
                  <a:srgbClr val="000000"/>
                </a:solidFill>
              </a:rPr>
              <a:t>using scenario-based role plays that “make it real” for sales participants</a:t>
            </a:r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8350020" y="1668008"/>
            <a:ext cx="3085472" cy="299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200" b="1" i="1" dirty="0">
                <a:solidFill>
                  <a:schemeClr val="accent3"/>
                </a:solidFill>
              </a:rPr>
              <a:t>Organization-wide participation</a:t>
            </a:r>
          </a:p>
          <a:p>
            <a:pPr lvl="2">
              <a:spcBef>
                <a:spcPct val="20000"/>
              </a:spcBef>
            </a:pPr>
            <a:r>
              <a:rPr lang="en-US" sz="1200" b="1" dirty="0"/>
              <a:t>7,000+</a:t>
            </a:r>
            <a:r>
              <a:rPr lang="en-US" sz="1200" dirty="0"/>
              <a:t> participants completed </a:t>
            </a:r>
            <a:r>
              <a:rPr lang="en-US" sz="1200" b="1" dirty="0"/>
              <a:t>online product knowledge modules</a:t>
            </a:r>
          </a:p>
          <a:p>
            <a:pPr lvl="2">
              <a:spcBef>
                <a:spcPct val="20000"/>
              </a:spcBef>
            </a:pPr>
            <a:r>
              <a:rPr lang="en-US" sz="1200" b="1" dirty="0"/>
              <a:t>2,200+</a:t>
            </a:r>
            <a:r>
              <a:rPr lang="en-US" sz="1200" dirty="0"/>
              <a:t> attended </a:t>
            </a:r>
            <a:r>
              <a:rPr lang="en-US" sz="1200" b="1" dirty="0"/>
              <a:t>3-day skills workshops </a:t>
            </a:r>
            <a:r>
              <a:rPr lang="en-US" sz="1200" dirty="0"/>
              <a:t>hosted across the globe </a:t>
            </a:r>
          </a:p>
          <a:p>
            <a:pPr lvl="2">
              <a:spcBef>
                <a:spcPct val="20000"/>
              </a:spcBef>
            </a:pPr>
            <a:r>
              <a:rPr lang="en-US" sz="1200" b="1" dirty="0"/>
              <a:t>850+</a:t>
            </a:r>
            <a:r>
              <a:rPr lang="en-US" sz="1200" dirty="0"/>
              <a:t> completed </a:t>
            </a:r>
            <a:r>
              <a:rPr lang="en-US" sz="1200" b="1" dirty="0"/>
              <a:t>post-workshop Commitments</a:t>
            </a:r>
          </a:p>
          <a:p>
            <a:pPr lvl="1">
              <a:spcBef>
                <a:spcPct val="20000"/>
              </a:spcBef>
            </a:pPr>
            <a:r>
              <a:rPr lang="en-US" sz="1200" b="1" i="1" dirty="0">
                <a:solidFill>
                  <a:schemeClr val="accent3"/>
                </a:solidFill>
              </a:rPr>
              <a:t>Real commercial results </a:t>
            </a:r>
            <a:r>
              <a:rPr lang="en-US" sz="1200" i="1" dirty="0"/>
              <a:t>Those completing program:</a:t>
            </a:r>
          </a:p>
          <a:p>
            <a:pPr lvl="2">
              <a:spcBef>
                <a:spcPct val="20000"/>
              </a:spcBef>
            </a:pPr>
            <a:r>
              <a:rPr lang="en-US" sz="1200" dirty="0"/>
              <a:t>Were </a:t>
            </a:r>
            <a:r>
              <a:rPr lang="en-US" sz="1200" b="1" dirty="0"/>
              <a:t>2x more likely to grow early stage pipeline</a:t>
            </a:r>
          </a:p>
          <a:p>
            <a:pPr lvl="2">
              <a:spcBef>
                <a:spcPct val="20000"/>
              </a:spcBef>
            </a:pPr>
            <a:r>
              <a:rPr lang="en-US" sz="1200" dirty="0"/>
              <a:t>Closed deals directly attributed to the program worth </a:t>
            </a:r>
            <a:r>
              <a:rPr lang="en-US" sz="1200" b="1" dirty="0"/>
              <a:t>~$60M realized in FY15, </a:t>
            </a:r>
            <a:r>
              <a:rPr lang="en-US" sz="1200" dirty="0"/>
              <a:t>which is impressive given long selling cycles and a mid-year kick-off</a:t>
            </a:r>
            <a:endParaRPr lang="en-US" sz="1200" i="1" dirty="0">
              <a:solidFill>
                <a:schemeClr val="accent3"/>
              </a:solidFill>
            </a:endParaRPr>
          </a:p>
        </p:txBody>
      </p:sp>
      <p:sp>
        <p:nvSpPr>
          <p:cNvPr id="32" name="Rectangle 32"/>
          <p:cNvSpPr txBox="1">
            <a:spLocks/>
          </p:cNvSpPr>
          <p:nvPr/>
        </p:nvSpPr>
        <p:spPr>
          <a:xfrm>
            <a:off x="361471" y="1667707"/>
            <a:ext cx="3052654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200" b="1" i="1" dirty="0">
                <a:solidFill>
                  <a:schemeClr val="accent3"/>
                </a:solidFill>
              </a:rPr>
              <a:t>Complex B2B solution selling organization, but…</a:t>
            </a:r>
          </a:p>
          <a:p>
            <a:pPr lvl="1">
              <a:spcBef>
                <a:spcPct val="20000"/>
              </a:spcBef>
            </a:pPr>
            <a:r>
              <a:rPr lang="en-US" sz="1200" b="1" i="1" dirty="0">
                <a:solidFill>
                  <a:schemeClr val="accent3"/>
                </a:solidFill>
              </a:rPr>
              <a:t>…salesforce lacked understanding of how to engage customers effectively…</a:t>
            </a:r>
          </a:p>
          <a:p>
            <a:pPr lvl="2">
              <a:spcBef>
                <a:spcPct val="10000"/>
              </a:spcBef>
            </a:pPr>
            <a:r>
              <a:rPr lang="en-US" sz="1200" dirty="0"/>
              <a:t>In the habit of selling “point” solutions</a:t>
            </a:r>
          </a:p>
          <a:p>
            <a:pPr lvl="2">
              <a:spcBef>
                <a:spcPct val="10000"/>
              </a:spcBef>
            </a:pPr>
            <a:r>
              <a:rPr lang="en-US" sz="1200" dirty="0"/>
              <a:t>Spent more time advocating existing offerings than using inquiry to understand customer needs</a:t>
            </a:r>
          </a:p>
          <a:p>
            <a:pPr lvl="1">
              <a:spcBef>
                <a:spcPct val="20000"/>
              </a:spcBef>
            </a:pPr>
            <a:r>
              <a:rPr lang="en-US" sz="1200" b="1" i="1" dirty="0">
                <a:solidFill>
                  <a:schemeClr val="accent3"/>
                </a:solidFill>
              </a:rPr>
              <a:t>… leading to declining pipeline and bottom line results</a:t>
            </a:r>
          </a:p>
        </p:txBody>
      </p:sp>
      <p:sp>
        <p:nvSpPr>
          <p:cNvPr id="42" name="1. On-page tracker 1."/>
          <p:cNvSpPr>
            <a:spLocks noChangeArrowheads="1"/>
          </p:cNvSpPr>
          <p:nvPr/>
        </p:nvSpPr>
        <p:spPr bwMode="auto">
          <a:xfrm>
            <a:off x="228600" y="165643"/>
            <a:ext cx="511774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+mn-lt"/>
              </a:rPr>
              <a:t>ENGAGEMENT MODELS: FRONTLINE CAPABILITY BUILDING</a:t>
            </a: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070253" y="1798601"/>
            <a:ext cx="1406375" cy="1024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077079" y="3037672"/>
            <a:ext cx="1406375" cy="1024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023214" y="4475539"/>
            <a:ext cx="1406375" cy="1024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Rectangle 13">
            <a:extLst>
              <a:ext uri="{FF2B5EF4-FFF2-40B4-BE49-F238E27FC236}">
                <a16:creationId xmlns:a16="http://schemas.microsoft.com/office/drawing/2014/main" xmlns="" id="{9F50AAAD-0555-9D4B-A15A-9AF2CAEEBA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1076325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TMT | Global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xmlns="" id="{ACB75C21-00A0-3149-9ACB-A786BCCEB6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HIT016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66731" y="1165631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1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912" y="1249590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55" y="1249590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10" y="1249590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47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61364" y="1221768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8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34566" y="1221768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18669" y="1575207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72800" y="1607487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88921" y="5901641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01913" y="5901641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46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  <p:tag name="TPVERSION" val="5"/>
  <p:tag name="TPFULLVERSION" val="5.3.1.3337"/>
  <p:tag name="PPTVERSION" val="14"/>
  <p:tag name="TPOS" val="2"/>
  <p:tag name="ISNEWSLIDENUMBER" val="True"/>
  <p:tag name="NEWNAMES" val="True"/>
  <p:tag name="PREVIOUSNAME" val="C:\Users\Anuradha Sarin\Documents\13 Sales Compass\13 B_ S&amp;C Case Library\Cases 2017-18\Solution selling - 1 page case example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heme/theme1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4824</TotalTime>
  <Words>211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Georgia</vt:lpstr>
      <vt:lpstr>Times New Roman</vt:lpstr>
      <vt:lpstr>Verdana</vt:lpstr>
      <vt:lpstr>Arial</vt:lpstr>
      <vt:lpstr>blank</vt:lpstr>
      <vt:lpstr>1_blank</vt:lpstr>
      <vt:lpstr>M&amp;S Theme</vt:lpstr>
      <vt:lpstr>Firm Format - template_Grey</vt:lpstr>
      <vt:lpstr>think-cell Slide</vt:lpstr>
      <vt:lpstr>We instituted a comprehensive capability building and culture change program that is driving commercial results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Value (StV) in High Tech</dc:title>
  <dc:creator>Jop Gerritsen</dc:creator>
  <cp:lastModifiedBy>Petra Vincent</cp:lastModifiedBy>
  <cp:revision>380</cp:revision>
  <cp:lastPrinted>2015-06-04T12:42:56Z</cp:lastPrinted>
  <dcterms:created xsi:type="dcterms:W3CDTF">2014-12-09T11:37:45Z</dcterms:created>
  <dcterms:modified xsi:type="dcterms:W3CDTF">2019-05-01T22:04:04Z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