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  <p:sldMasterId id="2147483669" r:id="rId3"/>
  </p:sldMasterIdLst>
  <p:notesMasterIdLst>
    <p:notesMasterId r:id="rId5"/>
  </p:notesMasterIdLst>
  <p:handoutMasterIdLst>
    <p:handoutMasterId r:id="rId6"/>
  </p:handoutMasterIdLst>
  <p:sldIdLst>
    <p:sldId id="422" r:id="rId4"/>
  </p:sldIdLst>
  <p:sldSz cx="11950700" cy="6721475"/>
  <p:notesSz cx="7026275" cy="9312275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9ECFF"/>
    <a:srgbClr val="000000"/>
    <a:srgbClr val="808080"/>
    <a:srgbClr val="0065CC"/>
    <a:srgbClr val="91AFFF"/>
    <a:srgbClr val="00296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5" autoAdjust="0"/>
    <p:restoredTop sz="94684" autoAdjust="0"/>
  </p:normalViewPr>
  <p:slideViewPr>
    <p:cSldViewPr snapToGrid="0" snapToObjects="1">
      <p:cViewPr>
        <p:scale>
          <a:sx n="145" d="100"/>
          <a:sy n="145" d="100"/>
        </p:scale>
        <p:origin x="1200" y="1168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3318" y="-78"/>
      </p:cViewPr>
      <p:guideLst>
        <p:guide orient="horz" pos="2933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27000" y="582613"/>
            <a:ext cx="7286625" cy="40989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8984" y="5003857"/>
            <a:ext cx="59875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70389" y="8944050"/>
            <a:ext cx="55740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AU" smtClean="0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7728" y="96266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203200" y="465138"/>
            <a:ext cx="6619875" cy="3724275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>
          <a:xfrm>
            <a:off x="722197" y="4501258"/>
            <a:ext cx="5581884" cy="246221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481079" y="9133566"/>
            <a:ext cx="64120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fld id="{9580C829-15E8-4A36-94CE-F16EFAD63C96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5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2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tags" Target="../tags/tag5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11258427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AU" sz="800" dirty="0"/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3520641" y="4930775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1400" dirty="0"/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3520641" y="5199063"/>
            <a:ext cx="658188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1400" dirty="0"/>
              <a:t>Date</a:t>
            </a:r>
          </a:p>
        </p:txBody>
      </p:sp>
      <p:sp>
        <p:nvSpPr>
          <p:cNvPr id="11" name="Disclaimer-English (Australia)"/>
          <p:cNvSpPr>
            <a:spLocks noChangeArrowheads="1"/>
          </p:cNvSpPr>
          <p:nvPr/>
        </p:nvSpPr>
        <p:spPr bwMode="auto">
          <a:xfrm>
            <a:off x="3520641" y="5895976"/>
            <a:ext cx="6829576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AU" sz="800" dirty="0"/>
              <a:t>CONFIDENTIAL AND PROPRIETARY</a:t>
            </a:r>
          </a:p>
          <a:p>
            <a:pPr defTabSz="804863" eaLnBrk="0" hangingPunct="0"/>
            <a:r>
              <a:rPr lang="en-AU" sz="800" dirty="0"/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1" y="2238375"/>
            <a:ext cx="2925751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600" dirty="0"/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1" y="1"/>
            <a:ext cx="2925751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600" dirty="0"/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1" y="1"/>
            <a:ext cx="11946466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600" dirty="0"/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923635" y="6305550"/>
            <a:ext cx="9024947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600" dirty="0"/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11" y="6443664"/>
            <a:ext cx="2182669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520642" y="2133601"/>
            <a:ext cx="6581881" cy="492443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520642" y="3867150"/>
            <a:ext cx="6581881" cy="215444"/>
          </a:xfrm>
        </p:spPr>
        <p:txBody>
          <a:bodyPr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11396035" y="6435725"/>
            <a:ext cx="278391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00" smtClean="0"/>
              <a:pPr lvl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68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65097805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vmlDrawing" Target="../drawings/vmlDrawing1.vml"/><Relationship Id="rId5" Type="http://schemas.openxmlformats.org/officeDocument/2006/relationships/tags" Target="../tags/tag2.xml"/><Relationship Id="rId6" Type="http://schemas.openxmlformats.org/officeDocument/2006/relationships/tags" Target="../tags/tag3.xml"/><Relationship Id="rId7" Type="http://schemas.openxmlformats.org/officeDocument/2006/relationships/tags" Target="../tags/tag4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oleObject" Target="../embeddings/oleObject2.bin"/><Relationship Id="rId24" Type="http://schemas.openxmlformats.org/officeDocument/2006/relationships/image" Target="../media/image1.emf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2.v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tags" Target="../tags/tag40.xml"/><Relationship Id="rId21" Type="http://schemas.openxmlformats.org/officeDocument/2006/relationships/tags" Target="../tags/tag41.xml"/><Relationship Id="rId22" Type="http://schemas.openxmlformats.org/officeDocument/2006/relationships/tags" Target="../tags/tag42.xml"/><Relationship Id="rId23" Type="http://schemas.openxmlformats.org/officeDocument/2006/relationships/tags" Target="../tags/tag43.xml"/><Relationship Id="rId24" Type="http://schemas.openxmlformats.org/officeDocument/2006/relationships/tags" Target="../tags/tag44.xml"/><Relationship Id="rId25" Type="http://schemas.openxmlformats.org/officeDocument/2006/relationships/tags" Target="../tags/tag45.xml"/><Relationship Id="rId26" Type="http://schemas.openxmlformats.org/officeDocument/2006/relationships/tags" Target="../tags/tag46.xml"/><Relationship Id="rId27" Type="http://schemas.openxmlformats.org/officeDocument/2006/relationships/tags" Target="../tags/tag47.xml"/><Relationship Id="rId28" Type="http://schemas.openxmlformats.org/officeDocument/2006/relationships/tags" Target="../tags/tag48.xml"/><Relationship Id="rId29" Type="http://schemas.openxmlformats.org/officeDocument/2006/relationships/tags" Target="../tags/tag49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4.vml"/><Relationship Id="rId30" Type="http://schemas.openxmlformats.org/officeDocument/2006/relationships/tags" Target="../tags/tag50.xml"/><Relationship Id="rId31" Type="http://schemas.openxmlformats.org/officeDocument/2006/relationships/tags" Target="../tags/tag51.xml"/><Relationship Id="rId32" Type="http://schemas.openxmlformats.org/officeDocument/2006/relationships/tags" Target="../tags/tag52.xml"/><Relationship Id="rId9" Type="http://schemas.openxmlformats.org/officeDocument/2006/relationships/tags" Target="../tags/tag29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33" Type="http://schemas.openxmlformats.org/officeDocument/2006/relationships/tags" Target="../tags/tag53.xml"/><Relationship Id="rId34" Type="http://schemas.openxmlformats.org/officeDocument/2006/relationships/tags" Target="../tags/tag54.xml"/><Relationship Id="rId35" Type="http://schemas.openxmlformats.org/officeDocument/2006/relationships/tags" Target="../tags/tag55.xml"/><Relationship Id="rId36" Type="http://schemas.openxmlformats.org/officeDocument/2006/relationships/tags" Target="../tags/tag56.xml"/><Relationship Id="rId10" Type="http://schemas.openxmlformats.org/officeDocument/2006/relationships/tags" Target="../tags/tag30.xml"/><Relationship Id="rId11" Type="http://schemas.openxmlformats.org/officeDocument/2006/relationships/tags" Target="../tags/tag31.xml"/><Relationship Id="rId12" Type="http://schemas.openxmlformats.org/officeDocument/2006/relationships/tags" Target="../tags/tag32.xml"/><Relationship Id="rId13" Type="http://schemas.openxmlformats.org/officeDocument/2006/relationships/tags" Target="../tags/tag33.xml"/><Relationship Id="rId14" Type="http://schemas.openxmlformats.org/officeDocument/2006/relationships/tags" Target="../tags/tag34.xml"/><Relationship Id="rId15" Type="http://schemas.openxmlformats.org/officeDocument/2006/relationships/tags" Target="../tags/tag35.xml"/><Relationship Id="rId16" Type="http://schemas.openxmlformats.org/officeDocument/2006/relationships/tags" Target="../tags/tag36.xml"/><Relationship Id="rId17" Type="http://schemas.openxmlformats.org/officeDocument/2006/relationships/tags" Target="../tags/tag37.xml"/><Relationship Id="rId18" Type="http://schemas.openxmlformats.org/officeDocument/2006/relationships/tags" Target="../tags/tag38.xml"/><Relationship Id="rId19" Type="http://schemas.openxmlformats.org/officeDocument/2006/relationships/tags" Target="../tags/tag39.xml"/><Relationship Id="rId37" Type="http://schemas.openxmlformats.org/officeDocument/2006/relationships/tags" Target="../tags/tag57.xml"/><Relationship Id="rId38" Type="http://schemas.openxmlformats.org/officeDocument/2006/relationships/oleObject" Target="../embeddings/oleObject4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43718466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9"/>
            <a:ext cx="11950700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600" dirty="0"/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777860" y="36514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AU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7095" y="1951038"/>
            <a:ext cx="573718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8"/>
            <a:ext cx="11493418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1. On-page tracker" hidden="1"/>
          <p:cNvSpPr>
            <a:spLocks noChangeArrowheads="1"/>
          </p:cNvSpPr>
          <p:nvPr/>
        </p:nvSpPr>
        <p:spPr bwMode="auto">
          <a:xfrm>
            <a:off x="158779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AU" sz="1400" dirty="0">
                <a:solidFill>
                  <a:srgbClr val="808080"/>
                </a:solidFill>
                <a:latin typeface="+mn-lt"/>
              </a:rPr>
              <a:t>TRACKER</a:t>
            </a:r>
          </a:p>
        </p:txBody>
      </p:sp>
      <p:sp>
        <p:nvSpPr>
          <p:cNvPr id="12" name="3. Unit of measure" hidden="1"/>
          <p:cNvSpPr txBox="1">
            <a:spLocks noChangeArrowheads="1"/>
          </p:cNvSpPr>
          <p:nvPr/>
        </p:nvSpPr>
        <p:spPr bwMode="auto">
          <a:xfrm>
            <a:off x="158778" y="531814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sz="1600" dirty="0">
                <a:solidFill>
                  <a:srgbClr val="808080"/>
                </a:solidFill>
              </a:rPr>
              <a:t>Unit of measure</a:t>
            </a:r>
          </a:p>
        </p:txBody>
      </p:sp>
      <p:sp>
        <p:nvSpPr>
          <p:cNvPr id="14" name="4. Footnote" hidden="1"/>
          <p:cNvSpPr txBox="1">
            <a:spLocks noChangeArrowheads="1"/>
          </p:cNvSpPr>
          <p:nvPr/>
        </p:nvSpPr>
        <p:spPr bwMode="auto">
          <a:xfrm>
            <a:off x="158779" y="6080125"/>
            <a:ext cx="1140026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sz="1000" baseline="0" dirty="0">
                <a:latin typeface="+mn-lt"/>
              </a:rPr>
              <a:t>1 Footnote</a:t>
            </a:r>
          </a:p>
        </p:txBody>
      </p:sp>
      <p:sp>
        <p:nvSpPr>
          <p:cNvPr id="15" name="5. Source" hidden="1"/>
          <p:cNvSpPr>
            <a:spLocks noChangeArrowheads="1"/>
          </p:cNvSpPr>
          <p:nvPr/>
        </p:nvSpPr>
        <p:spPr bwMode="auto">
          <a:xfrm>
            <a:off x="158779" y="6435725"/>
            <a:ext cx="915197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AU" sz="1000" baseline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6" name="ACET" hidden="1"/>
          <p:cNvGrpSpPr>
            <a:grpSpLocks/>
          </p:cNvGrpSpPr>
          <p:nvPr/>
        </p:nvGrpSpPr>
        <p:grpSpPr bwMode="auto">
          <a:xfrm>
            <a:off x="1937094" y="1127125"/>
            <a:ext cx="5686374" cy="508000"/>
            <a:chOff x="915" y="710"/>
            <a:chExt cx="2686" cy="320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AU" sz="1600" b="1" dirty="0"/>
                <a:t>Title</a:t>
              </a:r>
            </a:p>
            <a:p>
              <a:r>
                <a:rPr lang="en-AU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0" name="SlideLogoText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855598" y="6434981"/>
            <a:ext cx="125675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 hidden="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227471" y="6403976"/>
            <a:ext cx="53444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357188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814108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8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tags" Target="../tags/tag65.xml"/><Relationship Id="rId7" Type="http://schemas.openxmlformats.org/officeDocument/2006/relationships/tags" Target="../tags/tag66.xml"/><Relationship Id="rId8" Type="http://schemas.openxmlformats.org/officeDocument/2006/relationships/slideLayout" Target="../slideLayouts/slideLayout4.xml"/><Relationship Id="rId9" Type="http://schemas.openxmlformats.org/officeDocument/2006/relationships/notesSlide" Target="../notesSlides/notesSlide1.xml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2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7538" name="Rectangle 2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37557"/>
              </p:ext>
            </p:extLst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9" name="think-cell Slide" r:id="rId10" imgW="0" imgH="0" progId="TCLayout.ActiveDocument.1">
                  <p:embed/>
                </p:oleObj>
              </mc:Choice>
              <mc:Fallback>
                <p:oleObj name="think-cell Slide" r:id="rId10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8" name="Rectangle 1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AU" dirty="0"/>
              <a:t>Sales acceleration at a Tier 1 IT Services company (B2B)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gray">
          <a:xfrm>
            <a:off x="312485" y="1413372"/>
            <a:ext cx="3081345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AU" sz="1200" dirty="0"/>
              <a:t>Client is a Tier 1 IT services provider with </a:t>
            </a:r>
            <a:r>
              <a:rPr lang="en-AU" sz="1200" b="1" dirty="0"/>
              <a:t>revenues of &gt;USD 6 </a:t>
            </a:r>
            <a:r>
              <a:rPr lang="en-AU" sz="1200" b="1" dirty="0" err="1"/>
              <a:t>bn</a:t>
            </a:r>
            <a:r>
              <a:rPr lang="en-AU" sz="1200" b="1" dirty="0"/>
              <a:t>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AU" sz="1200" dirty="0"/>
              <a:t>McKinsey engaged across </a:t>
            </a:r>
            <a:r>
              <a:rPr lang="en-AU" sz="1200" b="1" dirty="0"/>
              <a:t>10 focus accounts </a:t>
            </a:r>
            <a:r>
              <a:rPr lang="en-AU" sz="1200" dirty="0"/>
              <a:t>for sales acceleration of which 8 were net new (</a:t>
            </a:r>
            <a:r>
              <a:rPr lang="en-AU" sz="1200" dirty="0" err="1"/>
              <a:t>NN</a:t>
            </a:r>
            <a:r>
              <a:rPr lang="en-AU" sz="1200" dirty="0"/>
              <a:t>)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AU" sz="1200" dirty="0"/>
              <a:t>Task made extra </a:t>
            </a:r>
            <a:r>
              <a:rPr lang="en-AU" sz="1200" b="1" dirty="0"/>
              <a:t>challenging due to</a:t>
            </a:r>
          </a:p>
          <a:p>
            <a:pPr marL="479425" lvl="1" indent="-285750">
              <a:spcAft>
                <a:spcPts val="300"/>
              </a:spcAft>
              <a:buFont typeface="Arial" panose="020B0604020202020204" pitchFamily="34" charset="0"/>
              <a:buChar char="−"/>
            </a:pPr>
            <a:r>
              <a:rPr lang="en-AU" sz="1200" b="1" dirty="0"/>
              <a:t>Client’s core service line kept out of scope </a:t>
            </a:r>
            <a:r>
              <a:rPr lang="en-AU" sz="1200" dirty="0"/>
              <a:t>of the program</a:t>
            </a:r>
          </a:p>
          <a:p>
            <a:pPr marL="479425" lvl="1" indent="-285750">
              <a:spcAft>
                <a:spcPts val="300"/>
              </a:spcAft>
              <a:buFont typeface="Arial" panose="020B0604020202020204" pitchFamily="34" charset="0"/>
              <a:buChar char="−"/>
            </a:pPr>
            <a:r>
              <a:rPr lang="en-AU" sz="1200" b="1" dirty="0"/>
              <a:t>Fragmented sales management </a:t>
            </a:r>
            <a:r>
              <a:rPr lang="en-AU" sz="1200" dirty="0"/>
              <a:t>with limited co-ordination between horizontal and vertical teams 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gray">
          <a:xfrm>
            <a:off x="4368240" y="1480242"/>
            <a:ext cx="2982041" cy="27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7" lvl="1" indent="0">
              <a:spcBef>
                <a:spcPct val="5000"/>
              </a:spcBef>
              <a:spcAft>
                <a:spcPts val="200"/>
              </a:spcAft>
              <a:buNone/>
            </a:pPr>
            <a:r>
              <a:rPr lang="en-US" sz="1200" dirty="0"/>
              <a:t>Followed a </a:t>
            </a:r>
            <a:r>
              <a:rPr lang="en-US" sz="1200" b="1" dirty="0"/>
              <a:t>4 pronged approach to accelerate sales </a:t>
            </a:r>
            <a:r>
              <a:rPr lang="en-US" sz="1200" dirty="0"/>
              <a:t>at the client: </a:t>
            </a:r>
          </a:p>
          <a:p>
            <a:pPr lvl="1">
              <a:spcBef>
                <a:spcPct val="5000"/>
              </a:spcBef>
              <a:spcAft>
                <a:spcPts val="200"/>
              </a:spcAft>
            </a:pPr>
            <a:endParaRPr lang="en-US" sz="1200" b="1" dirty="0"/>
          </a:p>
          <a:p>
            <a:pPr lvl="1">
              <a:spcBef>
                <a:spcPct val="5000"/>
              </a:spcBef>
              <a:spcAft>
                <a:spcPts val="200"/>
              </a:spcAft>
            </a:pPr>
            <a:r>
              <a:rPr lang="en-US" sz="1200" b="1" dirty="0"/>
              <a:t>Established proactive opportunity creation engine:</a:t>
            </a:r>
            <a:r>
              <a:rPr lang="en-US" sz="1200" dirty="0"/>
              <a:t> </a:t>
            </a:r>
            <a:r>
              <a:rPr lang="en-GB" sz="1200" dirty="0"/>
              <a:t>50+ proactive opportunities worth 3x of target identified; </a:t>
            </a:r>
          </a:p>
          <a:p>
            <a:pPr lvl="1">
              <a:spcBef>
                <a:spcPct val="5000"/>
              </a:spcBef>
              <a:spcAft>
                <a:spcPts val="200"/>
              </a:spcAft>
            </a:pPr>
            <a:r>
              <a:rPr lang="en-US" sz="1200" b="1" dirty="0"/>
              <a:t>Supported large deal to increase win rates</a:t>
            </a:r>
          </a:p>
          <a:p>
            <a:pPr lvl="1">
              <a:spcBef>
                <a:spcPct val="5000"/>
              </a:spcBef>
              <a:spcAft>
                <a:spcPts val="200"/>
              </a:spcAft>
            </a:pPr>
            <a:r>
              <a:rPr lang="en-US" sz="1200" b="1" dirty="0"/>
              <a:t>Redefined FS service catalog with compelling propositions </a:t>
            </a:r>
            <a:r>
              <a:rPr lang="en-US" sz="1200" dirty="0"/>
              <a:t>e.g., Cloud migration, Digital, App. modernization</a:t>
            </a:r>
          </a:p>
          <a:p>
            <a:pPr lvl="1">
              <a:spcBef>
                <a:spcPct val="5000"/>
              </a:spcBef>
              <a:spcAft>
                <a:spcPts val="200"/>
              </a:spcAft>
            </a:pPr>
            <a:r>
              <a:rPr lang="en-US" sz="1200" b="1" dirty="0"/>
              <a:t>Set-up a sales acceleration war-room:</a:t>
            </a:r>
            <a:r>
              <a:rPr lang="en-US" sz="1200" dirty="0"/>
              <a:t> </a:t>
            </a:r>
            <a:r>
              <a:rPr lang="en-GB" sz="1200" dirty="0"/>
              <a:t>Account and pipeline sales review cadence established; </a:t>
            </a:r>
            <a:endParaRPr lang="en-US" sz="1200" dirty="0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gray">
          <a:xfrm>
            <a:off x="8404899" y="1417374"/>
            <a:ext cx="235583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6350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AU" sz="1200" dirty="0"/>
              <a:t>Deal </a:t>
            </a:r>
            <a:r>
              <a:rPr lang="en-AU" sz="1200" b="1" dirty="0"/>
              <a:t>pipeline increased by 200%</a:t>
            </a:r>
            <a:endParaRPr lang="en-AU" sz="1200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AU" sz="1200" b="1" dirty="0"/>
              <a:t>4 </a:t>
            </a:r>
            <a:r>
              <a:rPr lang="en-AU" sz="1200" b="1" dirty="0" err="1"/>
              <a:t>NN</a:t>
            </a:r>
            <a:r>
              <a:rPr lang="en-AU" sz="1200" b="1" dirty="0"/>
              <a:t> accounts ‘cracked’; </a:t>
            </a:r>
            <a:r>
              <a:rPr lang="en-AU" sz="1200" dirty="0"/>
              <a:t>on path of becoming medium sized accounts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AU" sz="1200" b="1" dirty="0"/>
              <a:t>Re-defined strategy</a:t>
            </a:r>
            <a:r>
              <a:rPr lang="en-AU" sz="1200" dirty="0"/>
              <a:t> for three major service offerings from the catalogue; </a:t>
            </a:r>
            <a:r>
              <a:rPr lang="en-AU" sz="1200" b="1" dirty="0"/>
              <a:t>Developed/ refined playbooks </a:t>
            </a:r>
            <a:r>
              <a:rPr lang="en-AU" sz="1200" dirty="0"/>
              <a:t>for five others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AU" sz="1200" b="1" dirty="0"/>
              <a:t>Institutionalised </a:t>
            </a:r>
            <a:r>
              <a:rPr lang="en-AU" sz="1200" dirty="0"/>
              <a:t>structured </a:t>
            </a:r>
            <a:r>
              <a:rPr lang="en-AU" sz="1200" b="1" dirty="0"/>
              <a:t>weekly sales review </a:t>
            </a:r>
            <a:r>
              <a:rPr lang="en-AU" sz="1200" dirty="0"/>
              <a:t>cadence </a:t>
            </a:r>
          </a:p>
          <a:p>
            <a:pPr>
              <a:spcAft>
                <a:spcPts val="600"/>
              </a:spcAft>
            </a:pPr>
            <a:endParaRPr lang="en-AU" sz="1200" b="1" dirty="0"/>
          </a:p>
        </p:txBody>
      </p:sp>
      <p:sp>
        <p:nvSpPr>
          <p:cNvPr id="21" name="TextBox 11"/>
          <p:cNvSpPr txBox="1"/>
          <p:nvPr>
            <p:custDataLst>
              <p:tags r:id="rId4"/>
            </p:custDataLst>
          </p:nvPr>
        </p:nvSpPr>
        <p:spPr>
          <a:xfrm>
            <a:off x="4283097" y="2081548"/>
            <a:ext cx="194840" cy="200745"/>
          </a:xfrm>
          <a:prstGeom prst="ellipse">
            <a:avLst/>
          </a:prstGeom>
          <a:solidFill>
            <a:schemeClr val="accent2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32962">
              <a:defRPr sz="1100" b="1">
                <a:solidFill>
                  <a:schemeClr val="bg1"/>
                </a:solidFill>
                <a:latin typeface="Arial" pitchFamily="-110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TextBox 11"/>
          <p:cNvSpPr txBox="1"/>
          <p:nvPr>
            <p:custDataLst>
              <p:tags r:id="rId5"/>
            </p:custDataLst>
          </p:nvPr>
        </p:nvSpPr>
        <p:spPr>
          <a:xfrm>
            <a:off x="4283097" y="2706724"/>
            <a:ext cx="194840" cy="200745"/>
          </a:xfrm>
          <a:prstGeom prst="ellipse">
            <a:avLst/>
          </a:prstGeom>
          <a:solidFill>
            <a:schemeClr val="accent2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32962">
              <a:defRPr sz="1100" b="1">
                <a:solidFill>
                  <a:schemeClr val="bg1"/>
                </a:solidFill>
                <a:latin typeface="Arial" pitchFamily="-110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Box 11"/>
          <p:cNvSpPr txBox="1"/>
          <p:nvPr>
            <p:custDataLst>
              <p:tags r:id="rId6"/>
            </p:custDataLst>
          </p:nvPr>
        </p:nvSpPr>
        <p:spPr>
          <a:xfrm>
            <a:off x="4270820" y="3075348"/>
            <a:ext cx="194840" cy="200745"/>
          </a:xfrm>
          <a:prstGeom prst="ellipse">
            <a:avLst/>
          </a:prstGeom>
          <a:solidFill>
            <a:schemeClr val="accent2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32962">
              <a:defRPr sz="1100" b="1">
                <a:solidFill>
                  <a:schemeClr val="bg1"/>
                </a:solidFill>
                <a:latin typeface="Arial" pitchFamily="-110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extBox 11"/>
          <p:cNvSpPr txBox="1"/>
          <p:nvPr>
            <p:custDataLst>
              <p:tags r:id="rId7"/>
            </p:custDataLst>
          </p:nvPr>
        </p:nvSpPr>
        <p:spPr>
          <a:xfrm>
            <a:off x="4262627" y="3678551"/>
            <a:ext cx="194840" cy="200745"/>
          </a:xfrm>
          <a:prstGeom prst="ellipse">
            <a:avLst/>
          </a:prstGeom>
          <a:solidFill>
            <a:schemeClr val="accent2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32962">
              <a:defRPr sz="1100" b="1">
                <a:solidFill>
                  <a:schemeClr val="bg1"/>
                </a:solidFill>
                <a:latin typeface="Arial" pitchFamily="-110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100"/>
          <p:cNvSpPr>
            <a:spLocks noChangeArrowheads="1"/>
          </p:cNvSpPr>
          <p:nvPr/>
        </p:nvSpPr>
        <p:spPr bwMode="gray">
          <a:xfrm>
            <a:off x="4613981" y="4514254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M&amp;S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 Expertise Used: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69" y="4812072"/>
            <a:ext cx="545788" cy="552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5510" y="5676131"/>
            <a:ext cx="173748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r>
              <a:rPr lang="en-US" sz="1200" dirty="0"/>
              <a:t>SPARC Service Line</a:t>
            </a:r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xmlns="" id="{2B097A56-C3A6-3649-835C-981CEB12F5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"/>
            <a:ext cx="1503485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TMT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xmlns="" id="{AB8E287E-6687-6E45-BEEC-724DEDCFC0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44875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HIT027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6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026933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49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38483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678984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678984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67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17839&quot;&gt;&lt;version val=&quot;211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4&quot;/&gt;&lt;elem&gt;&lt;m_nPartnerID val=&quot;536&quot;/&gt;&lt;m_nIndex val=&quot;1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m_chDecimalSymbol17909&gt;,&lt;/m_chDecimalSymbol17909&gt;&lt;m_nGroupingDigits17909 val=&quot;3&quot;/&gt;&lt;m_chGroupingSymbol17909&gt;.&lt;/m_chGroupingSymbol17909&gt;&lt;/m_precDefault&gt;&lt;/CDefaultPrec&gt;&lt;/root&gt;"/>
  <p:tag name="PRESGUID" val="fef992b5-6a7b-4ad4-b515-d13a0a218c73"/>
  <p:tag name="THINKCELLUNDODONOTDELETE" val="700"/>
  <p:tag name="ISNEWSLIDENUMBER" val="True"/>
  <p:tag name="PREVIOUSNAME" val="C:\Users\Anuradha Sarin\Documents\16 Case Codification process\M&amp;S Cases\ASIA_MICHELLE CHUA CASES\2016 CASES\HCL Technologies_Sales Acceleration_Sales Growth_SPARC\2016 M&amp;S Case Study_Sales Acceleration_Abhinav Garg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Ov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English (Australia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3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</TotalTime>
  <Words>219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Georgia</vt:lpstr>
      <vt:lpstr>MS PGothic</vt:lpstr>
      <vt:lpstr>Times New Roman</vt:lpstr>
      <vt:lpstr>Wingdings</vt:lpstr>
      <vt:lpstr>Arial</vt:lpstr>
      <vt:lpstr>Firm Format - English (Australia)</vt:lpstr>
      <vt:lpstr>M&amp;S Theme</vt:lpstr>
      <vt:lpstr>Firm Format - template_Grey</vt:lpstr>
      <vt:lpstr>think-cell Slide</vt:lpstr>
      <vt:lpstr>Sales acceleration at a Tier 1 IT Services company (B2B)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C954-An enterprise-wide digital strategy that drove a digital transformation</dc:title>
  <dc:creator>Wolfgang Spinnler</dc:creator>
  <cp:lastModifiedBy>Petra Vincent</cp:lastModifiedBy>
  <cp:revision>476</cp:revision>
  <cp:lastPrinted>2015-03-02T09:10:03Z</cp:lastPrinted>
  <dcterms:created xsi:type="dcterms:W3CDTF">2013-10-15T23:35:08Z</dcterms:created>
  <dcterms:modified xsi:type="dcterms:W3CDTF">2019-05-21T21:59:30Z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date">
    <vt:lpwstr>2013-11-20</vt:lpwstr>
  </property>
  <property fmtid="{D5CDD505-2E9C-101B-9397-08002B2CF9AE}" pid="11" name="sector">
    <vt:lpwstr>High Tech</vt:lpwstr>
  </property>
</Properties>
</file>