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2" r:id="rId3"/>
    <p:sldMasterId id="2147483677" r:id="rId4"/>
  </p:sldMasterIdLst>
  <p:notesMasterIdLst>
    <p:notesMasterId r:id="rId7"/>
  </p:notesMasterIdLst>
  <p:handoutMasterIdLst>
    <p:handoutMasterId r:id="rId8"/>
  </p:handoutMasterIdLst>
  <p:sldIdLst>
    <p:sldId id="262" r:id="rId5"/>
    <p:sldId id="263" r:id="rId6"/>
  </p:sldIdLst>
  <p:sldSz cx="12161838" cy="6721475"/>
  <p:notesSz cx="6743700" cy="9906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4" autoAdjust="0"/>
    <p:restoredTop sz="94684" autoAdjust="0"/>
  </p:normalViewPr>
  <p:slideViewPr>
    <p:cSldViewPr snapToGrid="0" snapToObjects="1">
      <p:cViewPr varScale="1">
        <p:scale>
          <a:sx n="134" d="100"/>
          <a:sy n="134" d="100"/>
        </p:scale>
        <p:origin x="264" y="560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568325" y="620713"/>
            <a:ext cx="7886700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0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8325" y="620713"/>
            <a:ext cx="7886700" cy="43592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96763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568325" y="620713"/>
            <a:ext cx="7886700" cy="4359275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xfrm>
            <a:off x="546100" y="5322888"/>
            <a:ext cx="5746750" cy="2462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1100" b="1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defTabSz="920750" eaLnBrk="0" hangingPunct="0">
              <a:defRPr sz="1100" b="1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defTabSz="920750" eaLnBrk="0" hangingPunct="0">
              <a:defRPr sz="1100" b="1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defTabSz="920750" eaLnBrk="0" hangingPunct="0">
              <a:defRPr sz="1100" b="1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defTabSz="920750" eaLnBrk="0" hangingPunct="0">
              <a:defRPr sz="1100" b="1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fld id="{8CE9C8DA-4B23-421C-BABD-8E0FA27EBE18}" type="slidenum">
              <a:rPr lang="en-US" sz="1200" b="0">
                <a:solidFill>
                  <a:schemeClr val="tx1"/>
                </a:solidFill>
                <a:ea typeface="STKaiti" pitchFamily="2" charset="-122"/>
              </a:rPr>
              <a:pPr eaLnBrk="1" hangingPunct="1"/>
              <a:t>1</a:t>
            </a:fld>
            <a:endParaRPr lang="en-US" sz="1200" b="0">
              <a:solidFill>
                <a:schemeClr val="tx1"/>
              </a:solidFill>
              <a:ea typeface="STKaiti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46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" Type="http://schemas.openxmlformats.org/officeDocument/2006/relationships/tags" Target="../tags/tag14.xml"/><Relationship Id="rId12" Type="http://schemas.openxmlformats.org/officeDocument/2006/relationships/tags" Target="../tags/tag15.xml"/><Relationship Id="rId13" Type="http://schemas.openxmlformats.org/officeDocument/2006/relationships/slideMaster" Target="../slideMasters/slideMaster1.xml"/><Relationship Id="rId14" Type="http://schemas.openxmlformats.org/officeDocument/2006/relationships/oleObject" Target="../embeddings/oleObject2.bin"/><Relationship Id="rId15" Type="http://schemas.openxmlformats.org/officeDocument/2006/relationships/image" Target="../media/image2.emf"/><Relationship Id="rId16" Type="http://schemas.openxmlformats.org/officeDocument/2006/relationships/image" Target="../media/image3.jpg"/><Relationship Id="rId17" Type="http://schemas.openxmlformats.org/officeDocument/2006/relationships/image" Target="../media/image4.emf"/><Relationship Id="rId1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tags" Target="../tags/tag9.xml"/><Relationship Id="rId7" Type="http://schemas.openxmlformats.org/officeDocument/2006/relationships/tags" Target="../tags/tag10.xml"/><Relationship Id="rId8" Type="http://schemas.openxmlformats.org/officeDocument/2006/relationships/tags" Target="../tags/tag11.xml"/><Relationship Id="rId9" Type="http://schemas.openxmlformats.org/officeDocument/2006/relationships/tags" Target="../tags/tag12.xml"/><Relationship Id="rId10" Type="http://schemas.openxmlformats.org/officeDocument/2006/relationships/tags" Target="../tags/tag1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tags" Target="../tags/tag7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tags" Target="../tags/tag75.xml"/><Relationship Id="rId2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ags" Target="../tags/tag76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tags" Target="../tags/tag19.xml"/><Relationship Id="rId2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slideMaster" Target="../slideMasters/slideMaster3.xml"/><Relationship Id="rId6" Type="http://schemas.openxmlformats.org/officeDocument/2006/relationships/image" Target="../media/image9.jpg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2.emf"/><Relationship Id="rId11" Type="http://schemas.openxmlformats.org/officeDocument/2006/relationships/image" Target="../media/image3.jpg"/><Relationship Id="rId1" Type="http://schemas.openxmlformats.org/officeDocument/2006/relationships/vmlDrawing" Target="../drawings/vmlDrawing5.vml"/><Relationship Id="rId2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" y="1"/>
            <a:ext cx="12154287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28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82841" y="498476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8/28/2018 8:55 AM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82842" y="655639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82841" y="4930775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82841" y="5199063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3582842" y="5895976"/>
            <a:ext cx="6950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77442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77442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2157529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975288" y="6305550"/>
            <a:ext cx="918439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3582842" y="3867150"/>
            <a:ext cx="6698166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586" y="230189"/>
            <a:ext cx="116964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424772" y="-13134"/>
            <a:ext cx="1731903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824" y="-495300"/>
            <a:ext cx="18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64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2161838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829199" y="3392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459491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250172" y="6377192"/>
            <a:ext cx="391166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89853" y="192025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830941" y="6254080"/>
            <a:ext cx="5211674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597374" y="6435725"/>
            <a:ext cx="283309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smtClean="0"/>
              <a:pPr lvl="0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51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" y="317"/>
            <a:ext cx="12161406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3582841" y="498476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8/28/2018 8:55 AM Central European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3582842" y="655639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82841" y="4930775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82841" y="5199063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3582842" y="5895976"/>
            <a:ext cx="6950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77442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77442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2157529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75288" y="6305550"/>
            <a:ext cx="918439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82842" y="3867150"/>
            <a:ext cx="6698166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7374" y="6435725"/>
            <a:ext cx="283309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31" y="2087563"/>
            <a:ext cx="10339177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815" y="3808414"/>
            <a:ext cx="8512208" cy="2462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97375" y="6435725"/>
            <a:ext cx="283309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618211" y="6434981"/>
            <a:ext cx="192360" cy="153888"/>
          </a:xfrm>
        </p:spPr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9" y="-1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6911050"/>
              </p:ext>
            </p:extLst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250173" y="6377192"/>
            <a:ext cx="38063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6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1" y="6254081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" y="1"/>
            <a:ext cx="12154287" cy="672147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Relationship Id="rId9" Type="http://schemas.openxmlformats.org/officeDocument/2006/relationships/oleObject" Target="../embeddings/oleObject1.bin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jpg"/><Relationship Id="rId12" Type="http://schemas.openxmlformats.org/officeDocument/2006/relationships/oleObject" Target="../embeddings/oleObject3.bin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7" Type="http://schemas.openxmlformats.org/officeDocument/2006/relationships/vmlDrawing" Target="../drawings/vmlDrawing3.vml"/><Relationship Id="rId8" Type="http://schemas.openxmlformats.org/officeDocument/2006/relationships/tags" Target="../tags/tag16.xml"/><Relationship Id="rId9" Type="http://schemas.openxmlformats.org/officeDocument/2006/relationships/tags" Target="../tags/tag17.xml"/><Relationship Id="rId10" Type="http://schemas.openxmlformats.org/officeDocument/2006/relationships/tags" Target="../tags/tag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20" Type="http://schemas.openxmlformats.org/officeDocument/2006/relationships/tags" Target="../tags/tag33.xml"/><Relationship Id="rId21" Type="http://schemas.openxmlformats.org/officeDocument/2006/relationships/tags" Target="../tags/tag34.xml"/><Relationship Id="rId22" Type="http://schemas.openxmlformats.org/officeDocument/2006/relationships/tags" Target="../tags/tag35.xml"/><Relationship Id="rId23" Type="http://schemas.openxmlformats.org/officeDocument/2006/relationships/tags" Target="../tags/tag36.xml"/><Relationship Id="rId24" Type="http://schemas.openxmlformats.org/officeDocument/2006/relationships/oleObject" Target="../embeddings/oleObject4.bin"/><Relationship Id="rId25" Type="http://schemas.openxmlformats.org/officeDocument/2006/relationships/image" Target="../media/image1.emf"/><Relationship Id="rId10" Type="http://schemas.openxmlformats.org/officeDocument/2006/relationships/tags" Target="../tags/tag23.xml"/><Relationship Id="rId11" Type="http://schemas.openxmlformats.org/officeDocument/2006/relationships/tags" Target="../tags/tag24.xml"/><Relationship Id="rId12" Type="http://schemas.openxmlformats.org/officeDocument/2006/relationships/tags" Target="../tags/tag25.xml"/><Relationship Id="rId13" Type="http://schemas.openxmlformats.org/officeDocument/2006/relationships/tags" Target="../tags/tag26.xml"/><Relationship Id="rId14" Type="http://schemas.openxmlformats.org/officeDocument/2006/relationships/tags" Target="../tags/tag27.xml"/><Relationship Id="rId15" Type="http://schemas.openxmlformats.org/officeDocument/2006/relationships/tags" Target="../tags/tag28.xml"/><Relationship Id="rId16" Type="http://schemas.openxmlformats.org/officeDocument/2006/relationships/tags" Target="../tags/tag29.xml"/><Relationship Id="rId17" Type="http://schemas.openxmlformats.org/officeDocument/2006/relationships/tags" Target="../tags/tag30.xml"/><Relationship Id="rId18" Type="http://schemas.openxmlformats.org/officeDocument/2006/relationships/tags" Target="../tags/tag31.xml"/><Relationship Id="rId19" Type="http://schemas.openxmlformats.org/officeDocument/2006/relationships/tags" Target="../tags/tag32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3.xml"/><Relationship Id="rId6" Type="http://schemas.openxmlformats.org/officeDocument/2006/relationships/vmlDrawing" Target="../drawings/vmlDrawing4.vml"/><Relationship Id="rId7" Type="http://schemas.openxmlformats.org/officeDocument/2006/relationships/tags" Target="../tags/tag20.xml"/><Relationship Id="rId8" Type="http://schemas.openxmlformats.org/officeDocument/2006/relationships/tags" Target="../tags/tag21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56.xml"/><Relationship Id="rId21" Type="http://schemas.openxmlformats.org/officeDocument/2006/relationships/tags" Target="../tags/tag57.xml"/><Relationship Id="rId22" Type="http://schemas.openxmlformats.org/officeDocument/2006/relationships/tags" Target="../tags/tag58.xml"/><Relationship Id="rId23" Type="http://schemas.openxmlformats.org/officeDocument/2006/relationships/tags" Target="../tags/tag59.xml"/><Relationship Id="rId24" Type="http://schemas.openxmlformats.org/officeDocument/2006/relationships/tags" Target="../tags/tag60.xml"/><Relationship Id="rId25" Type="http://schemas.openxmlformats.org/officeDocument/2006/relationships/tags" Target="../tags/tag61.xml"/><Relationship Id="rId26" Type="http://schemas.openxmlformats.org/officeDocument/2006/relationships/tags" Target="../tags/tag62.xml"/><Relationship Id="rId27" Type="http://schemas.openxmlformats.org/officeDocument/2006/relationships/tags" Target="../tags/tag63.xml"/><Relationship Id="rId28" Type="http://schemas.openxmlformats.org/officeDocument/2006/relationships/tags" Target="../tags/tag64.xml"/><Relationship Id="rId29" Type="http://schemas.openxmlformats.org/officeDocument/2006/relationships/tags" Target="../tags/tag6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6.vml"/><Relationship Id="rId30" Type="http://schemas.openxmlformats.org/officeDocument/2006/relationships/tags" Target="../tags/tag66.xml"/><Relationship Id="rId31" Type="http://schemas.openxmlformats.org/officeDocument/2006/relationships/tags" Target="../tags/tag67.xml"/><Relationship Id="rId32" Type="http://schemas.openxmlformats.org/officeDocument/2006/relationships/tags" Target="../tags/tag68.xml"/><Relationship Id="rId9" Type="http://schemas.openxmlformats.org/officeDocument/2006/relationships/tags" Target="../tags/tag45.xml"/><Relationship Id="rId6" Type="http://schemas.openxmlformats.org/officeDocument/2006/relationships/tags" Target="../tags/tag42.xml"/><Relationship Id="rId7" Type="http://schemas.openxmlformats.org/officeDocument/2006/relationships/tags" Target="../tags/tag43.xml"/><Relationship Id="rId8" Type="http://schemas.openxmlformats.org/officeDocument/2006/relationships/tags" Target="../tags/tag44.xml"/><Relationship Id="rId33" Type="http://schemas.openxmlformats.org/officeDocument/2006/relationships/tags" Target="../tags/tag69.xml"/><Relationship Id="rId34" Type="http://schemas.openxmlformats.org/officeDocument/2006/relationships/tags" Target="../tags/tag70.xml"/><Relationship Id="rId35" Type="http://schemas.openxmlformats.org/officeDocument/2006/relationships/tags" Target="../tags/tag71.xml"/><Relationship Id="rId36" Type="http://schemas.openxmlformats.org/officeDocument/2006/relationships/tags" Target="../tags/tag72.xml"/><Relationship Id="rId10" Type="http://schemas.openxmlformats.org/officeDocument/2006/relationships/tags" Target="../tags/tag46.xml"/><Relationship Id="rId11" Type="http://schemas.openxmlformats.org/officeDocument/2006/relationships/tags" Target="../tags/tag47.xml"/><Relationship Id="rId12" Type="http://schemas.openxmlformats.org/officeDocument/2006/relationships/tags" Target="../tags/tag48.xml"/><Relationship Id="rId13" Type="http://schemas.openxmlformats.org/officeDocument/2006/relationships/tags" Target="../tags/tag49.xml"/><Relationship Id="rId14" Type="http://schemas.openxmlformats.org/officeDocument/2006/relationships/tags" Target="../tags/tag50.xml"/><Relationship Id="rId15" Type="http://schemas.openxmlformats.org/officeDocument/2006/relationships/tags" Target="../tags/tag51.xml"/><Relationship Id="rId16" Type="http://schemas.openxmlformats.org/officeDocument/2006/relationships/tags" Target="../tags/tag52.xml"/><Relationship Id="rId17" Type="http://schemas.openxmlformats.org/officeDocument/2006/relationships/tags" Target="../tags/tag53.xml"/><Relationship Id="rId18" Type="http://schemas.openxmlformats.org/officeDocument/2006/relationships/tags" Target="../tags/tag54.xml"/><Relationship Id="rId19" Type="http://schemas.openxmlformats.org/officeDocument/2006/relationships/tags" Target="../tags/tag55.xml"/><Relationship Id="rId37" Type="http://schemas.openxmlformats.org/officeDocument/2006/relationships/tags" Target="../tags/tag73.xml"/><Relationship Id="rId38" Type="http://schemas.openxmlformats.org/officeDocument/2006/relationships/oleObject" Target="../embeddings/oleObject7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171046131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9"/>
            <a:ext cx="121618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968277" y="36514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10922498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8/28/2018 8:55 AM Central European Standard Time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1318" y="1951038"/>
            <a:ext cx="583854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61584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61585" y="6080125"/>
            <a:ext cx="1160168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61584" y="6435725"/>
            <a:ext cx="931366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1318" y="1127125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051924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425831" y="6403976"/>
            <a:ext cx="54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7"/>
            <a:ext cx="121618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49419" y="457201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10922498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8/28/2018 8:55 AM Central European Standard Time</a:t>
            </a:r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1318" y="1951038"/>
            <a:ext cx="583854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61584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61585" y="6080125"/>
            <a:ext cx="1160168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61584" y="6435725"/>
            <a:ext cx="931366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1318" y="1127125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051924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425831" y="6403976"/>
            <a:ext cx="54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11653477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40439858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4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20" y="1951380"/>
            <a:ext cx="3666241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1031074" y="431801"/>
            <a:ext cx="777352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717786" y="431801"/>
            <a:ext cx="1090640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963211" y="403225"/>
            <a:ext cx="845214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47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4" Type="http://schemas.openxmlformats.org/officeDocument/2006/relationships/slideLayout" Target="../slideLayouts/slideLayout10.xml"/><Relationship Id="rId5" Type="http://schemas.openxmlformats.org/officeDocument/2006/relationships/notesSlide" Target="../notesSlides/notesSlide1.xml"/><Relationship Id="rId6" Type="http://schemas.openxmlformats.org/officeDocument/2006/relationships/oleObject" Target="../embeddings/oleObject9.bin"/><Relationship Id="rId7" Type="http://schemas.openxmlformats.org/officeDocument/2006/relationships/image" Target="../media/image8.emf"/><Relationship Id="rId8" Type="http://schemas.openxmlformats.org/officeDocument/2006/relationships/image" Target="../media/image11.jpeg"/><Relationship Id="rId1" Type="http://schemas.openxmlformats.org/officeDocument/2006/relationships/vmlDrawing" Target="../drawings/vmlDrawing8.vml"/><Relationship Id="rId2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tags" Target="../tags/tag97.xml"/><Relationship Id="rId21" Type="http://schemas.openxmlformats.org/officeDocument/2006/relationships/tags" Target="../tags/tag98.xml"/><Relationship Id="rId22" Type="http://schemas.openxmlformats.org/officeDocument/2006/relationships/tags" Target="../tags/tag99.xml"/><Relationship Id="rId23" Type="http://schemas.openxmlformats.org/officeDocument/2006/relationships/tags" Target="../tags/tag100.xml"/><Relationship Id="rId24" Type="http://schemas.openxmlformats.org/officeDocument/2006/relationships/tags" Target="../tags/tag101.xml"/><Relationship Id="rId25" Type="http://schemas.openxmlformats.org/officeDocument/2006/relationships/tags" Target="../tags/tag102.xml"/><Relationship Id="rId26" Type="http://schemas.openxmlformats.org/officeDocument/2006/relationships/tags" Target="../tags/tag103.xml"/><Relationship Id="rId27" Type="http://schemas.openxmlformats.org/officeDocument/2006/relationships/tags" Target="../tags/tag104.xml"/><Relationship Id="rId28" Type="http://schemas.openxmlformats.org/officeDocument/2006/relationships/tags" Target="../tags/tag105.xml"/><Relationship Id="rId29" Type="http://schemas.openxmlformats.org/officeDocument/2006/relationships/tags" Target="../tags/tag106.xml"/><Relationship Id="rId1" Type="http://schemas.openxmlformats.org/officeDocument/2006/relationships/vmlDrawing" Target="../drawings/vmlDrawing9.vml"/><Relationship Id="rId2" Type="http://schemas.openxmlformats.org/officeDocument/2006/relationships/tags" Target="../tags/tag79.xml"/><Relationship Id="rId3" Type="http://schemas.openxmlformats.org/officeDocument/2006/relationships/tags" Target="../tags/tag80.xml"/><Relationship Id="rId4" Type="http://schemas.openxmlformats.org/officeDocument/2006/relationships/tags" Target="../tags/tag81.xml"/><Relationship Id="rId5" Type="http://schemas.openxmlformats.org/officeDocument/2006/relationships/tags" Target="../tags/tag82.xml"/><Relationship Id="rId30" Type="http://schemas.openxmlformats.org/officeDocument/2006/relationships/tags" Target="../tags/tag107.xml"/><Relationship Id="rId31" Type="http://schemas.openxmlformats.org/officeDocument/2006/relationships/tags" Target="../tags/tag108.xml"/><Relationship Id="rId32" Type="http://schemas.openxmlformats.org/officeDocument/2006/relationships/tags" Target="../tags/tag109.xml"/><Relationship Id="rId9" Type="http://schemas.openxmlformats.org/officeDocument/2006/relationships/tags" Target="../tags/tag86.xml"/><Relationship Id="rId6" Type="http://schemas.openxmlformats.org/officeDocument/2006/relationships/tags" Target="../tags/tag83.xml"/><Relationship Id="rId7" Type="http://schemas.openxmlformats.org/officeDocument/2006/relationships/tags" Target="../tags/tag84.xml"/><Relationship Id="rId8" Type="http://schemas.openxmlformats.org/officeDocument/2006/relationships/tags" Target="../tags/tag85.xml"/><Relationship Id="rId33" Type="http://schemas.openxmlformats.org/officeDocument/2006/relationships/tags" Target="../tags/tag110.xml"/><Relationship Id="rId34" Type="http://schemas.openxmlformats.org/officeDocument/2006/relationships/tags" Target="../tags/tag111.xml"/><Relationship Id="rId35" Type="http://schemas.openxmlformats.org/officeDocument/2006/relationships/tags" Target="../tags/tag112.xml"/><Relationship Id="rId36" Type="http://schemas.openxmlformats.org/officeDocument/2006/relationships/tags" Target="../tags/tag113.xml"/><Relationship Id="rId10" Type="http://schemas.openxmlformats.org/officeDocument/2006/relationships/tags" Target="../tags/tag87.xml"/><Relationship Id="rId11" Type="http://schemas.openxmlformats.org/officeDocument/2006/relationships/tags" Target="../tags/tag88.xml"/><Relationship Id="rId12" Type="http://schemas.openxmlformats.org/officeDocument/2006/relationships/tags" Target="../tags/tag89.xml"/><Relationship Id="rId13" Type="http://schemas.openxmlformats.org/officeDocument/2006/relationships/tags" Target="../tags/tag90.xml"/><Relationship Id="rId14" Type="http://schemas.openxmlformats.org/officeDocument/2006/relationships/tags" Target="../tags/tag91.xml"/><Relationship Id="rId15" Type="http://schemas.openxmlformats.org/officeDocument/2006/relationships/tags" Target="../tags/tag92.xml"/><Relationship Id="rId16" Type="http://schemas.openxmlformats.org/officeDocument/2006/relationships/tags" Target="../tags/tag93.xml"/><Relationship Id="rId17" Type="http://schemas.openxmlformats.org/officeDocument/2006/relationships/tags" Target="../tags/tag94.xml"/><Relationship Id="rId18" Type="http://schemas.openxmlformats.org/officeDocument/2006/relationships/tags" Target="../tags/tag95.xml"/><Relationship Id="rId19" Type="http://schemas.openxmlformats.org/officeDocument/2006/relationships/tags" Target="../tags/tag96.xml"/><Relationship Id="rId37" Type="http://schemas.openxmlformats.org/officeDocument/2006/relationships/slideLayout" Target="../slideLayouts/slideLayout12.xml"/><Relationship Id="rId38" Type="http://schemas.openxmlformats.org/officeDocument/2006/relationships/notesSlide" Target="../notesSlides/notesSlide2.xml"/><Relationship Id="rId39" Type="http://schemas.openxmlformats.org/officeDocument/2006/relationships/oleObject" Target="../embeddings/oleObject10.bin"/><Relationship Id="rId40" Type="http://schemas.openxmlformats.org/officeDocument/2006/relationships/image" Target="../media/image12.emf"/><Relationship Id="rId41" Type="http://schemas.openxmlformats.org/officeDocument/2006/relationships/image" Target="../media/image13.png"/><Relationship Id="rId42" Type="http://schemas.openxmlformats.org/officeDocument/2006/relationships/image" Target="../media/image14.png"/><Relationship Id="rId43" Type="http://schemas.openxmlformats.org/officeDocument/2006/relationships/image" Target="../media/image15.jpeg"/><Relationship Id="rId44" Type="http://schemas.openxmlformats.org/officeDocument/2006/relationships/image" Target="../media/image16.jpeg"/><Relationship Id="rId45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4155055" y="4617173"/>
            <a:ext cx="1178945" cy="3523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65020444"/>
              </p:ext>
            </p:extLst>
          </p:nvPr>
        </p:nvGraphicFramePr>
        <p:xfrm>
          <a:off x="16002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0020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ja-JP" altLang="en-US" sz="1400" b="1">
              <a:latin typeface="Arial"/>
              <a:ea typeface="MS PGothic"/>
              <a:cs typeface="Arial"/>
              <a:sym typeface="Arial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8" y="230188"/>
            <a:ext cx="8618538" cy="292388"/>
          </a:xfrm>
        </p:spPr>
        <p:txBody>
          <a:bodyPr/>
          <a:lstStyle/>
          <a:p>
            <a:r>
              <a:rPr lang="en-US" altLang="zh-CN" dirty="0"/>
              <a:t>Leading OEM optimizes sales on e-commerce platform</a:t>
            </a:r>
            <a:endParaRPr lang="en-US" altLang="ja-JP" dirty="0">
              <a:ea typeface="MS PGothic" pitchFamily="34" charset="-128"/>
            </a:endParaRP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3218666" y="1269832"/>
            <a:ext cx="510618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zh-CN" sz="1200" dirty="0"/>
              <a:t>Extract </a:t>
            </a:r>
            <a:r>
              <a:rPr lang="en-US" altLang="zh-CN" sz="1200" b="1" dirty="0"/>
              <a:t>car owner data</a:t>
            </a:r>
            <a:r>
              <a:rPr lang="en-US" altLang="zh-CN" sz="1200" dirty="0"/>
              <a:t> (by car model) from the OEM </a:t>
            </a:r>
          </a:p>
          <a:p>
            <a:pPr lvl="1">
              <a:spcBef>
                <a:spcPct val="50000"/>
              </a:spcBef>
            </a:pPr>
            <a:r>
              <a:rPr lang="en-US" altLang="zh-CN" sz="1200" b="1" dirty="0"/>
              <a:t>Match</a:t>
            </a:r>
            <a:r>
              <a:rPr lang="en-US" altLang="zh-CN" sz="1200" dirty="0"/>
              <a:t> car owners with their accounts on the e-commerce platform and </a:t>
            </a:r>
            <a:r>
              <a:rPr lang="en-US" altLang="zh-CN" sz="1200" b="1" dirty="0"/>
              <a:t>conduct analysis</a:t>
            </a:r>
          </a:p>
          <a:p>
            <a:pPr lvl="1">
              <a:spcBef>
                <a:spcPct val="50000"/>
              </a:spcBef>
            </a:pPr>
            <a:r>
              <a:rPr lang="en-US" altLang="zh-CN" sz="1200" b="1" dirty="0"/>
              <a:t>Define consumer  profiles</a:t>
            </a:r>
            <a:r>
              <a:rPr lang="zh-CN" altLang="en-US" sz="1200" b="1" dirty="0"/>
              <a:t> </a:t>
            </a:r>
            <a:r>
              <a:rPr lang="en-US" altLang="zh-CN" sz="1200" dirty="0">
                <a:ea typeface="华文楷体" pitchFamily="2" charset="-122"/>
              </a:rPr>
              <a:t>(analyze consumer demographics, life cycle, overall shopping behaviors, etc.; segment consumers by behavior and value and profile the most attractive segments)</a:t>
            </a:r>
            <a:endParaRPr lang="en-US" altLang="zh-CN" sz="1200" dirty="0">
              <a:latin typeface="华文楷体" pitchFamily="2" charset="-122"/>
              <a:ea typeface="华文楷体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1200" b="1" dirty="0">
                <a:ea typeface="华文楷体" pitchFamily="2" charset="-122"/>
              </a:rPr>
              <a:t>Understand consumer preferences for products </a:t>
            </a:r>
            <a:r>
              <a:rPr lang="en-US" altLang="zh-CN" sz="1200" dirty="0">
                <a:ea typeface="华文楷体" pitchFamily="2" charset="-122"/>
              </a:rPr>
              <a:t>(compare sales of sub-categories, identify emerging star products; identify most popular non-auto products to drive cross-selling)</a:t>
            </a:r>
            <a:endParaRPr lang="zh-CN" altLang="en-US" sz="1200" dirty="0">
              <a:ea typeface="华文楷体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1200" b="1" dirty="0">
                <a:ea typeface="华文楷体" pitchFamily="2" charset="-122"/>
              </a:rPr>
              <a:t>Optimize after-sales service value and avoid customer attrition </a:t>
            </a:r>
            <a:r>
              <a:rPr lang="en-US" altLang="zh-CN" sz="1200" dirty="0">
                <a:ea typeface="华文楷体" pitchFamily="2" charset="-122"/>
              </a:rPr>
              <a:t>(compare the profiles of “loyal customers” </a:t>
            </a:r>
            <a:r>
              <a:rPr lang="en-US" altLang="zh-CN" sz="1200" dirty="0" err="1">
                <a:ea typeface="华文楷体" pitchFamily="2" charset="-122"/>
              </a:rPr>
              <a:t>vs</a:t>
            </a:r>
            <a:r>
              <a:rPr lang="en-US" altLang="zh-CN" sz="1200" dirty="0">
                <a:ea typeface="华文楷体" pitchFamily="2" charset="-122"/>
              </a:rPr>
              <a:t> “lost customers”; define the strategy to increase basket size and shopping frequency of  loyal customers by analyzing customer features; Forecast customers at risk of leaving and design incentives to retain them)</a:t>
            </a:r>
            <a:endParaRPr lang="en-US" sz="1200" dirty="0">
              <a:ea typeface="华文楷体" pitchFamily="2" charset="-122"/>
            </a:endParaRPr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gray">
          <a:xfrm>
            <a:off x="3365750" y="4392616"/>
            <a:ext cx="209073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000" b="1" dirty="0" err="1">
                <a:solidFill>
                  <a:schemeClr val="tx2"/>
                </a:solidFill>
                <a:ea typeface="MS PGothic" pitchFamily="34" charset="-128"/>
              </a:rPr>
              <a:t>M&amp;S</a:t>
            </a:r>
            <a:r>
              <a:rPr lang="en-US" altLang="ja-JP" sz="1000" b="1" dirty="0">
                <a:solidFill>
                  <a:schemeClr val="tx2"/>
                </a:solidFill>
                <a:ea typeface="MS PGothic" pitchFamily="34" charset="-128"/>
              </a:rPr>
              <a:t>  client expert</a:t>
            </a:r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>
            <a:off x="3365750" y="4537822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74" name="Rectangle 106"/>
          <p:cNvSpPr>
            <a:spLocks noChangeArrowheads="1"/>
          </p:cNvSpPr>
          <p:nvPr/>
        </p:nvSpPr>
        <p:spPr bwMode="gray">
          <a:xfrm>
            <a:off x="4271471" y="4703615"/>
            <a:ext cx="86201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dirty="0" err="1">
                <a:solidFill>
                  <a:schemeClr val="bg1"/>
                </a:solidFill>
                <a:ea typeface="MS PGothic" pitchFamily="34" charset="-128"/>
              </a:rPr>
              <a:t>Weiya</a:t>
            </a:r>
            <a:r>
              <a:rPr lang="en-US" altLang="ja-JP" sz="1200" dirty="0">
                <a:solidFill>
                  <a:schemeClr val="bg1"/>
                </a:solidFill>
                <a:ea typeface="MS PGothic" pitchFamily="34" charset="-128"/>
              </a:rPr>
              <a:t> Guan</a:t>
            </a:r>
          </a:p>
        </p:txBody>
      </p:sp>
      <p:sp>
        <p:nvSpPr>
          <p:cNvPr id="49" name="TextBox 1"/>
          <p:cNvSpPr txBox="1">
            <a:spLocks noChangeArrowheads="1"/>
          </p:cNvSpPr>
          <p:nvPr/>
        </p:nvSpPr>
        <p:spPr bwMode="auto">
          <a:xfrm>
            <a:off x="347937" y="1198593"/>
            <a:ext cx="2480988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zh-CN" sz="1200" dirty="0"/>
              <a:t>Leading Asian OEM collaborating with e-commerce players on big data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/>
              <a:t>Pain points</a:t>
            </a:r>
          </a:p>
          <a:p>
            <a:pPr lvl="2">
              <a:spcBef>
                <a:spcPct val="25000"/>
              </a:spcBef>
            </a:pPr>
            <a:r>
              <a:rPr lang="en-US" altLang="zh-CN" sz="1200" dirty="0"/>
              <a:t>The OEM has just launched an </a:t>
            </a:r>
            <a:r>
              <a:rPr lang="en-US" altLang="zh-CN" sz="1200" b="1" dirty="0"/>
              <a:t>online flagship store</a:t>
            </a:r>
            <a:r>
              <a:rPr lang="en-US" altLang="zh-CN" sz="1200" dirty="0"/>
              <a:t>. It urgently needs to develop a deep understanding of  car owners’ </a:t>
            </a:r>
            <a:r>
              <a:rPr lang="en-US" altLang="zh-CN" sz="1200" b="1" dirty="0"/>
              <a:t>shopping behaviors </a:t>
            </a:r>
            <a:r>
              <a:rPr lang="en-US" altLang="zh-CN" sz="1200" dirty="0"/>
              <a:t>on e-commerce platform so that it could help recommend </a:t>
            </a:r>
            <a:r>
              <a:rPr lang="en-US" altLang="zh-CN" sz="1200" b="1" dirty="0"/>
              <a:t>star products</a:t>
            </a:r>
          </a:p>
          <a:p>
            <a:pPr lvl="2">
              <a:spcBef>
                <a:spcPct val="25000"/>
              </a:spcBef>
            </a:pPr>
            <a:r>
              <a:rPr lang="en-US" altLang="zh-CN" sz="1200" dirty="0"/>
              <a:t>Keep track of </a:t>
            </a:r>
            <a:r>
              <a:rPr lang="en-US" altLang="zh-CN" sz="1200" b="1" dirty="0"/>
              <a:t>the sales and future trends</a:t>
            </a:r>
            <a:r>
              <a:rPr lang="en-US" altLang="zh-CN" sz="1200" dirty="0"/>
              <a:t> of both its own products and competition </a:t>
            </a:r>
            <a:r>
              <a:rPr lang="en-US" altLang="zh-CN" sz="1200" b="1" dirty="0"/>
              <a:t>on e-commerce platform</a:t>
            </a:r>
            <a:r>
              <a:rPr lang="en-US" altLang="zh-CN" sz="1200" dirty="0"/>
              <a:t>. Closely monitor the sales of its competitors</a:t>
            </a:r>
          </a:p>
        </p:txBody>
      </p:sp>
      <p:sp>
        <p:nvSpPr>
          <p:cNvPr id="53" name="TextBox 1"/>
          <p:cNvSpPr txBox="1">
            <a:spLocks noChangeArrowheads="1"/>
          </p:cNvSpPr>
          <p:nvPr/>
        </p:nvSpPr>
        <p:spPr bwMode="auto">
          <a:xfrm>
            <a:off x="8639179" y="1333599"/>
            <a:ext cx="267643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zh-CN" sz="1200" b="1" dirty="0"/>
              <a:t>Improved </a:t>
            </a:r>
            <a:r>
              <a:rPr lang="en-US" altLang="zh-CN" sz="1200" dirty="0"/>
              <a:t>the online flagship store’s </a:t>
            </a:r>
            <a:r>
              <a:rPr lang="en-US" altLang="zh-CN" sz="1200" b="1" dirty="0"/>
              <a:t>traffic and conversion rate</a:t>
            </a:r>
            <a:r>
              <a:rPr lang="zh-CN" altLang="en-US" sz="1200" b="1" dirty="0"/>
              <a:t> </a:t>
            </a:r>
            <a:r>
              <a:rPr lang="en-US" altLang="zh-CN" sz="1200" dirty="0"/>
              <a:t>(30~50%) 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/>
              <a:t>Avoided </a:t>
            </a:r>
            <a:r>
              <a:rPr lang="en-US" altLang="zh-CN" sz="1200" b="1" dirty="0"/>
              <a:t>customer attrition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/>
              <a:t>Developed a better understanding of consumer preferences and </a:t>
            </a:r>
            <a:r>
              <a:rPr lang="en-US" altLang="zh-CN" sz="1200" b="1" dirty="0"/>
              <a:t>provided targeted, convenient customer service </a:t>
            </a:r>
            <a:r>
              <a:rPr lang="en-US" altLang="zh-CN" sz="1200" dirty="0"/>
              <a:t>(car fragrance is given to customers for free in car owner club events)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090" y="4593374"/>
            <a:ext cx="779461" cy="1039281"/>
          </a:xfrm>
          <a:prstGeom prst="rect">
            <a:avLst/>
          </a:prstGeom>
        </p:spPr>
      </p:pic>
      <p:sp>
        <p:nvSpPr>
          <p:cNvPr id="32" name="Rectangle 13">
            <a:extLst>
              <a:ext uri="{FF2B5EF4-FFF2-40B4-BE49-F238E27FC236}">
                <a16:creationId xmlns:a16="http://schemas.microsoft.com/office/drawing/2014/main" xmlns="" id="{66666042-D7FF-4B48-9504-CF75435E90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-1"/>
            <a:ext cx="1199104" cy="14566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TMT | Asia-Pacific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xmlns="" id="{B5A02C6D-A3A7-2245-AD1E-D9AF281938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94326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HIT029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692247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5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126" y="776206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776206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378" y="776206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38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040032" y="748384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9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443780" y="748384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097337" y="1101823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482014" y="1134103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738834"/>
            <a:ext cx="2824210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235335" y="5757344"/>
            <a:ext cx="3913067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6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1600201" y="0"/>
          <a:ext cx="155581" cy="15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think-cell Slide" r:id="rId39" imgW="270" imgH="270" progId="TCLayout.ActiveDocument.1">
                  <p:embed/>
                </p:oleObj>
              </mc:Choice>
              <mc:Fallback>
                <p:oleObj name="think-cell Slide" r:id="rId39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1" y="0"/>
                        <a:ext cx="155581" cy="155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6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0" y="207963"/>
            <a:ext cx="6616700" cy="492125"/>
          </a:xfrm>
        </p:spPr>
        <p:txBody>
          <a:bodyPr/>
          <a:lstStyle/>
          <a:p>
            <a:r>
              <a:rPr lang="en-US" altLang="zh-CN" sz="1600" dirty="0">
                <a:ea typeface="STKaiti" pitchFamily="2" charset="-122"/>
              </a:rPr>
              <a:t>Case:  VW China acquired relevant data for customer analysis to engage each potential customer one on one</a:t>
            </a:r>
            <a:endParaRPr lang="zh-CN" altLang="en-US" sz="1600" dirty="0">
              <a:ea typeface="STKaiti" pitchFamily="2" charset="-122"/>
            </a:endParaRPr>
          </a:p>
        </p:txBody>
      </p:sp>
      <p:sp>
        <p:nvSpPr>
          <p:cNvPr id="7172" name="5. Source"/>
          <p:cNvSpPr>
            <a:spLocks noChangeArrowheads="1"/>
          </p:cNvSpPr>
          <p:nvPr/>
        </p:nvSpPr>
        <p:spPr bwMode="gray">
          <a:xfrm>
            <a:off x="1719998" y="6434025"/>
            <a:ext cx="854759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marL="609854" indent="-609854" defTabSz="894557" eaLnBrk="0" hangingPunct="0">
              <a:buSzPct val="100000"/>
              <a:tabLst>
                <a:tab pos="612966" algn="l"/>
              </a:tabLst>
            </a:pPr>
            <a:r>
              <a:rPr lang="en-US" altLang="zh-CN" sz="1000" dirty="0">
                <a:solidFill>
                  <a:srgbClr val="000000"/>
                </a:solidFill>
                <a:ea typeface="STKaiti" pitchFamily="2" charset="-122"/>
              </a:rPr>
              <a:t>SOURCE: Expert interviews</a:t>
            </a:r>
          </a:p>
        </p:txBody>
      </p:sp>
      <p:sp>
        <p:nvSpPr>
          <p:cNvPr id="7173" name="4. Footnote"/>
          <p:cNvSpPr txBox="1">
            <a:spLocks noChangeArrowheads="1"/>
          </p:cNvSpPr>
          <p:nvPr/>
        </p:nvSpPr>
        <p:spPr bwMode="gray">
          <a:xfrm>
            <a:off x="1719998" y="5663513"/>
            <a:ext cx="854759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marL="106363" indent="-106363" defTabSz="912813" eaLnBrk="0" hangingPunct="0">
              <a:defRPr sz="1100" b="1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defTabSz="912813" eaLnBrk="0" hangingPunct="0">
              <a:defRPr sz="1100" b="1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defTabSz="912813" eaLnBrk="0" hangingPunct="0">
              <a:defRPr sz="1100" b="1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defTabSz="912813" eaLnBrk="0" hangingPunct="0">
              <a:defRPr sz="1100" b="1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defTabSz="912813" eaLnBrk="0" hangingPunct="0">
              <a:defRPr sz="1100" b="1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bg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>
              <a:buSzPct val="100000"/>
            </a:pPr>
            <a:r>
              <a:rPr lang="en-US" altLang="zh-CN" sz="1000" b="0" dirty="0">
                <a:solidFill>
                  <a:srgbClr val="000000"/>
                </a:solidFill>
                <a:ea typeface="STKaiti" pitchFamily="2" charset="-122"/>
              </a:rPr>
              <a:t>1 Referring to membership systems of auto vertical websites such as  BitAuto.com, </a:t>
            </a:r>
            <a:r>
              <a:rPr lang="en-US" altLang="zh-CN" sz="1000" b="0" dirty="0" err="1">
                <a:solidFill>
                  <a:srgbClr val="000000"/>
                </a:solidFill>
                <a:ea typeface="STKaiti" pitchFamily="2" charset="-122"/>
              </a:rPr>
              <a:t>SOHU</a:t>
            </a:r>
            <a:r>
              <a:rPr lang="en-US" altLang="zh-CN" sz="1000" b="0" dirty="0">
                <a:solidFill>
                  <a:srgbClr val="000000"/>
                </a:solidFill>
                <a:ea typeface="STKaiti" pitchFamily="2" charset="-122"/>
              </a:rPr>
              <a:t> auto channel, etc. After dealers register as members, the system will automatically collect information of local users who have visited and followed the dealers, and send that information to OEMs.
2 Specially assigned division from HQ manually collects potential customer information through the direct to consumer communication in BBS,  instant messengers like </a:t>
            </a:r>
            <a:r>
              <a:rPr lang="en-US" altLang="zh-CN" sz="1000" b="0" dirty="0" err="1">
                <a:solidFill>
                  <a:srgbClr val="000000"/>
                </a:solidFill>
                <a:ea typeface="STKaiti" pitchFamily="2" charset="-122"/>
              </a:rPr>
              <a:t>QQ</a:t>
            </a:r>
            <a:r>
              <a:rPr lang="en-US" altLang="zh-CN" sz="1000" b="0" dirty="0">
                <a:solidFill>
                  <a:srgbClr val="000000"/>
                </a:solidFill>
                <a:ea typeface="STKaiti" pitchFamily="2" charset="-122"/>
              </a:rPr>
              <a:t> groups, </a:t>
            </a:r>
            <a:r>
              <a:rPr lang="en-US" altLang="zh-CN" sz="1000" b="0" dirty="0" err="1">
                <a:solidFill>
                  <a:srgbClr val="000000"/>
                </a:solidFill>
                <a:ea typeface="STKaiti" pitchFamily="2" charset="-122"/>
              </a:rPr>
              <a:t>Wechat</a:t>
            </a:r>
            <a:r>
              <a:rPr lang="en-US" altLang="zh-CN" sz="1000" b="0" dirty="0">
                <a:solidFill>
                  <a:srgbClr val="000000"/>
                </a:solidFill>
                <a:ea typeface="STKaiti" pitchFamily="2" charset="-122"/>
              </a:rPr>
              <a:t> groups, etc.</a:t>
            </a:r>
          </a:p>
        </p:txBody>
      </p:sp>
      <p:sp>
        <p:nvSpPr>
          <p:cNvPr id="710764" name="Line 108"/>
          <p:cNvSpPr>
            <a:spLocks noChangeShapeType="1"/>
          </p:cNvSpPr>
          <p:nvPr/>
        </p:nvSpPr>
        <p:spPr bwMode="gray">
          <a:xfrm>
            <a:off x="4730480" y="4298228"/>
            <a:ext cx="421624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611" tIns="44806" rIns="89611" bIns="44806"/>
          <a:lstStyle/>
          <a:p>
            <a:pPr>
              <a:defRPr/>
            </a:pPr>
            <a:endParaRPr lang="en-US" sz="1000">
              <a:latin typeface="+mj-lt"/>
              <a:ea typeface="宋体" pitchFamily="2" charset="-122"/>
            </a:endParaRPr>
          </a:p>
        </p:txBody>
      </p:sp>
      <p:sp>
        <p:nvSpPr>
          <p:cNvPr id="710661" name="Line 5"/>
          <p:cNvSpPr>
            <a:spLocks noChangeShapeType="1"/>
          </p:cNvSpPr>
          <p:nvPr/>
        </p:nvSpPr>
        <p:spPr bwMode="gray">
          <a:xfrm flipV="1">
            <a:off x="7423581" y="2907257"/>
            <a:ext cx="832355" cy="18671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611" tIns="44806" rIns="89611" bIns="44806"/>
          <a:lstStyle/>
          <a:p>
            <a:pPr>
              <a:defRPr/>
            </a:pPr>
            <a:endParaRPr lang="en-US" sz="1000">
              <a:latin typeface="+mj-lt"/>
              <a:ea typeface="宋体" pitchFamily="2" charset="-122"/>
            </a:endParaRPr>
          </a:p>
        </p:txBody>
      </p:sp>
      <p:sp>
        <p:nvSpPr>
          <p:cNvPr id="710663" name="Freeform 11"/>
          <p:cNvSpPr>
            <a:spLocks/>
          </p:cNvSpPr>
          <p:nvPr>
            <p:custDataLst>
              <p:tags r:id="rId3"/>
            </p:custDataLst>
          </p:nvPr>
        </p:nvSpPr>
        <p:spPr bwMode="gray">
          <a:xfrm>
            <a:off x="1934699" y="1583189"/>
            <a:ext cx="2963808" cy="494775"/>
          </a:xfrm>
          <a:custGeom>
            <a:avLst/>
            <a:gdLst>
              <a:gd name="T0" fmla="*/ 0 w 1995"/>
              <a:gd name="T1" fmla="*/ 0 h 360"/>
              <a:gd name="T2" fmla="*/ 2147483647 w 1995"/>
              <a:gd name="T3" fmla="*/ 0 h 360"/>
              <a:gd name="T4" fmla="*/ 2147483647 w 1995"/>
              <a:gd name="T5" fmla="*/ 2147483647 h 360"/>
              <a:gd name="T6" fmla="*/ 2147483647 w 1995"/>
              <a:gd name="T7" fmla="*/ 2147483647 h 360"/>
              <a:gd name="T8" fmla="*/ 0 w 1995"/>
              <a:gd name="T9" fmla="*/ 2147483647 h 360"/>
              <a:gd name="T10" fmla="*/ 0 w 1995"/>
              <a:gd name="T11" fmla="*/ 2147483647 h 360"/>
              <a:gd name="T12" fmla="*/ 0 w 1995"/>
              <a:gd name="T13" fmla="*/ 0 h 3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95"/>
              <a:gd name="T22" fmla="*/ 0 h 360"/>
              <a:gd name="T23" fmla="*/ 1995 w 1995"/>
              <a:gd name="T24" fmla="*/ 360 h 3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95" h="360">
                <a:moveTo>
                  <a:pt x="0" y="0"/>
                </a:moveTo>
                <a:lnTo>
                  <a:pt x="1930" y="0"/>
                </a:lnTo>
                <a:lnTo>
                  <a:pt x="1995" y="180"/>
                </a:lnTo>
                <a:lnTo>
                  <a:pt x="1930" y="360"/>
                </a:lnTo>
                <a:lnTo>
                  <a:pt x="0" y="360"/>
                </a:lnTo>
                <a:lnTo>
                  <a:pt x="0" y="1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lIns="88181" tIns="45854" rIns="88181" bIns="45854" anchor="ctr"/>
          <a:lstStyle/>
          <a:p>
            <a:pPr>
              <a:defRPr/>
            </a:pPr>
            <a:endParaRPr lang="en-US" sz="1000">
              <a:latin typeface="+mj-lt"/>
              <a:ea typeface="宋体" pitchFamily="2" charset="-122"/>
            </a:endParaRPr>
          </a:p>
        </p:txBody>
      </p:sp>
      <p:sp>
        <p:nvSpPr>
          <p:cNvPr id="710664" name="AutoShape 10"/>
          <p:cNvSpPr>
            <a:spLocks noChangeArrowheads="1"/>
          </p:cNvSpPr>
          <p:nvPr/>
        </p:nvSpPr>
        <p:spPr bwMode="gray">
          <a:xfrm>
            <a:off x="7325565" y="1583189"/>
            <a:ext cx="3008927" cy="494775"/>
          </a:xfrm>
          <a:prstGeom prst="homePlate">
            <a:avLst>
              <a:gd name="adj" fmla="val 0"/>
            </a:avLst>
          </a:prstGeom>
          <a:solidFill>
            <a:schemeClr val="folHlink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88181" tIns="45854" rIns="88181" bIns="45854" anchor="ctr"/>
          <a:lstStyle/>
          <a:p>
            <a:endParaRPr lang="en-US" sz="1000"/>
          </a:p>
        </p:txBody>
      </p:sp>
      <p:sp>
        <p:nvSpPr>
          <p:cNvPr id="710665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981374" y="1611194"/>
            <a:ext cx="2819119" cy="42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5" tIns="0" rIns="3655" bIns="0" anchor="ctr"/>
          <a:lstStyle/>
          <a:p>
            <a:pPr defTabSz="877443">
              <a:lnSpc>
                <a:spcPct val="90000"/>
              </a:lnSpc>
              <a:buSzPct val="120000"/>
            </a:pPr>
            <a:r>
              <a:rPr lang="en-US" altLang="zh-CN" sz="1000"/>
              <a:t>Collect &amp; Acquire– HQ and dealers</a:t>
            </a:r>
            <a:endParaRPr lang="zh-CN" altLang="en-US" sz="1000"/>
          </a:p>
        </p:txBody>
      </p:sp>
      <p:sp>
        <p:nvSpPr>
          <p:cNvPr id="710667" name="Freeform 14"/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4663582" y="1583189"/>
            <a:ext cx="2817563" cy="494775"/>
          </a:xfrm>
          <a:custGeom>
            <a:avLst/>
            <a:gdLst>
              <a:gd name="T0" fmla="*/ 0 w 1898"/>
              <a:gd name="T1" fmla="*/ 0 h 360"/>
              <a:gd name="T2" fmla="*/ 1833 w 1898"/>
              <a:gd name="T3" fmla="*/ 0 h 360"/>
              <a:gd name="T4" fmla="*/ 1898 w 1898"/>
              <a:gd name="T5" fmla="*/ 180 h 360"/>
              <a:gd name="T6" fmla="*/ 1833 w 1898"/>
              <a:gd name="T7" fmla="*/ 360 h 360"/>
              <a:gd name="T8" fmla="*/ 0 w 1898"/>
              <a:gd name="T9" fmla="*/ 360 h 360"/>
              <a:gd name="T10" fmla="*/ 65 w 1898"/>
              <a:gd name="T11" fmla="*/ 180 h 360"/>
              <a:gd name="T12" fmla="*/ 0 w 1898"/>
              <a:gd name="T13" fmla="*/ 0 h 3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8"/>
              <a:gd name="T22" fmla="*/ 0 h 360"/>
              <a:gd name="T23" fmla="*/ 1898 w 1898"/>
              <a:gd name="T24" fmla="*/ 360 h 3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8" h="360">
                <a:moveTo>
                  <a:pt x="0" y="0"/>
                </a:moveTo>
                <a:lnTo>
                  <a:pt x="1833" y="0"/>
                </a:lnTo>
                <a:lnTo>
                  <a:pt x="1898" y="180"/>
                </a:lnTo>
                <a:lnTo>
                  <a:pt x="1833" y="360"/>
                </a:lnTo>
                <a:lnTo>
                  <a:pt x="0" y="360"/>
                </a:lnTo>
                <a:lnTo>
                  <a:pt x="65" y="1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lIns="88181" tIns="45854" rIns="88181" bIns="45854" anchor="ctr"/>
          <a:lstStyle/>
          <a:p>
            <a:pPr>
              <a:defRPr/>
            </a:pPr>
            <a:endParaRPr lang="en-US" sz="1000">
              <a:latin typeface="+mj-lt"/>
              <a:ea typeface="宋体" pitchFamily="2" charset="-122"/>
            </a:endParaRPr>
          </a:p>
        </p:txBody>
      </p:sp>
      <p:sp>
        <p:nvSpPr>
          <p:cNvPr id="710668" name="Rectangle 15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4808272" y="1611194"/>
            <a:ext cx="2576413" cy="426316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5" tIns="0" rIns="3655" bIns="0" anchor="ctr"/>
          <a:lstStyle/>
          <a:p>
            <a:pPr defTabSz="877443">
              <a:lnSpc>
                <a:spcPct val="90000"/>
              </a:lnSpc>
              <a:buSzPct val="120000"/>
            </a:pPr>
            <a:r>
              <a:rPr lang="en-US" altLang="zh-CN" sz="1000"/>
              <a:t>Screening analysis– HQ</a:t>
            </a:r>
            <a:endParaRPr lang="zh-CN" altLang="en-US" sz="1000"/>
          </a:p>
        </p:txBody>
      </p:sp>
      <p:sp>
        <p:nvSpPr>
          <p:cNvPr id="710669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7538711" y="1611194"/>
            <a:ext cx="2061441" cy="42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5" tIns="0" rIns="3655" bIns="0" anchor="ctr"/>
          <a:lstStyle/>
          <a:p>
            <a:pPr defTabSz="877443">
              <a:lnSpc>
                <a:spcPct val="90000"/>
              </a:lnSpc>
              <a:buSzPct val="120000"/>
            </a:pPr>
            <a:r>
              <a:rPr lang="en-US" altLang="zh-CN" sz="1000">
                <a:solidFill>
                  <a:schemeClr val="bg1"/>
                </a:solidFill>
              </a:rPr>
              <a:t>Customer interaction– Dealers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10670" name="Line 14"/>
          <p:cNvSpPr>
            <a:spLocks noChangeShapeType="1"/>
          </p:cNvSpPr>
          <p:nvPr/>
        </p:nvSpPr>
        <p:spPr bwMode="gray">
          <a:xfrm>
            <a:off x="1976706" y="2048403"/>
            <a:ext cx="17114" cy="2634133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611" tIns="44806" rIns="89611" bIns="44806"/>
          <a:lstStyle/>
          <a:p>
            <a:pPr>
              <a:defRPr/>
            </a:pPr>
            <a:endParaRPr lang="en-US" sz="1000">
              <a:latin typeface="+mj-lt"/>
              <a:ea typeface="宋体" pitchFamily="2" charset="-122"/>
            </a:endParaRPr>
          </a:p>
        </p:txBody>
      </p:sp>
      <p:sp>
        <p:nvSpPr>
          <p:cNvPr id="710671" name="Line 15"/>
          <p:cNvSpPr>
            <a:spLocks noChangeShapeType="1"/>
          </p:cNvSpPr>
          <p:nvPr/>
        </p:nvSpPr>
        <p:spPr bwMode="gray">
          <a:xfrm>
            <a:off x="1995376" y="3909254"/>
            <a:ext cx="423179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611" tIns="44806" rIns="89611" bIns="44806"/>
          <a:lstStyle/>
          <a:p>
            <a:pPr>
              <a:defRPr/>
            </a:pPr>
            <a:endParaRPr lang="en-US" sz="1000">
              <a:latin typeface="+mj-lt"/>
              <a:ea typeface="宋体" pitchFamily="2" charset="-122"/>
            </a:endParaRPr>
          </a:p>
        </p:txBody>
      </p:sp>
      <p:sp>
        <p:nvSpPr>
          <p:cNvPr id="710672" name="Line 16"/>
          <p:cNvSpPr>
            <a:spLocks noChangeShapeType="1"/>
          </p:cNvSpPr>
          <p:nvPr/>
        </p:nvSpPr>
        <p:spPr bwMode="gray">
          <a:xfrm>
            <a:off x="1995376" y="4771221"/>
            <a:ext cx="423179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611" tIns="44806" rIns="89611" bIns="44806"/>
          <a:lstStyle/>
          <a:p>
            <a:pPr>
              <a:defRPr/>
            </a:pPr>
            <a:endParaRPr lang="en-US" sz="1000">
              <a:latin typeface="+mj-lt"/>
              <a:ea typeface="宋体" pitchFamily="2" charset="-122"/>
            </a:endParaRPr>
          </a:p>
        </p:txBody>
      </p:sp>
      <p:sp>
        <p:nvSpPr>
          <p:cNvPr id="710673" name="Line 17"/>
          <p:cNvSpPr>
            <a:spLocks noChangeShapeType="1"/>
          </p:cNvSpPr>
          <p:nvPr/>
        </p:nvSpPr>
        <p:spPr bwMode="gray">
          <a:xfrm>
            <a:off x="1981374" y="2796787"/>
            <a:ext cx="421623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611" tIns="44806" rIns="89611" bIns="44806"/>
          <a:lstStyle/>
          <a:p>
            <a:pPr>
              <a:defRPr/>
            </a:pPr>
            <a:endParaRPr lang="en-US" sz="1000">
              <a:latin typeface="+mj-lt"/>
              <a:ea typeface="宋体" pitchFamily="2" charset="-122"/>
            </a:endParaRPr>
          </a:p>
        </p:txBody>
      </p:sp>
      <p:sp>
        <p:nvSpPr>
          <p:cNvPr id="710681" name="AutoShape 25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2256751" y="2118416"/>
            <a:ext cx="2344599" cy="997330"/>
          </a:xfrm>
          <a:prstGeom prst="roundRect">
            <a:avLst>
              <a:gd name="adj" fmla="val 5940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611" tIns="44806" rIns="89611" bIns="44806" anchor="ctr"/>
          <a:lstStyle/>
          <a:p>
            <a:endParaRPr lang="en-US" sz="1000"/>
          </a:p>
        </p:txBody>
      </p:sp>
      <p:sp>
        <p:nvSpPr>
          <p:cNvPr id="710682" name="Rectangle 26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2256751" y="2118416"/>
            <a:ext cx="2344599" cy="135674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2230" tIns="62230" rIns="62230" bIns="0"/>
          <a:lstStyle/>
          <a:p>
            <a:pPr defTabSz="894557">
              <a:buClr>
                <a:schemeClr val="tx2"/>
              </a:buClr>
            </a:pPr>
            <a:endParaRPr lang="en-US" sz="1000"/>
          </a:p>
        </p:txBody>
      </p:sp>
      <p:sp>
        <p:nvSpPr>
          <p:cNvPr id="710683" name="Line 27"/>
          <p:cNvSpPr>
            <a:spLocks noChangeShapeType="1"/>
          </p:cNvSpPr>
          <p:nvPr/>
        </p:nvSpPr>
        <p:spPr bwMode="gray">
          <a:xfrm>
            <a:off x="4707144" y="2004837"/>
            <a:ext cx="26448" cy="2817729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611" tIns="44806" rIns="89611" bIns="44806"/>
          <a:lstStyle/>
          <a:p>
            <a:pPr>
              <a:defRPr/>
            </a:pPr>
            <a:endParaRPr lang="en-US" sz="1000">
              <a:latin typeface="+mj-lt"/>
              <a:ea typeface="宋体" pitchFamily="2" charset="-122"/>
            </a:endParaRPr>
          </a:p>
        </p:txBody>
      </p:sp>
      <p:sp>
        <p:nvSpPr>
          <p:cNvPr id="710684" name="Line 28"/>
          <p:cNvSpPr>
            <a:spLocks noChangeShapeType="1"/>
          </p:cNvSpPr>
          <p:nvPr/>
        </p:nvSpPr>
        <p:spPr bwMode="gray">
          <a:xfrm>
            <a:off x="7414245" y="2067073"/>
            <a:ext cx="0" cy="882193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611" tIns="44806" rIns="89611" bIns="44806"/>
          <a:lstStyle/>
          <a:p>
            <a:pPr>
              <a:defRPr/>
            </a:pPr>
            <a:endParaRPr lang="en-US" sz="1000">
              <a:latin typeface="+mj-lt"/>
              <a:ea typeface="宋体" pitchFamily="2" charset="-122"/>
            </a:endParaRPr>
          </a:p>
        </p:txBody>
      </p:sp>
      <p:grpSp>
        <p:nvGrpSpPr>
          <p:cNvPr id="7190" name="Group 18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2256751" y="3219391"/>
            <a:ext cx="2344599" cy="1013907"/>
            <a:chOff x="2400" y="1968"/>
            <a:chExt cx="960" cy="960"/>
          </a:xfrm>
        </p:grpSpPr>
        <p:sp>
          <p:nvSpPr>
            <p:cNvPr id="710675" name="AutoShape 19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gray">
            <a:xfrm>
              <a:off x="2400" y="1968"/>
              <a:ext cx="960" cy="960"/>
            </a:xfrm>
            <a:prstGeom prst="roundRect">
              <a:avLst>
                <a:gd name="adj" fmla="val 5940"/>
              </a:avLst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710676" name="Rectangle 20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gray">
            <a:xfrm>
              <a:off x="2400" y="1968"/>
              <a:ext cx="960" cy="96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63500" rIns="63500" bIns="0"/>
            <a:lstStyle/>
            <a:p>
              <a:pPr defTabSz="894557">
                <a:buClr>
                  <a:schemeClr val="tx2"/>
                </a:buClr>
              </a:pPr>
              <a:endParaRPr lang="en-US" sz="1000"/>
            </a:p>
          </p:txBody>
        </p:sp>
      </p:grpSp>
      <p:grpSp>
        <p:nvGrpSpPr>
          <p:cNvPr id="7192" name="Group 2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2256751" y="4343349"/>
            <a:ext cx="2344599" cy="739052"/>
            <a:chOff x="2400" y="1968"/>
            <a:chExt cx="960" cy="960"/>
          </a:xfrm>
        </p:grpSpPr>
        <p:sp>
          <p:nvSpPr>
            <p:cNvPr id="710678" name="AutoShape 2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2400" y="1968"/>
              <a:ext cx="960" cy="960"/>
            </a:xfrm>
            <a:prstGeom prst="roundRect">
              <a:avLst>
                <a:gd name="adj" fmla="val 5940"/>
              </a:avLst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710679" name="Rectangle 2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2400" y="1968"/>
              <a:ext cx="960" cy="96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63500" rIns="63500" bIns="0"/>
            <a:lstStyle/>
            <a:p>
              <a:pPr defTabSz="894557">
                <a:buClr>
                  <a:schemeClr val="tx2"/>
                </a:buClr>
              </a:pPr>
              <a:endParaRPr lang="en-US" sz="1000"/>
            </a:p>
          </p:txBody>
        </p:sp>
      </p:grpSp>
      <p:sp>
        <p:nvSpPr>
          <p:cNvPr id="710687" name="Rectangle 31"/>
          <p:cNvSpPr>
            <a:spLocks noChangeArrowheads="1"/>
          </p:cNvSpPr>
          <p:nvPr/>
        </p:nvSpPr>
        <p:spPr bwMode="gray">
          <a:xfrm>
            <a:off x="2283199" y="2165094"/>
            <a:ext cx="226369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192913" lvl="1" indent="-191358" defTabSz="894557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</a:pPr>
            <a:r>
              <a:rPr lang="en-US" altLang="zh-CN" sz="1000" dirty="0"/>
              <a:t>Source of external customer data:</a:t>
            </a:r>
          </a:p>
          <a:p>
            <a:pPr marL="457391" lvl="2" indent="-262922" defTabSz="894557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</a:pPr>
            <a:r>
              <a:rPr lang="en-US" altLang="zh-CN" sz="1000" dirty="0"/>
              <a:t>Membership systems of auto vertical websites</a:t>
            </a:r>
            <a:r>
              <a:rPr lang="en-US" altLang="zh-CN" sz="1000" baseline="30000" dirty="0"/>
              <a:t>1</a:t>
            </a:r>
          </a:p>
          <a:p>
            <a:pPr marL="457391" lvl="2" indent="-262922" defTabSz="894557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</a:pPr>
            <a:r>
              <a:rPr lang="en-US" altLang="zh-CN" sz="1000" dirty="0"/>
              <a:t>Purchase data from auto vertical websites</a:t>
            </a:r>
            <a:endParaRPr lang="zh-CN" altLang="en-US" sz="1000" dirty="0"/>
          </a:p>
        </p:txBody>
      </p:sp>
      <p:sp>
        <p:nvSpPr>
          <p:cNvPr id="710688" name="Line 32"/>
          <p:cNvSpPr>
            <a:spLocks noChangeShapeType="1"/>
          </p:cNvSpPr>
          <p:nvPr/>
        </p:nvSpPr>
        <p:spPr bwMode="gray">
          <a:xfrm>
            <a:off x="4716479" y="2827905"/>
            <a:ext cx="42162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611" tIns="44806" rIns="89611" bIns="44806"/>
          <a:lstStyle/>
          <a:p>
            <a:pPr>
              <a:defRPr/>
            </a:pPr>
            <a:endParaRPr lang="en-US" sz="1000">
              <a:latin typeface="+mj-lt"/>
              <a:ea typeface="宋体" pitchFamily="2" charset="-122"/>
            </a:endParaRPr>
          </a:p>
        </p:txBody>
      </p:sp>
      <p:sp>
        <p:nvSpPr>
          <p:cNvPr id="710693" name="Line 37"/>
          <p:cNvSpPr>
            <a:spLocks noChangeShapeType="1"/>
          </p:cNvSpPr>
          <p:nvPr/>
        </p:nvSpPr>
        <p:spPr bwMode="gray">
          <a:xfrm>
            <a:off x="4716479" y="3809676"/>
            <a:ext cx="42162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611" tIns="44806" rIns="89611" bIns="44806"/>
          <a:lstStyle/>
          <a:p>
            <a:pPr>
              <a:defRPr/>
            </a:pPr>
            <a:endParaRPr lang="en-US" sz="1000">
              <a:latin typeface="+mj-lt"/>
              <a:ea typeface="宋体" pitchFamily="2" charset="-122"/>
            </a:endParaRPr>
          </a:p>
        </p:txBody>
      </p:sp>
      <p:sp>
        <p:nvSpPr>
          <p:cNvPr id="710698" name="Line 42"/>
          <p:cNvSpPr>
            <a:spLocks noChangeShapeType="1"/>
          </p:cNvSpPr>
          <p:nvPr/>
        </p:nvSpPr>
        <p:spPr bwMode="gray">
          <a:xfrm>
            <a:off x="4730480" y="4822565"/>
            <a:ext cx="421624" cy="0"/>
          </a:xfrm>
          <a:prstGeom prst="line">
            <a:avLst/>
          </a:prstGeom>
          <a:noFill/>
          <a:ln w="508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611" tIns="44806" rIns="89611" bIns="44806"/>
          <a:lstStyle/>
          <a:p>
            <a:pPr>
              <a:defRPr/>
            </a:pPr>
            <a:endParaRPr lang="en-US" sz="1000">
              <a:latin typeface="+mj-lt"/>
              <a:ea typeface="宋体" pitchFamily="2" charset="-122"/>
            </a:endParaRPr>
          </a:p>
        </p:txBody>
      </p:sp>
      <p:sp>
        <p:nvSpPr>
          <p:cNvPr id="710703" name="Rectangle 16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7521595" y="2342465"/>
            <a:ext cx="734340" cy="1546562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  <a:extLst/>
        </p:spPr>
        <p:txBody>
          <a:bodyPr lIns="26883" tIns="26883" rIns="26883" bIns="26883" anchor="ctr"/>
          <a:lstStyle/>
          <a:p>
            <a:pPr defTabSz="877443">
              <a:lnSpc>
                <a:spcPct val="90000"/>
              </a:lnSpc>
              <a:buSzPct val="120000"/>
            </a:pPr>
            <a:r>
              <a:rPr lang="en-US" altLang="zh-CN" sz="1000" dirty="0">
                <a:solidFill>
                  <a:schemeClr val="bg1"/>
                </a:solidFill>
              </a:rPr>
              <a:t>Offer most impactful information to custom-</a:t>
            </a:r>
            <a:r>
              <a:rPr lang="en-US" altLang="zh-CN" sz="1000" dirty="0" err="1">
                <a:solidFill>
                  <a:schemeClr val="bg1"/>
                </a:solidFill>
              </a:rPr>
              <a:t>ers</a:t>
            </a:r>
            <a:r>
              <a:rPr lang="en-US" altLang="zh-CN" sz="1000" dirty="0">
                <a:solidFill>
                  <a:schemeClr val="bg1"/>
                </a:solidFill>
              </a:rPr>
              <a:t>  at the time and in the way that is most appropriate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710730" name="AutoShape 74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4546895" y="979501"/>
            <a:ext cx="2929582" cy="390531"/>
          </a:xfrm>
          <a:prstGeom prst="roundRect">
            <a:avLst>
              <a:gd name="adj" fmla="val 594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611" tIns="44806" rIns="89611" bIns="44806" anchor="ctr"/>
          <a:lstStyle/>
          <a:p>
            <a:endParaRPr lang="en-US" sz="1000"/>
          </a:p>
        </p:txBody>
      </p:sp>
      <p:sp>
        <p:nvSpPr>
          <p:cNvPr id="710731" name="Rectangle 75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4546895" y="979501"/>
            <a:ext cx="2929582" cy="3905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2230" tIns="62230" rIns="62230" bIns="0"/>
          <a:lstStyle/>
          <a:p>
            <a:pPr defTabSz="894557">
              <a:buClr>
                <a:schemeClr val="tx2"/>
              </a:buClr>
            </a:pPr>
            <a:endParaRPr lang="en-US" sz="1000"/>
          </a:p>
        </p:txBody>
      </p:sp>
      <p:sp>
        <p:nvSpPr>
          <p:cNvPr id="710732" name="Rectangle 76"/>
          <p:cNvSpPr>
            <a:spLocks noChangeArrowheads="1"/>
          </p:cNvSpPr>
          <p:nvPr/>
        </p:nvSpPr>
        <p:spPr bwMode="gray">
          <a:xfrm>
            <a:off x="4601350" y="1017133"/>
            <a:ext cx="28222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0" lvl="1" indent="1556" defTabSz="894557">
              <a:buClr>
                <a:schemeClr val="tx2"/>
              </a:buClr>
              <a:buSzPct val="125000"/>
              <a:tabLst>
                <a:tab pos="210027" algn="l"/>
              </a:tabLst>
            </a:pPr>
            <a:r>
              <a:rPr lang="en-US" altLang="zh-CN" sz="1000"/>
              <a:t>HQ: R&amp;D, supply chain and marketing </a:t>
            </a:r>
            <a:br>
              <a:rPr lang="en-US" altLang="zh-CN" sz="1000"/>
            </a:br>
            <a:r>
              <a:rPr lang="en-US" altLang="zh-CN" sz="1000"/>
              <a:t>strategy management</a:t>
            </a:r>
            <a:endParaRPr lang="zh-CN" altLang="en-US" sz="1000"/>
          </a:p>
        </p:txBody>
      </p:sp>
      <p:sp>
        <p:nvSpPr>
          <p:cNvPr id="710733" name="Line 77"/>
          <p:cNvSpPr>
            <a:spLocks noChangeShapeType="1"/>
          </p:cNvSpPr>
          <p:nvPr/>
        </p:nvSpPr>
        <p:spPr bwMode="gray">
          <a:xfrm flipH="1">
            <a:off x="1967371" y="5292446"/>
            <a:ext cx="7502093" cy="0"/>
          </a:xfrm>
          <a:prstGeom prst="line">
            <a:avLst/>
          </a:prstGeom>
          <a:noFill/>
          <a:ln w="50800">
            <a:solidFill>
              <a:srgbClr val="C0C0C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611" tIns="44806" rIns="89611" bIns="44806"/>
          <a:lstStyle/>
          <a:p>
            <a:pPr>
              <a:defRPr/>
            </a:pPr>
            <a:endParaRPr lang="en-US" sz="1000">
              <a:latin typeface="+mj-lt"/>
              <a:ea typeface="宋体" pitchFamily="2" charset="-122"/>
            </a:endParaRPr>
          </a:p>
        </p:txBody>
      </p:sp>
      <p:sp>
        <p:nvSpPr>
          <p:cNvPr id="710735" name="Line 79"/>
          <p:cNvSpPr>
            <a:spLocks noChangeShapeType="1"/>
          </p:cNvSpPr>
          <p:nvPr/>
        </p:nvSpPr>
        <p:spPr bwMode="gray">
          <a:xfrm flipV="1">
            <a:off x="1986040" y="4682534"/>
            <a:ext cx="0" cy="609912"/>
          </a:xfrm>
          <a:prstGeom prst="line">
            <a:avLst/>
          </a:prstGeom>
          <a:noFill/>
          <a:ln w="50800">
            <a:solidFill>
              <a:srgbClr val="C0C0C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611" tIns="44806" rIns="89611" bIns="44806"/>
          <a:lstStyle/>
          <a:p>
            <a:pPr>
              <a:defRPr/>
            </a:pPr>
            <a:endParaRPr lang="en-US" sz="1000">
              <a:latin typeface="+mj-lt"/>
              <a:ea typeface="宋体" pitchFamily="2" charset="-122"/>
            </a:endParaRPr>
          </a:p>
        </p:txBody>
      </p:sp>
      <p:sp>
        <p:nvSpPr>
          <p:cNvPr id="710741" name="Rectangle 85"/>
          <p:cNvSpPr>
            <a:spLocks noChangeArrowheads="1"/>
          </p:cNvSpPr>
          <p:nvPr/>
        </p:nvSpPr>
        <p:spPr bwMode="gray">
          <a:xfrm>
            <a:off x="1828904" y="1489834"/>
            <a:ext cx="8597380" cy="401888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611" tIns="44806" rIns="89611" bIns="44806" anchor="ctr"/>
          <a:lstStyle/>
          <a:p>
            <a:endParaRPr lang="en-US" sz="1000"/>
          </a:p>
        </p:txBody>
      </p:sp>
      <p:sp>
        <p:nvSpPr>
          <p:cNvPr id="710742" name="AutoShape 50"/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5029195" y="1370030"/>
            <a:ext cx="1986764" cy="12758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lIns="89611" tIns="44806" rIns="89611" bIns="44806" anchor="ctr"/>
          <a:lstStyle/>
          <a:p>
            <a:endParaRPr lang="en-US" sz="1000"/>
          </a:p>
        </p:txBody>
      </p:sp>
      <p:grpSp>
        <p:nvGrpSpPr>
          <p:cNvPr id="7207" name="Group 90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4655802" y="5110407"/>
            <a:ext cx="2125230" cy="315847"/>
            <a:chOff x="2400" y="1968"/>
            <a:chExt cx="960" cy="960"/>
          </a:xfrm>
        </p:grpSpPr>
        <p:sp>
          <p:nvSpPr>
            <p:cNvPr id="710747" name="AutoShape 91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2400" y="1968"/>
              <a:ext cx="960" cy="960"/>
            </a:xfrm>
            <a:prstGeom prst="roundRect">
              <a:avLst>
                <a:gd name="adj" fmla="val 5940"/>
              </a:avLst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710748" name="Rectangle 92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2400" y="1968"/>
              <a:ext cx="9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63500" rIns="63500" bIns="0"/>
            <a:lstStyle/>
            <a:p>
              <a:pPr defTabSz="894557">
                <a:buClr>
                  <a:schemeClr val="tx2"/>
                </a:buClr>
              </a:pPr>
              <a:endParaRPr lang="en-US" sz="1000"/>
            </a:p>
          </p:txBody>
        </p:sp>
      </p:grpSp>
      <p:sp>
        <p:nvSpPr>
          <p:cNvPr id="710749" name="Rectangle 93"/>
          <p:cNvSpPr>
            <a:spLocks noChangeArrowheads="1"/>
          </p:cNvSpPr>
          <p:nvPr/>
        </p:nvSpPr>
        <p:spPr bwMode="gray">
          <a:xfrm>
            <a:off x="4954516" y="5197683"/>
            <a:ext cx="153402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192913" lvl="1" indent="-191358" defTabSz="894557">
              <a:buClr>
                <a:schemeClr val="tx2"/>
              </a:buClr>
              <a:buSzPct val="125000"/>
            </a:pPr>
            <a:r>
              <a:rPr lang="en-US" altLang="zh-CN" sz="1000"/>
              <a:t>Evaluate/Monitor/Update</a:t>
            </a:r>
            <a:endParaRPr lang="zh-CN" altLang="en-US" sz="1000"/>
          </a:p>
        </p:txBody>
      </p:sp>
      <p:sp>
        <p:nvSpPr>
          <p:cNvPr id="710690" name="AutoShape 34"/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5116321" y="2118416"/>
            <a:ext cx="2097225" cy="1420534"/>
          </a:xfrm>
          <a:prstGeom prst="roundRect">
            <a:avLst>
              <a:gd name="adj" fmla="val 5940"/>
            </a:avLst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611" tIns="44806" rIns="89611" bIns="44806" anchor="ctr"/>
          <a:lstStyle/>
          <a:p>
            <a:endParaRPr lang="en-US" sz="1000"/>
          </a:p>
        </p:txBody>
      </p:sp>
      <p:sp>
        <p:nvSpPr>
          <p:cNvPr id="710691" name="Rectangle 35"/>
          <p:cNvSpPr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5116321" y="2118416"/>
            <a:ext cx="2097225" cy="142053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2230" tIns="62230" rIns="62230" bIns="0"/>
          <a:lstStyle/>
          <a:p>
            <a:pPr defTabSz="894557">
              <a:buClr>
                <a:schemeClr val="tx2"/>
              </a:buClr>
            </a:pPr>
            <a:endParaRPr lang="en-US" sz="1000"/>
          </a:p>
        </p:txBody>
      </p:sp>
      <p:sp>
        <p:nvSpPr>
          <p:cNvPr id="710692" name="Rectangle 36"/>
          <p:cNvSpPr>
            <a:spLocks noChangeArrowheads="1"/>
          </p:cNvSpPr>
          <p:nvPr/>
        </p:nvSpPr>
        <p:spPr bwMode="gray">
          <a:xfrm>
            <a:off x="5152105" y="2224217"/>
            <a:ext cx="197742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92913" lvl="1" indent="-191358" defTabSz="894557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</a:pPr>
            <a:r>
              <a:rPr lang="en-US" altLang="zh-CN" sz="1000" dirty="0"/>
              <a:t>Classify and screen customers</a:t>
            </a:r>
            <a:endParaRPr lang="zh-CN" altLang="en-US" sz="1000" dirty="0"/>
          </a:p>
          <a:p>
            <a:pPr marL="457391" lvl="2" indent="-262922" defTabSz="894557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</a:pPr>
            <a:r>
              <a:rPr lang="en-US" altLang="zh-CN" sz="1000" dirty="0"/>
              <a:t>Customer purchasing stage</a:t>
            </a:r>
            <a:endParaRPr lang="zh-CN" altLang="en-US" sz="1000" dirty="0"/>
          </a:p>
          <a:p>
            <a:pPr marL="457391" lvl="2" indent="-262922" defTabSz="894557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</a:pPr>
            <a:r>
              <a:rPr lang="en-US" altLang="zh-CN" sz="1000" dirty="0"/>
              <a:t>Customer regional information</a:t>
            </a:r>
            <a:endParaRPr lang="zh-CN" altLang="en-US" sz="1000" dirty="0"/>
          </a:p>
          <a:p>
            <a:pPr marL="457391" lvl="2" indent="-262922" defTabSz="894557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</a:pPr>
            <a:r>
              <a:rPr lang="en-US" altLang="zh-CN" sz="1000" dirty="0"/>
              <a:t>Customers’ interest in models</a:t>
            </a:r>
            <a:endParaRPr lang="zh-CN" altLang="en-US" sz="1000" dirty="0"/>
          </a:p>
        </p:txBody>
      </p:sp>
      <p:grpSp>
        <p:nvGrpSpPr>
          <p:cNvPr id="7213" name="Group 38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5116321" y="3593408"/>
            <a:ext cx="2097225" cy="432539"/>
            <a:chOff x="2400" y="1968"/>
            <a:chExt cx="960" cy="960"/>
          </a:xfrm>
        </p:grpSpPr>
        <p:sp>
          <p:nvSpPr>
            <p:cNvPr id="710695" name="AutoShape 39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2400" y="1968"/>
              <a:ext cx="960" cy="960"/>
            </a:xfrm>
            <a:prstGeom prst="roundRect">
              <a:avLst>
                <a:gd name="adj" fmla="val 5940"/>
              </a:avLst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710696" name="Rectangle 40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2400" y="1968"/>
              <a:ext cx="960" cy="96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63500" rIns="63500" bIns="0"/>
            <a:lstStyle/>
            <a:p>
              <a:pPr defTabSz="894557">
                <a:buClr>
                  <a:schemeClr val="tx2"/>
                </a:buClr>
              </a:pPr>
              <a:endParaRPr lang="en-US" sz="1000"/>
            </a:p>
          </p:txBody>
        </p:sp>
      </p:grpSp>
      <p:sp>
        <p:nvSpPr>
          <p:cNvPr id="710697" name="Rectangle 41"/>
          <p:cNvSpPr>
            <a:spLocks noChangeArrowheads="1"/>
          </p:cNvSpPr>
          <p:nvPr/>
        </p:nvSpPr>
        <p:spPr bwMode="gray">
          <a:xfrm>
            <a:off x="5149860" y="3643196"/>
            <a:ext cx="19998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92913" lvl="1" indent="-191358" defTabSz="894557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</a:pPr>
            <a:r>
              <a:rPr lang="en-US" altLang="zh-CN" sz="1000" dirty="0"/>
              <a:t>Customer lifestyle (interest, relevance, </a:t>
            </a:r>
            <a:r>
              <a:rPr lang="en-US" altLang="zh-CN" sz="1000" dirty="0" err="1"/>
              <a:t>etc</a:t>
            </a:r>
            <a:r>
              <a:rPr lang="en-US" altLang="zh-CN" sz="1000" dirty="0"/>
              <a:t>) analysis</a:t>
            </a:r>
            <a:endParaRPr lang="zh-CN" altLang="en-US" sz="1000" dirty="0"/>
          </a:p>
        </p:txBody>
      </p:sp>
      <p:sp>
        <p:nvSpPr>
          <p:cNvPr id="710706" name="Rectangle 50"/>
          <p:cNvSpPr>
            <a:spLocks noChangeArrowheads="1"/>
          </p:cNvSpPr>
          <p:nvPr>
            <p:custDataLst>
              <p:tags r:id="rId20"/>
            </p:custDataLst>
          </p:nvPr>
        </p:nvSpPr>
        <p:spPr bwMode="gray">
          <a:xfrm>
            <a:off x="5116321" y="4080403"/>
            <a:ext cx="2097225" cy="43409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2230" tIns="62230" rIns="62230" bIns="0"/>
          <a:lstStyle/>
          <a:p>
            <a:pPr defTabSz="894557">
              <a:buClr>
                <a:schemeClr val="tx2"/>
              </a:buClr>
            </a:pPr>
            <a:endParaRPr lang="en-US" sz="1000"/>
          </a:p>
        </p:txBody>
      </p:sp>
      <p:sp>
        <p:nvSpPr>
          <p:cNvPr id="710710" name="Rectangle 54"/>
          <p:cNvSpPr>
            <a:spLocks noChangeArrowheads="1"/>
          </p:cNvSpPr>
          <p:nvPr/>
        </p:nvSpPr>
        <p:spPr bwMode="gray">
          <a:xfrm>
            <a:off x="5149860" y="4214210"/>
            <a:ext cx="199989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92913" lvl="1" indent="-191358" defTabSz="894557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</a:pPr>
            <a:r>
              <a:rPr lang="en-US" altLang="zh-CN" sz="1000" dirty="0"/>
              <a:t>Customer flow analysis</a:t>
            </a:r>
            <a:endParaRPr lang="zh-CN" altLang="en-US" sz="1000" dirty="0"/>
          </a:p>
        </p:txBody>
      </p:sp>
      <p:sp>
        <p:nvSpPr>
          <p:cNvPr id="710759" name="AutoShape 103"/>
          <p:cNvSpPr>
            <a:spLocks noChangeArrowheads="1"/>
          </p:cNvSpPr>
          <p:nvPr>
            <p:custDataLst>
              <p:tags r:id="rId21"/>
            </p:custDataLst>
          </p:nvPr>
        </p:nvSpPr>
        <p:spPr bwMode="gray">
          <a:xfrm>
            <a:off x="8049014" y="1044849"/>
            <a:ext cx="647215" cy="259835"/>
          </a:xfrm>
          <a:prstGeom prst="roundRect">
            <a:avLst>
              <a:gd name="adj" fmla="val 594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611" tIns="44806" rIns="89611" bIns="44806" anchor="ctr"/>
          <a:lstStyle/>
          <a:p>
            <a:endParaRPr lang="en-US" sz="1000"/>
          </a:p>
        </p:txBody>
      </p:sp>
      <p:sp>
        <p:nvSpPr>
          <p:cNvPr id="710760" name="Rectangle 104"/>
          <p:cNvSpPr>
            <a:spLocks noChangeArrowheads="1"/>
          </p:cNvSpPr>
          <p:nvPr>
            <p:custDataLst>
              <p:tags r:id="rId22"/>
            </p:custDataLst>
          </p:nvPr>
        </p:nvSpPr>
        <p:spPr bwMode="gray">
          <a:xfrm>
            <a:off x="8049014" y="1044849"/>
            <a:ext cx="647215" cy="25983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2230" tIns="62230" rIns="62230" bIns="0"/>
          <a:lstStyle/>
          <a:p>
            <a:pPr defTabSz="894557">
              <a:buClr>
                <a:schemeClr val="tx2"/>
              </a:buClr>
            </a:pPr>
            <a:endParaRPr lang="en-US" sz="1000"/>
          </a:p>
        </p:txBody>
      </p:sp>
      <p:sp>
        <p:nvSpPr>
          <p:cNvPr id="710761" name="Rectangle 105"/>
          <p:cNvSpPr>
            <a:spLocks noChangeArrowheads="1"/>
          </p:cNvSpPr>
          <p:nvPr/>
        </p:nvSpPr>
        <p:spPr bwMode="gray">
          <a:xfrm>
            <a:off x="8210818" y="1113452"/>
            <a:ext cx="45740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defTabSz="912813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6850" indent="-195263" defTabSz="912813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66725" indent="-268288" defTabSz="912813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27063" indent="-158750" defTabSz="912813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62000" indent="-133350" defTabSz="912813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19200" indent="-133350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76400" indent="-133350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33600" indent="-133350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90800" indent="-133350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Font typeface="Arial" charset="0"/>
              <a:buNone/>
              <a:defRPr/>
            </a:pPr>
            <a:r>
              <a:rPr lang="en-US" altLang="zh-CN" sz="1000">
                <a:latin typeface="+mj-lt"/>
                <a:ea typeface="宋体" pitchFamily="2" charset="-122"/>
              </a:rPr>
              <a:t>ERP</a:t>
            </a:r>
          </a:p>
        </p:txBody>
      </p:sp>
      <p:sp>
        <p:nvSpPr>
          <p:cNvPr id="710762" name="Line 106"/>
          <p:cNvSpPr>
            <a:spLocks noChangeShapeType="1"/>
          </p:cNvSpPr>
          <p:nvPr/>
        </p:nvSpPr>
        <p:spPr bwMode="gray">
          <a:xfrm flipV="1">
            <a:off x="7457807" y="1173987"/>
            <a:ext cx="570980" cy="0"/>
          </a:xfrm>
          <a:prstGeom prst="line">
            <a:avLst/>
          </a:prstGeom>
          <a:noFill/>
          <a:ln w="50800">
            <a:solidFill>
              <a:srgbClr val="C0C0C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611" tIns="44806" rIns="89611" bIns="44806"/>
          <a:lstStyle/>
          <a:p>
            <a:pPr>
              <a:defRPr/>
            </a:pPr>
            <a:endParaRPr lang="en-US" sz="1000">
              <a:latin typeface="+mj-lt"/>
              <a:ea typeface="宋体" pitchFamily="2" charset="-122"/>
            </a:endParaRPr>
          </a:p>
        </p:txBody>
      </p:sp>
      <p:grpSp>
        <p:nvGrpSpPr>
          <p:cNvPr id="7224" name="Group 51"/>
          <p:cNvGrpSpPr>
            <a:grpSpLocks/>
          </p:cNvGrpSpPr>
          <p:nvPr>
            <p:custDataLst>
              <p:tags r:id="rId23"/>
            </p:custDataLst>
          </p:nvPr>
        </p:nvGrpSpPr>
        <p:grpSpPr bwMode="auto">
          <a:xfrm>
            <a:off x="5116321" y="4568956"/>
            <a:ext cx="2097225" cy="432539"/>
            <a:chOff x="2400" y="1968"/>
            <a:chExt cx="960" cy="960"/>
          </a:xfrm>
        </p:grpSpPr>
        <p:sp>
          <p:nvSpPr>
            <p:cNvPr id="710708" name="AutoShape 52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gray">
            <a:xfrm>
              <a:off x="2400" y="1968"/>
              <a:ext cx="960" cy="960"/>
            </a:xfrm>
            <a:prstGeom prst="roundRect">
              <a:avLst>
                <a:gd name="adj" fmla="val 5940"/>
              </a:avLst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710709" name="Rectangle 53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2400" y="1968"/>
              <a:ext cx="960" cy="96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63500" rIns="63500" bIns="0"/>
            <a:lstStyle/>
            <a:p>
              <a:pPr defTabSz="894557">
                <a:buClr>
                  <a:schemeClr val="tx2"/>
                </a:buClr>
              </a:pPr>
              <a:endParaRPr lang="en-US" sz="1000"/>
            </a:p>
          </p:txBody>
        </p:sp>
      </p:grpSp>
      <p:sp>
        <p:nvSpPr>
          <p:cNvPr id="710711" name="Rectangle 55"/>
          <p:cNvSpPr>
            <a:spLocks noChangeArrowheads="1"/>
          </p:cNvSpPr>
          <p:nvPr/>
        </p:nvSpPr>
        <p:spPr bwMode="gray">
          <a:xfrm>
            <a:off x="5149860" y="4620299"/>
            <a:ext cx="19998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92913" lvl="1" indent="-191358" defTabSz="894557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</a:pPr>
            <a:r>
              <a:rPr lang="en-US" altLang="zh-CN" sz="1000"/>
              <a:t>Marketing impact and competitor analysis</a:t>
            </a:r>
            <a:endParaRPr lang="zh-CN" altLang="en-US" sz="1000"/>
          </a:p>
        </p:txBody>
      </p:sp>
      <p:sp>
        <p:nvSpPr>
          <p:cNvPr id="710659" name="Rectangle 3"/>
          <p:cNvSpPr>
            <a:spLocks noChangeArrowheads="1"/>
          </p:cNvSpPr>
          <p:nvPr/>
        </p:nvSpPr>
        <p:spPr bwMode="gray">
          <a:xfrm>
            <a:off x="8445743" y="2118416"/>
            <a:ext cx="1817180" cy="2172032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611" tIns="44806" rIns="89611" bIns="44806" anchor="ctr"/>
          <a:lstStyle/>
          <a:p>
            <a:endParaRPr lang="en-US" sz="1000"/>
          </a:p>
        </p:txBody>
      </p:sp>
      <p:sp>
        <p:nvSpPr>
          <p:cNvPr id="710713" name="AutoShape 57"/>
          <p:cNvSpPr>
            <a:spLocks noChangeArrowheads="1"/>
          </p:cNvSpPr>
          <p:nvPr>
            <p:custDataLst>
              <p:tags r:id="rId24"/>
            </p:custDataLst>
          </p:nvPr>
        </p:nvSpPr>
        <p:spPr bwMode="gray">
          <a:xfrm>
            <a:off x="8445743" y="2118417"/>
            <a:ext cx="1817180" cy="497887"/>
          </a:xfrm>
          <a:prstGeom prst="roundRect">
            <a:avLst>
              <a:gd name="adj" fmla="val 5940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611" tIns="44806" rIns="89611" bIns="44806" anchor="ctr"/>
          <a:lstStyle/>
          <a:p>
            <a:endParaRPr lang="en-US" sz="1000"/>
          </a:p>
        </p:txBody>
      </p:sp>
      <p:sp>
        <p:nvSpPr>
          <p:cNvPr id="710714" name="Rectangle 58"/>
          <p:cNvSpPr>
            <a:spLocks noChangeArrowheads="1"/>
          </p:cNvSpPr>
          <p:nvPr>
            <p:custDataLst>
              <p:tags r:id="rId25"/>
            </p:custDataLst>
          </p:nvPr>
        </p:nvSpPr>
        <p:spPr bwMode="gray">
          <a:xfrm>
            <a:off x="8445743" y="2118417"/>
            <a:ext cx="1817180" cy="4978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2230" tIns="62230" rIns="62230" bIns="0"/>
          <a:lstStyle/>
          <a:p>
            <a:pPr defTabSz="894557">
              <a:buClr>
                <a:schemeClr val="tx2"/>
              </a:buClr>
            </a:pPr>
            <a:endParaRPr lang="en-US" sz="1000"/>
          </a:p>
        </p:txBody>
      </p:sp>
      <p:sp>
        <p:nvSpPr>
          <p:cNvPr id="710715" name="Rectangle 59"/>
          <p:cNvSpPr>
            <a:spLocks noChangeArrowheads="1"/>
          </p:cNvSpPr>
          <p:nvPr/>
        </p:nvSpPr>
        <p:spPr bwMode="gray">
          <a:xfrm>
            <a:off x="8500196" y="2131301"/>
            <a:ext cx="15791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94557">
              <a:buClr>
                <a:schemeClr val="tx2"/>
              </a:buClr>
            </a:pPr>
            <a:r>
              <a:rPr lang="en-US" altLang="zh-CN" sz="1000">
                <a:solidFill>
                  <a:schemeClr val="bg1"/>
                </a:solidFill>
              </a:rPr>
              <a:t>Selection of promotions and timing based on customers’ purchase path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10660" name="Rectangle 4"/>
          <p:cNvSpPr>
            <a:spLocks noChangeArrowheads="1"/>
          </p:cNvSpPr>
          <p:nvPr/>
        </p:nvSpPr>
        <p:spPr bwMode="gray">
          <a:xfrm>
            <a:off x="8445743" y="4413364"/>
            <a:ext cx="1817180" cy="745274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611" tIns="44806" rIns="89611" bIns="44806" anchor="ctr"/>
          <a:lstStyle/>
          <a:p>
            <a:endParaRPr lang="en-US" sz="1000"/>
          </a:p>
        </p:txBody>
      </p:sp>
      <p:sp>
        <p:nvSpPr>
          <p:cNvPr id="710718" name="Rectangle 62"/>
          <p:cNvSpPr>
            <a:spLocks noChangeArrowheads="1"/>
          </p:cNvSpPr>
          <p:nvPr>
            <p:custDataLst>
              <p:tags r:id="rId26"/>
            </p:custDataLst>
          </p:nvPr>
        </p:nvSpPr>
        <p:spPr bwMode="gray">
          <a:xfrm>
            <a:off x="8445743" y="4399361"/>
            <a:ext cx="1817180" cy="465214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2230" tIns="62230" rIns="62230" bIns="0"/>
          <a:lstStyle/>
          <a:p>
            <a:pPr defTabSz="894557">
              <a:buClr>
                <a:schemeClr val="tx2"/>
              </a:buClr>
            </a:pPr>
            <a:endParaRPr lang="en-US" sz="1000"/>
          </a:p>
        </p:txBody>
      </p:sp>
      <p:sp>
        <p:nvSpPr>
          <p:cNvPr id="710719" name="Rectangle 63"/>
          <p:cNvSpPr>
            <a:spLocks noChangeArrowheads="1"/>
          </p:cNvSpPr>
          <p:nvPr/>
        </p:nvSpPr>
        <p:spPr bwMode="gray">
          <a:xfrm>
            <a:off x="8500197" y="4396687"/>
            <a:ext cx="17067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94557">
              <a:buClr>
                <a:schemeClr val="tx2"/>
              </a:buClr>
            </a:pPr>
            <a:r>
              <a:rPr lang="en-US" altLang="zh-CN" sz="1000">
                <a:solidFill>
                  <a:schemeClr val="bg1"/>
                </a:solidFill>
              </a:rPr>
              <a:t>Communication method </a:t>
            </a:r>
            <a:br>
              <a:rPr lang="en-US" altLang="zh-CN" sz="1000">
                <a:solidFill>
                  <a:schemeClr val="bg1"/>
                </a:solidFill>
              </a:rPr>
            </a:br>
            <a:r>
              <a:rPr lang="en-US" altLang="zh-CN" sz="1000">
                <a:solidFill>
                  <a:schemeClr val="bg1"/>
                </a:solidFill>
              </a:rPr>
              <a:t>based on target group and medium maturity</a:t>
            </a:r>
            <a:endParaRPr lang="zh-CN" altLang="en-US" sz="1000">
              <a:solidFill>
                <a:schemeClr val="bg1"/>
              </a:solidFill>
            </a:endParaRPr>
          </a:p>
        </p:txBody>
      </p:sp>
      <p:pic>
        <p:nvPicPr>
          <p:cNvPr id="7234" name="Picture 69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2554" r="94511" b="50020"/>
          <a:stretch>
            <a:fillRect/>
          </a:stretch>
        </p:blipFill>
        <p:spPr bwMode="gray">
          <a:xfrm>
            <a:off x="8638664" y="4900360"/>
            <a:ext cx="253597" cy="222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35" name="Picture 70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28" t="31889" r="29584" b="48846"/>
          <a:stretch>
            <a:fillRect/>
          </a:stretch>
        </p:blipFill>
        <p:spPr bwMode="gray">
          <a:xfrm>
            <a:off x="9491244" y="4900361"/>
            <a:ext cx="161804" cy="241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36" name="Picture 71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" t="38608" r="85690" b="44048"/>
          <a:stretch>
            <a:fillRect/>
          </a:stretch>
        </p:blipFill>
        <p:spPr bwMode="gray">
          <a:xfrm>
            <a:off x="9822632" y="4900360"/>
            <a:ext cx="272265" cy="244276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37" name="Picture 72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58553" r="71230" b="29543"/>
          <a:stretch>
            <a:fillRect/>
          </a:stretch>
        </p:blipFill>
        <p:spPr bwMode="gray">
          <a:xfrm>
            <a:off x="9064953" y="4900361"/>
            <a:ext cx="213146" cy="1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0734" name="Line 78"/>
          <p:cNvSpPr>
            <a:spLocks noChangeShapeType="1"/>
          </p:cNvSpPr>
          <p:nvPr/>
        </p:nvSpPr>
        <p:spPr bwMode="gray">
          <a:xfrm flipH="1" flipV="1">
            <a:off x="9469463" y="5144636"/>
            <a:ext cx="0" cy="147810"/>
          </a:xfrm>
          <a:prstGeom prst="line">
            <a:avLst/>
          </a:prstGeom>
          <a:noFill/>
          <a:ln w="50800">
            <a:solidFill>
              <a:srgbClr val="C0C0C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611" tIns="44806" rIns="89611" bIns="44806"/>
          <a:lstStyle/>
          <a:p>
            <a:pPr>
              <a:defRPr/>
            </a:pPr>
            <a:endParaRPr lang="en-US" sz="1000">
              <a:latin typeface="+mj-lt"/>
              <a:ea typeface="宋体" pitchFamily="2" charset="-122"/>
            </a:endParaRPr>
          </a:p>
        </p:txBody>
      </p:sp>
      <p:sp>
        <p:nvSpPr>
          <p:cNvPr id="710743" name="Rectangle 87"/>
          <p:cNvSpPr>
            <a:spLocks noChangeArrowheads="1"/>
          </p:cNvSpPr>
          <p:nvPr/>
        </p:nvSpPr>
        <p:spPr bwMode="gray">
          <a:xfrm>
            <a:off x="8500198" y="2630307"/>
            <a:ext cx="1767395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92913" lvl="1" indent="-191358" defTabSz="894557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</a:pPr>
            <a:r>
              <a:rPr lang="en-US" altLang="zh-CN" sz="1000" dirty="0"/>
              <a:t>Pre-sales: </a:t>
            </a:r>
            <a:r>
              <a:rPr lang="en-US" altLang="zh-CN" sz="1000" dirty="0" err="1"/>
              <a:t>BTL</a:t>
            </a:r>
            <a:r>
              <a:rPr lang="en-US" altLang="zh-CN" sz="1000" dirty="0"/>
              <a:t> activity offerings</a:t>
            </a:r>
            <a:endParaRPr lang="zh-CN" altLang="en-US" sz="1000" dirty="0"/>
          </a:p>
          <a:p>
            <a:pPr marL="192913" lvl="1" indent="-191358" defTabSz="894557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</a:pPr>
            <a:r>
              <a:rPr lang="en-US" altLang="zh-CN" sz="1000" dirty="0"/>
              <a:t>Mid-sales: Focus on </a:t>
            </a:r>
            <a:r>
              <a:rPr lang="en-US" altLang="zh-CN" sz="1000" dirty="0" err="1"/>
              <a:t>USPs</a:t>
            </a:r>
            <a:r>
              <a:rPr lang="en-US" altLang="zh-CN" sz="1000" dirty="0"/>
              <a:t> to improve sales</a:t>
            </a:r>
            <a:endParaRPr lang="zh-CN" altLang="en-US" sz="1000" dirty="0"/>
          </a:p>
          <a:p>
            <a:pPr marL="192913" lvl="1" indent="-191358" defTabSz="894557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</a:pPr>
            <a:r>
              <a:rPr lang="en-US" altLang="zh-CN" sz="1000" dirty="0"/>
              <a:t>Post-sales (initial): Financing, accessories</a:t>
            </a:r>
          </a:p>
          <a:p>
            <a:pPr marL="192913" lvl="1" indent="-191358" defTabSz="894557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</a:pPr>
            <a:r>
              <a:rPr lang="en-US" altLang="zh-CN" sz="1000" dirty="0"/>
              <a:t>Post-sales (long-term): Maintenance/ Service</a:t>
            </a:r>
          </a:p>
          <a:p>
            <a:pPr marL="192913" lvl="1" indent="-191358" defTabSz="894557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</a:pPr>
            <a:r>
              <a:rPr lang="en-US" altLang="zh-CN" sz="1000" dirty="0"/>
              <a:t>Repurchase: Loyalty plan </a:t>
            </a:r>
          </a:p>
          <a:p>
            <a:pPr marL="192913" lvl="1" indent="-191358" defTabSz="894557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</a:pPr>
            <a:r>
              <a:rPr lang="en-US" altLang="zh-CN" sz="1000" dirty="0"/>
              <a:t>Issues:  feedback / recall, </a:t>
            </a:r>
            <a:r>
              <a:rPr lang="en-US" altLang="zh-CN" sz="1000" dirty="0" err="1"/>
              <a:t>etc</a:t>
            </a:r>
            <a:endParaRPr lang="zh-CN" altLang="en-US" sz="1000" dirty="0"/>
          </a:p>
        </p:txBody>
      </p:sp>
      <p:sp>
        <p:nvSpPr>
          <p:cNvPr id="710744" name="Oval 88"/>
          <p:cNvSpPr>
            <a:spLocks noChangeArrowheads="1"/>
          </p:cNvSpPr>
          <p:nvPr/>
        </p:nvSpPr>
        <p:spPr bwMode="gray">
          <a:xfrm>
            <a:off x="9278100" y="4245328"/>
            <a:ext cx="169582" cy="168037"/>
          </a:xfrm>
          <a:prstGeom prst="ellipse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CN" sz="1000">
                <a:latin typeface="+mj-lt"/>
                <a:cs typeface="Arial" charset="0"/>
              </a:rPr>
              <a:t>+</a:t>
            </a:r>
          </a:p>
        </p:txBody>
      </p:sp>
      <p:sp>
        <p:nvSpPr>
          <p:cNvPr id="710745" name="Oval 89"/>
          <p:cNvSpPr>
            <a:spLocks noChangeArrowheads="1"/>
          </p:cNvSpPr>
          <p:nvPr/>
        </p:nvSpPr>
        <p:spPr bwMode="gray">
          <a:xfrm>
            <a:off x="8269938" y="2818570"/>
            <a:ext cx="169582" cy="168037"/>
          </a:xfrm>
          <a:prstGeom prst="ellipse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zh-CN" sz="1000" dirty="0">
                <a:solidFill>
                  <a:schemeClr val="bg1"/>
                </a:solidFill>
                <a:latin typeface="+mj-lt"/>
                <a:cs typeface="Arial" charset="0"/>
              </a:rPr>
              <a:t>=</a:t>
            </a:r>
          </a:p>
        </p:txBody>
      </p:sp>
      <p:sp>
        <p:nvSpPr>
          <p:cNvPr id="90" name="Rectangle 31"/>
          <p:cNvSpPr>
            <a:spLocks noChangeArrowheads="1"/>
          </p:cNvSpPr>
          <p:nvPr/>
        </p:nvSpPr>
        <p:spPr bwMode="gray">
          <a:xfrm>
            <a:off x="2283199" y="3335447"/>
            <a:ext cx="226369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192913" lvl="1" indent="-191358" defTabSz="894557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</a:pPr>
            <a:r>
              <a:rPr lang="en-US" altLang="zh-CN" sz="1000" dirty="0"/>
              <a:t>Source of  internal customer data:</a:t>
            </a:r>
          </a:p>
          <a:p>
            <a:pPr marL="457391" lvl="2" indent="-262922" defTabSz="894557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</a:pPr>
            <a:r>
              <a:rPr lang="en-US" altLang="zh-CN" sz="1000" dirty="0"/>
              <a:t>Customer records from OEM official website</a:t>
            </a:r>
          </a:p>
          <a:p>
            <a:pPr marL="457391" lvl="2" indent="-262922" defTabSz="894557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</a:pPr>
            <a:r>
              <a:rPr lang="en-US" altLang="zh-CN" sz="1000" dirty="0"/>
              <a:t>Direct communication such as BBS, instant messengers, etc</a:t>
            </a:r>
            <a:r>
              <a:rPr lang="en-US" altLang="zh-CN" sz="1000" baseline="30000" dirty="0"/>
              <a:t>2</a:t>
            </a:r>
            <a:endParaRPr lang="zh-CN" altLang="en-US" sz="1000" dirty="0"/>
          </a:p>
        </p:txBody>
      </p:sp>
      <p:sp>
        <p:nvSpPr>
          <p:cNvPr id="91" name="Rectangle 31"/>
          <p:cNvSpPr>
            <a:spLocks noChangeArrowheads="1"/>
          </p:cNvSpPr>
          <p:nvPr/>
        </p:nvSpPr>
        <p:spPr bwMode="gray">
          <a:xfrm>
            <a:off x="2283199" y="4399362"/>
            <a:ext cx="22636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192913" lvl="1" indent="-191358" defTabSz="894557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</a:pPr>
            <a:r>
              <a:rPr lang="en-US" altLang="zh-CN" sz="1000" dirty="0"/>
              <a:t>Dealer real time data:</a:t>
            </a:r>
          </a:p>
          <a:p>
            <a:pPr marL="457391" lvl="2" indent="-262922" defTabSz="894557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</a:pPr>
            <a:r>
              <a:rPr lang="en-US" altLang="zh-CN" sz="1000" dirty="0"/>
              <a:t>New buyers</a:t>
            </a:r>
          </a:p>
          <a:p>
            <a:pPr marL="457391" lvl="2" indent="-262922" defTabSz="894557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</a:pPr>
            <a:r>
              <a:rPr lang="en-US" altLang="zh-CN" sz="1000" dirty="0"/>
              <a:t>Showroom traffic</a:t>
            </a:r>
            <a:endParaRPr lang="zh-CN" altLang="en-US" sz="1000" dirty="0"/>
          </a:p>
        </p:txBody>
      </p:sp>
      <p:pic>
        <p:nvPicPr>
          <p:cNvPr id="29742" name="Picture 46"/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270" y="75963"/>
            <a:ext cx="826987" cy="853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27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False"/>
  <p:tag name="PREVIOUSNAME" val="C:\Users\Anuradha Sarin\Documents\16 Case Codification process\M&amp;S Cases\ASIA_MICHELLE CHUA CASES\2015 CASES\SVW_Digital Sales_eCommerce_Analytics\2015 Case Study_AA_Digital Sales and Advanced Anlytics_Weiya Guan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Shap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Text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Tex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Shap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FD6Ysqk7UO_Ylv9BGgsXg"/>
  <p:tag name="NAME" val="RoundedRectangleTex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Shap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FD6Ysqk7UO_Ylv9BGgsXg"/>
  <p:tag name="NAME" val="RoundedRectangleTex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Shap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FD6Ysqk7UO_Ylv9BGgsXg"/>
  <p:tag name="NAME" val="RoundedRectangle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Shap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FD6Ysqk7UO_Ylv9BGgsXg"/>
  <p:tag name="NAME" val="RoundedRectangleText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Shap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FD6Ysqk7UO_Ylv9BGgsXg"/>
  <p:tag name="NAME" val="RoundedRectangleTex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Shap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Tex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Shap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Tex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Shap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Tex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Tex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Shap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Text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1465</TotalTime>
  <Words>537</Words>
  <Application>Microsoft Macintosh PowerPoint</Application>
  <PresentationFormat>Custom</PresentationFormat>
  <Paragraphs>62</Paragraphs>
  <Slides>2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Georgia</vt:lpstr>
      <vt:lpstr>MS PGothic</vt:lpstr>
      <vt:lpstr>ＭＳ Ｐゴシック</vt:lpstr>
      <vt:lpstr>STKaiti</vt:lpstr>
      <vt:lpstr>Times New Roman</vt:lpstr>
      <vt:lpstr>华文楷体</vt:lpstr>
      <vt:lpstr>宋体</vt:lpstr>
      <vt:lpstr>Arial</vt:lpstr>
      <vt:lpstr>AW2014</vt:lpstr>
      <vt:lpstr>Blank</vt:lpstr>
      <vt:lpstr>M&amp;S Theme</vt:lpstr>
      <vt:lpstr>Firm Format - template_Grey</vt:lpstr>
      <vt:lpstr>think-cell Slide</vt:lpstr>
      <vt:lpstr>Leading OEM optimizes sales on e-commerce platform</vt:lpstr>
      <vt:lpstr>Case:  VW China acquired relevant data for customer analysis to engage each potential customer one on one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70</cp:revision>
  <cp:lastPrinted>2008-09-19T11:06:26Z</cp:lastPrinted>
  <dcterms:created xsi:type="dcterms:W3CDTF">2014-02-06T06:04:59Z</dcterms:created>
  <dcterms:modified xsi:type="dcterms:W3CDTF">2019-05-01T22:17:18Z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