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5.xml" ContentType="application/vnd.openxmlformats-officedocument.them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heme/theme6.xml" ContentType="application/vnd.openxmlformats-officedocument.theme+xml"/>
  <Override PartName="/ppt/theme/theme7.xml" ContentType="application/vnd.openxmlformats-officedocument.theme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48" r:id="rId1"/>
    <p:sldMasterId id="2147483665" r:id="rId2"/>
    <p:sldMasterId id="2147483671" r:id="rId3"/>
    <p:sldMasterId id="2147483675" r:id="rId4"/>
    <p:sldMasterId id="2147483679" r:id="rId5"/>
  </p:sldMasterIdLst>
  <p:notesMasterIdLst>
    <p:notesMasterId r:id="rId7"/>
  </p:notesMasterIdLst>
  <p:handoutMasterIdLst>
    <p:handoutMasterId r:id="rId8"/>
  </p:handoutMasterIdLst>
  <p:sldIdLst>
    <p:sldId id="261" r:id="rId6"/>
  </p:sldIdLst>
  <p:sldSz cx="12188825" cy="6721475"/>
  <p:notesSz cx="6742113" cy="9872663"/>
  <p:custDataLst>
    <p:tags r:id="rId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33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808080"/>
    <a:srgbClr val="0065CC"/>
    <a:srgbClr val="91AFFF"/>
    <a:srgbClr val="002960"/>
    <a:srgbClr val="FF66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14" autoAdjust="0"/>
    <p:restoredTop sz="94684" autoAdjust="0"/>
  </p:normalViewPr>
  <p:slideViewPr>
    <p:cSldViewPr snapToGrid="0" snapToObjects="1">
      <p:cViewPr varScale="1">
        <p:scale>
          <a:sx n="134" d="100"/>
          <a:sy n="134" d="100"/>
        </p:scale>
        <p:origin x="248" y="304"/>
      </p:cViewPr>
      <p:guideLst>
        <p:guide orient="horz" pos="4233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3408" y="-114"/>
      </p:cViewPr>
      <p:guideLst>
        <p:guide orient="horz" pos="3110"/>
        <p:guide pos="21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tags" Target="tags/tag1.xml"/><Relationship Id="rId1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563563" y="619125"/>
            <a:ext cx="7875588" cy="4343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5971" y="5304975"/>
            <a:ext cx="5745398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016797" y="9494013"/>
            <a:ext cx="534861" cy="184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551593" y="109881"/>
            <a:ext cx="65" cy="122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6D29B9-0276-4D9A-B439-F6C480F02A9F}" type="slidenum">
              <a:rPr lang="ja-JP" altLang="en-US"/>
              <a:pPr/>
              <a:t>0</a:t>
            </a:fld>
            <a:endParaRPr lang="en-US" altLang="ja-JP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563563" y="619125"/>
            <a:ext cx="7875588" cy="4343400"/>
          </a:xfrm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5971" y="5304975"/>
            <a:ext cx="5745398" cy="246221"/>
          </a:xfrm>
        </p:spPr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42808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1" Type="http://schemas.openxmlformats.org/officeDocument/2006/relationships/tags" Target="../tags/tag23.xml"/><Relationship Id="rId12" Type="http://schemas.openxmlformats.org/officeDocument/2006/relationships/tags" Target="../tags/tag24.xml"/><Relationship Id="rId13" Type="http://schemas.openxmlformats.org/officeDocument/2006/relationships/slideMaster" Target="../slideMasters/slideMaster1.xml"/><Relationship Id="rId14" Type="http://schemas.openxmlformats.org/officeDocument/2006/relationships/oleObject" Target="../embeddings/oleObject2.bin"/><Relationship Id="rId15" Type="http://schemas.openxmlformats.org/officeDocument/2006/relationships/image" Target="../media/image2.emf"/><Relationship Id="rId16" Type="http://schemas.openxmlformats.org/officeDocument/2006/relationships/image" Target="../media/image3.jpg"/><Relationship Id="rId17" Type="http://schemas.openxmlformats.org/officeDocument/2006/relationships/image" Target="../media/image4.emf"/><Relationship Id="rId18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tags" Target="../tags/tag14.xml"/><Relationship Id="rId3" Type="http://schemas.openxmlformats.org/officeDocument/2006/relationships/tags" Target="../tags/tag15.xml"/><Relationship Id="rId4" Type="http://schemas.openxmlformats.org/officeDocument/2006/relationships/tags" Target="../tags/tag16.xml"/><Relationship Id="rId5" Type="http://schemas.openxmlformats.org/officeDocument/2006/relationships/tags" Target="../tags/tag17.xml"/><Relationship Id="rId6" Type="http://schemas.openxmlformats.org/officeDocument/2006/relationships/tags" Target="../tags/tag18.xml"/><Relationship Id="rId7" Type="http://schemas.openxmlformats.org/officeDocument/2006/relationships/tags" Target="../tags/tag19.xml"/><Relationship Id="rId8" Type="http://schemas.openxmlformats.org/officeDocument/2006/relationships/tags" Target="../tags/tag20.xml"/><Relationship Id="rId9" Type="http://schemas.openxmlformats.org/officeDocument/2006/relationships/tags" Target="../tags/tag21.xml"/><Relationship Id="rId10" Type="http://schemas.openxmlformats.org/officeDocument/2006/relationships/tags" Target="../tags/tag2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4" Type="http://schemas.openxmlformats.org/officeDocument/2006/relationships/tags" Target="../tags/tag52.xml"/><Relationship Id="rId5" Type="http://schemas.openxmlformats.org/officeDocument/2006/relationships/slideMaster" Target="../slideMasters/slideMaster4.xml"/><Relationship Id="rId6" Type="http://schemas.openxmlformats.org/officeDocument/2006/relationships/image" Target="../media/image9.jpg"/><Relationship Id="rId7" Type="http://schemas.openxmlformats.org/officeDocument/2006/relationships/oleObject" Target="../embeddings/oleObject6.bin"/><Relationship Id="rId8" Type="http://schemas.openxmlformats.org/officeDocument/2006/relationships/image" Target="../media/image8.emf"/><Relationship Id="rId9" Type="http://schemas.openxmlformats.org/officeDocument/2006/relationships/oleObject" Target="../embeddings/oleObject7.bin"/><Relationship Id="rId10" Type="http://schemas.openxmlformats.org/officeDocument/2006/relationships/image" Target="../media/image2.emf"/><Relationship Id="rId11" Type="http://schemas.openxmlformats.org/officeDocument/2006/relationships/image" Target="../media/image3.jpg"/><Relationship Id="rId1" Type="http://schemas.openxmlformats.org/officeDocument/2006/relationships/vmlDrawing" Target="../drawings/vmlDrawing6.vml"/><Relationship Id="rId2" Type="http://schemas.openxmlformats.org/officeDocument/2006/relationships/tags" Target="../tags/tag5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tags" Target="../tags/tag53.xml"/><Relationship Id="rId2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tags" Target="../tags/tag54.xml"/><Relationship Id="rId2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4" Type="http://schemas.openxmlformats.org/officeDocument/2006/relationships/image" Target="../media/image10.jpg"/><Relationship Id="rId5" Type="http://schemas.openxmlformats.org/officeDocument/2006/relationships/oleObject" Target="../embeddings/oleObject9.bin"/><Relationship Id="rId6" Type="http://schemas.openxmlformats.org/officeDocument/2006/relationships/image" Target="../media/image8.emf"/><Relationship Id="rId1" Type="http://schemas.openxmlformats.org/officeDocument/2006/relationships/vmlDrawing" Target="../drawings/vmlDrawing8.vml"/><Relationship Id="rId2" Type="http://schemas.openxmlformats.org/officeDocument/2006/relationships/tags" Target="../tags/tag8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tags" Target="../tags/tag88.xml"/><Relationship Id="rId2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tags" Target="../tags/tag89.xml"/><Relationship Id="rId2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1" Type="http://schemas.openxmlformats.org/officeDocument/2006/relationships/tags" Target="../tags/tag28.xml"/><Relationship Id="rId2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1" Type="http://schemas.openxmlformats.org/officeDocument/2006/relationships/tags" Target="../tags/tag32.xml"/><Relationship Id="rId2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06271097"/>
              </p:ext>
            </p:extLst>
          </p:nvPr>
        </p:nvGraphicFramePr>
        <p:xfrm>
          <a:off x="0" y="0"/>
          <a:ext cx="215922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3" name="think-cell Slide" r:id="rId14" imgW="270" imgH="270" progId="TCLayout.ActiveDocument.1">
                  <p:embed/>
                </p:oleObj>
              </mc:Choice>
              <mc:Fallback>
                <p:oleObj name="think-cell Slide" r:id="rId1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922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" y="1"/>
            <a:ext cx="12181257" cy="6721475"/>
          </a:xfrm>
          <a:prstGeom prst="rect">
            <a:avLst/>
          </a:prstGeom>
        </p:spPr>
      </p:pic>
      <p:sp>
        <p:nvSpPr>
          <p:cNvPr id="4" name="Working Draft Text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590792" y="342901"/>
            <a:ext cx="99386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="1" baseline="0" noProof="0" dirty="0">
                <a:latin typeface="+mn-lt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1482758" y="36514"/>
            <a:ext cx="401616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noProof="0" dirty="0">
              <a:latin typeface="+mn-lt"/>
            </a:endParaRPr>
          </a:p>
        </p:txBody>
      </p:sp>
      <p:sp>
        <p:nvSpPr>
          <p:cNvPr id="6" name="Working Draft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590792" y="498476"/>
            <a:ext cx="341760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aseline="0" noProof="0">
                <a:latin typeface="+mn-lt"/>
              </a:rPr>
              <a:t>Last Modified 8/24/2018 9:45 AM Central European Standard Time</a:t>
            </a:r>
            <a:endParaRPr lang="en-US" sz="900" baseline="0" noProof="0" dirty="0"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590792" y="655639"/>
            <a:ext cx="243015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aseline="0" noProof="0">
                <a:latin typeface="+mn-lt"/>
              </a:rPr>
              <a:t>Printed 2016/05/25 17:31 Tokyo Standard Time</a:t>
            </a:r>
            <a:endParaRPr lang="en-US" sz="900" baseline="0" noProof="0" dirty="0">
              <a:latin typeface="+mn-lt"/>
            </a:endParaRPr>
          </a:p>
        </p:txBody>
      </p:sp>
      <p:sp>
        <p:nvSpPr>
          <p:cNvPr id="9" name="Document type"/>
          <p:cNvSpPr txBox="1">
            <a:spLocks noChangeArrowheads="1"/>
          </p:cNvSpPr>
          <p:nvPr/>
        </p:nvSpPr>
        <p:spPr bwMode="auto">
          <a:xfrm>
            <a:off x="3590791" y="4930775"/>
            <a:ext cx="6713031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latin typeface="+mn-lt"/>
              </a:rPr>
              <a:t>Document type</a:t>
            </a:r>
          </a:p>
        </p:txBody>
      </p:sp>
      <p:sp>
        <p:nvSpPr>
          <p:cNvPr id="10" name="Date"/>
          <p:cNvSpPr txBox="1">
            <a:spLocks noChangeArrowheads="1"/>
          </p:cNvSpPr>
          <p:nvPr/>
        </p:nvSpPr>
        <p:spPr bwMode="auto">
          <a:xfrm>
            <a:off x="3590791" y="5199063"/>
            <a:ext cx="6713031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latin typeface="+mn-lt"/>
              </a:rPr>
              <a:t>Date</a:t>
            </a:r>
          </a:p>
        </p:txBody>
      </p:sp>
      <p:sp>
        <p:nvSpPr>
          <p:cNvPr id="11" name="Disclaimer-AW2014"/>
          <p:cNvSpPr>
            <a:spLocks noChangeArrowheads="1"/>
          </p:cNvSpPr>
          <p:nvPr/>
        </p:nvSpPr>
        <p:spPr bwMode="auto">
          <a:xfrm>
            <a:off x="3590792" y="5895976"/>
            <a:ext cx="6965659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defTabSz="804863" eaLnBrk="0" hangingPunct="0"/>
            <a:r>
              <a:rPr lang="en-US" sz="800" baseline="0" noProof="0" dirty="0"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baseline="0" noProof="0" dirty="0"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12" name="TitleBottomPlaceholder"/>
          <p:cNvSpPr>
            <a:spLocks noChangeArrowheads="1"/>
          </p:cNvSpPr>
          <p:nvPr/>
        </p:nvSpPr>
        <p:spPr bwMode="auto">
          <a:xfrm>
            <a:off x="1" y="2238375"/>
            <a:ext cx="2984049" cy="4484688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baseline="0" noProof="0" dirty="0">
              <a:latin typeface="+mn-lt"/>
            </a:endParaRPr>
          </a:p>
        </p:txBody>
      </p:sp>
      <p:sp>
        <p:nvSpPr>
          <p:cNvPr id="13" name="TitleTopPlaceholder"/>
          <p:cNvSpPr>
            <a:spLocks noChangeArrowheads="1"/>
          </p:cNvSpPr>
          <p:nvPr/>
        </p:nvSpPr>
        <p:spPr bwMode="auto">
          <a:xfrm>
            <a:off x="1" y="1"/>
            <a:ext cx="2984049" cy="2238375"/>
          </a:xfrm>
          <a:prstGeom prst="rect">
            <a:avLst/>
          </a:prstGeom>
          <a:solidFill>
            <a:srgbClr val="91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baseline="0" noProof="0" dirty="0">
              <a:latin typeface="+mn-lt"/>
            </a:endParaRPr>
          </a:p>
        </p:txBody>
      </p:sp>
      <p:sp>
        <p:nvSpPr>
          <p:cNvPr id="14" name="Rectangle 1189"/>
          <p:cNvSpPr>
            <a:spLocks noChangeArrowheads="1"/>
          </p:cNvSpPr>
          <p:nvPr/>
        </p:nvSpPr>
        <p:spPr bwMode="auto">
          <a:xfrm>
            <a:off x="0" y="1"/>
            <a:ext cx="12184507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baseline="0" noProof="0" dirty="0">
              <a:latin typeface="+mn-lt"/>
            </a:endParaRPr>
          </a:p>
        </p:txBody>
      </p:sp>
      <p:grpSp>
        <p:nvGrpSpPr>
          <p:cNvPr id="15" name="TitleBottomBar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2981890" y="6305550"/>
            <a:ext cx="9204775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noProof="0" dirty="0">
                <a:latin typeface="+mn-lt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7538" y="6443664"/>
            <a:ext cx="2226160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  <p:custDataLst>
              <p:tags r:id="rId10"/>
            </p:custDataLst>
          </p:nvPr>
        </p:nvSpPr>
        <p:spPr>
          <a:xfrm>
            <a:off x="3590792" y="2133601"/>
            <a:ext cx="6713029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  <p:custDataLst>
              <p:tags r:id="rId11"/>
            </p:custDataLst>
          </p:nvPr>
        </p:nvSpPr>
        <p:spPr>
          <a:xfrm>
            <a:off x="3590792" y="3867150"/>
            <a:ext cx="6713029" cy="215444"/>
          </a:xfrm>
        </p:spPr>
        <p:txBody>
          <a:bodyPr>
            <a:spAutoFit/>
          </a:bodyPr>
          <a:lstStyle>
            <a:lvl1pPr>
              <a:defRPr sz="140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8031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1623108" y="6435725"/>
            <a:ext cx="265584" cy="152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24AFF5B-1F10-4377-9E0D-D85076E32F86}" type="slidenum">
              <a:rPr lang="en-US">
                <a:solidFill>
                  <a:srgbClr val="000000"/>
                </a:solidFill>
              </a:rPr>
              <a:pPr/>
              <a:t>‹#›</a:t>
            </a:fld>
            <a:r>
              <a:rPr lang="en-US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623109" y="6435725"/>
            <a:ext cx="283938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8B9D75AA-2157-4660-850D-29A18D7D9B71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1623109" y="6435725"/>
            <a:ext cx="283938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482270DC-BC07-41FD-B4B6-E77FC6192682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623109" y="6435725"/>
            <a:ext cx="283938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ADEB97D2-5347-41BB-8125-8C5F0C8A95D6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1623109" y="6435725"/>
            <a:ext cx="283938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6197763F-8AA5-4B78-B88B-A4F8392570B3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57308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"/>
            <a:ext cx="12188918" cy="672142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/>
        </p:nvSpPr>
        <p:spPr bwMode="white">
          <a:xfrm>
            <a:off x="2835477" y="-1"/>
            <a:ext cx="9353348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615345"/>
              </p:ext>
            </p:extLst>
          </p:nvPr>
        </p:nvGraphicFramePr>
        <p:xfrm>
          <a:off x="2161" y="1590"/>
          <a:ext cx="2158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29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61" y="1590"/>
                        <a:ext cx="2158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592888" y="36515"/>
            <a:ext cx="40161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/>
        </p:nvSpPr>
        <p:spPr bwMode="black">
          <a:xfrm>
            <a:off x="8268480" y="6254081"/>
            <a:ext cx="90026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black">
          <a:xfrm>
            <a:off x="8268480" y="6377192"/>
            <a:ext cx="3814792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>
                <a:solidFill>
                  <a:schemeClr val="bg1"/>
                </a:solidFill>
                <a:latin typeface="+mn-lt"/>
              </a:rPr>
              <a:t>Last Modified 2/6/2019 1:33 PM Eastern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black">
          <a:xfrm>
            <a:off x="8268481" y="6500304"/>
            <a:ext cx="361805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 dirty="0">
                <a:solidFill>
                  <a:schemeClr val="bg1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85164" y="1434421"/>
            <a:ext cx="8475944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85164" y="3119079"/>
            <a:ext cx="8475944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85164" y="3584143"/>
            <a:ext cx="8475944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5" name="LogoImage"/>
          <p:cNvSpPr>
            <a:spLocks noEditPoints="1"/>
          </p:cNvSpPr>
          <p:nvPr/>
        </p:nvSpPr>
        <p:spPr bwMode="auto">
          <a:xfrm>
            <a:off x="3094229" y="187976"/>
            <a:ext cx="2220651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/>
        </p:nvSpPr>
        <p:spPr bwMode="black">
          <a:xfrm>
            <a:off x="2837222" y="6254081"/>
            <a:ext cx="5223239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graphicFrame>
        <p:nvGraphicFramePr>
          <p:cNvPr id="14" name="Object 13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106271097"/>
              </p:ext>
            </p:extLst>
          </p:nvPr>
        </p:nvGraphicFramePr>
        <p:xfrm>
          <a:off x="0" y="0"/>
          <a:ext cx="215922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922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" y="1"/>
            <a:ext cx="12181257" cy="6721475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>
          <a:xfrm>
            <a:off x="161944" y="230189"/>
            <a:ext cx="11722431" cy="36933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/>
        </p:nvSpPr>
        <p:spPr bwMode="gray">
          <a:xfrm>
            <a:off x="11649019" y="6508273"/>
            <a:ext cx="127542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10478702" y="6508273"/>
            <a:ext cx="103342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0655227" y="50803"/>
            <a:ext cx="1231242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6" name="Isosceles Triangle 16">
            <a:extLst>
              <a:ext uri="{FF2B5EF4-FFF2-40B4-BE49-F238E27FC236}">
                <a16:creationId xmlns:a16="http://schemas.microsoft.com/office/drawing/2014/main" xmlns="" id="{E2C70A52-20E0-44EE-80F1-358CF5856D90}"/>
              </a:ext>
            </a:extLst>
          </p:cNvPr>
          <p:cNvSpPr/>
          <p:nvPr/>
        </p:nvSpPr>
        <p:spPr>
          <a:xfrm flipV="1">
            <a:off x="10447904" y="-13134"/>
            <a:ext cx="1735746" cy="124011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36654" y="-495300"/>
            <a:ext cx="188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/>
        </p:nvSpPr>
        <p:spPr bwMode="black">
          <a:xfrm>
            <a:off x="11649019" y="6508273"/>
            <a:ext cx="127542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black">
          <a:xfrm>
            <a:off x="10478702" y="6508273"/>
            <a:ext cx="103342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0655227" y="50803"/>
            <a:ext cx="1231242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hf hdr="0" ftr="0" dt="0"/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0"/>
            <a:ext cx="12188825" cy="6721375"/>
          </a:xfrm>
          <a:prstGeom prst="rect">
            <a:avLst/>
          </a:prstGeom>
        </p:spPr>
      </p:pic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61" y="1590"/>
          <a:ext cx="2158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7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61" y="1590"/>
                        <a:ext cx="2158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itleRectangle"/>
          <p:cNvSpPr>
            <a:spLocks noChangeAspect="1"/>
          </p:cNvSpPr>
          <p:nvPr/>
        </p:nvSpPr>
        <p:spPr bwMode="white">
          <a:xfrm>
            <a:off x="2835477" y="3392"/>
            <a:ext cx="9353348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484919" y="36515"/>
            <a:ext cx="40161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dirty="0">
              <a:solidFill>
                <a:srgbClr val="C5C5C5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/>
        </p:nvSpPr>
        <p:spPr bwMode="gray">
          <a:xfrm>
            <a:off x="8268480" y="6254081"/>
            <a:ext cx="90026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dirty="0">
                <a:solidFill>
                  <a:srgbClr val="808080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gray">
          <a:xfrm>
            <a:off x="8268479" y="6377192"/>
            <a:ext cx="3920346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>
                <a:solidFill>
                  <a:srgbClr val="808080"/>
                </a:solidFill>
                <a:latin typeface="+mn-lt"/>
              </a:rPr>
              <a:t>Last Modified 2/6/2019 1:33 PM Eastern Standard Time</a:t>
            </a:r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gray">
          <a:xfrm>
            <a:off x="8268481" y="6500304"/>
            <a:ext cx="361805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dirty="0">
                <a:solidFill>
                  <a:srgbClr val="808080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85164" y="1434421"/>
            <a:ext cx="8475944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85164" y="3119079"/>
            <a:ext cx="8475944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85164" y="3584143"/>
            <a:ext cx="8475944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1" name="LogoImage"/>
          <p:cNvSpPr>
            <a:spLocks noEditPoints="1"/>
          </p:cNvSpPr>
          <p:nvPr/>
        </p:nvSpPr>
        <p:spPr bwMode="auto">
          <a:xfrm>
            <a:off x="3096709" y="192025"/>
            <a:ext cx="2220651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9" name="Disclaimer-template_Blue" hidden="1"/>
          <p:cNvSpPr>
            <a:spLocks noChangeArrowheads="1"/>
          </p:cNvSpPr>
          <p:nvPr/>
        </p:nvSpPr>
        <p:spPr bwMode="black">
          <a:xfrm>
            <a:off x="2837222" y="6254080"/>
            <a:ext cx="5223239" cy="351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CONFIDENTIALITY1</a:t>
            </a:r>
          </a:p>
          <a:p>
            <a:pPr defTabSz="1073204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Confidentiality2</a:t>
            </a:r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/>
        </p:nvSpPr>
        <p:spPr bwMode="gray">
          <a:xfrm>
            <a:off x="11649019" y="6508273"/>
            <a:ext cx="127542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10478702" y="6508273"/>
            <a:ext cx="103342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444104" y="50802"/>
            <a:ext cx="143941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/>
        </p:nvSpPr>
        <p:spPr bwMode="black">
          <a:xfrm>
            <a:off x="11649019" y="6508273"/>
            <a:ext cx="127542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0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black">
          <a:xfrm>
            <a:off x="10478702" y="6508273"/>
            <a:ext cx="103342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444104" y="50802"/>
            <a:ext cx="143941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"/>
          <p:cNvSpPr txBox="1">
            <a:spLocks/>
          </p:cNvSpPr>
          <p:nvPr userDrawn="1"/>
        </p:nvSpPr>
        <p:spPr>
          <a:xfrm>
            <a:off x="11623108" y="6435725"/>
            <a:ext cx="283938" cy="1524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1000" smtClean="0"/>
              <a:pPr lvl="0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0639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" y="317"/>
            <a:ext cx="12188392" cy="6720840"/>
          </a:xfrm>
          <a:prstGeom prst="rect">
            <a:avLst/>
          </a:prstGeom>
        </p:spPr>
      </p:pic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11482758" y="36514"/>
            <a:ext cx="401616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auto">
          <a:xfrm>
            <a:off x="3590792" y="498476"/>
            <a:ext cx="341760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>
                <a:solidFill>
                  <a:srgbClr val="000000"/>
                </a:solidFill>
                <a:latin typeface="Arial"/>
              </a:rPr>
              <a:t>Last Modified 8/24/2018 9:45 AM Central European Standard Time</a:t>
            </a: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auto">
          <a:xfrm>
            <a:off x="3590792" y="655639"/>
            <a:ext cx="243015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>
                <a:solidFill>
                  <a:srgbClr val="000000"/>
                </a:solidFill>
                <a:latin typeface="Arial"/>
              </a:rPr>
              <a:t>Printed 2016/05/25 17:31 Tokyo Standard Time</a:t>
            </a:r>
          </a:p>
        </p:txBody>
      </p:sp>
      <p:sp>
        <p:nvSpPr>
          <p:cNvPr id="9" name="Document type"/>
          <p:cNvSpPr txBox="1">
            <a:spLocks noChangeArrowheads="1"/>
          </p:cNvSpPr>
          <p:nvPr/>
        </p:nvSpPr>
        <p:spPr bwMode="auto">
          <a:xfrm>
            <a:off x="3590791" y="4930775"/>
            <a:ext cx="6713031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>
                <a:solidFill>
                  <a:srgbClr val="000000"/>
                </a:solidFill>
                <a:latin typeface="Arial"/>
              </a:rPr>
              <a:t>Document type</a:t>
            </a:r>
          </a:p>
        </p:txBody>
      </p:sp>
      <p:sp>
        <p:nvSpPr>
          <p:cNvPr id="10" name="Date"/>
          <p:cNvSpPr txBox="1">
            <a:spLocks noChangeArrowheads="1"/>
          </p:cNvSpPr>
          <p:nvPr/>
        </p:nvSpPr>
        <p:spPr bwMode="auto">
          <a:xfrm>
            <a:off x="3590791" y="5199063"/>
            <a:ext cx="6713031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>
                <a:solidFill>
                  <a:srgbClr val="000000"/>
                </a:solidFill>
                <a:latin typeface="Arial"/>
              </a:rPr>
              <a:t>Date</a:t>
            </a:r>
          </a:p>
        </p:txBody>
      </p:sp>
      <p:sp>
        <p:nvSpPr>
          <p:cNvPr id="11" name="Disclaimer-AW2014"/>
          <p:cNvSpPr>
            <a:spLocks noChangeArrowheads="1"/>
          </p:cNvSpPr>
          <p:nvPr/>
        </p:nvSpPr>
        <p:spPr bwMode="auto">
          <a:xfrm>
            <a:off x="3590792" y="5895976"/>
            <a:ext cx="6965659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defTabSz="804863" eaLnBrk="0" hangingPunct="0"/>
            <a:r>
              <a:rPr lang="en-US" sz="800">
                <a:solidFill>
                  <a:srgbClr val="000000"/>
                </a:solidFill>
                <a:latin typeface="Arial"/>
              </a:rPr>
              <a:t>CONFIDENTIAL AND PROPRIETARY</a:t>
            </a:r>
          </a:p>
          <a:p>
            <a:pPr defTabSz="804863" eaLnBrk="0" hangingPunct="0"/>
            <a:r>
              <a:rPr lang="en-US" sz="800">
                <a:solidFill>
                  <a:srgbClr val="000000"/>
                </a:solidFill>
                <a:latin typeface="Arial"/>
              </a:rPr>
              <a:t>Any use of this material without specific permission of McKinsey &amp; Company is strictly prohibited</a:t>
            </a:r>
          </a:p>
        </p:txBody>
      </p:sp>
      <p:sp>
        <p:nvSpPr>
          <p:cNvPr id="12" name="TitleBottomPlaceholder"/>
          <p:cNvSpPr>
            <a:spLocks noChangeArrowheads="1"/>
          </p:cNvSpPr>
          <p:nvPr/>
        </p:nvSpPr>
        <p:spPr bwMode="auto">
          <a:xfrm>
            <a:off x="1" y="2238375"/>
            <a:ext cx="2984049" cy="4484688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TitleTopPlaceholder"/>
          <p:cNvSpPr>
            <a:spLocks noChangeArrowheads="1"/>
          </p:cNvSpPr>
          <p:nvPr/>
        </p:nvSpPr>
        <p:spPr bwMode="auto">
          <a:xfrm>
            <a:off x="1" y="1"/>
            <a:ext cx="2984049" cy="2238375"/>
          </a:xfrm>
          <a:prstGeom prst="rect">
            <a:avLst/>
          </a:prstGeom>
          <a:solidFill>
            <a:srgbClr val="91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Rectangle 1189"/>
          <p:cNvSpPr>
            <a:spLocks noChangeArrowheads="1"/>
          </p:cNvSpPr>
          <p:nvPr/>
        </p:nvSpPr>
        <p:spPr bwMode="auto">
          <a:xfrm>
            <a:off x="0" y="1"/>
            <a:ext cx="12184507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" name="TitleBottomBar"/>
          <p:cNvGrpSpPr>
            <a:grpSpLocks/>
          </p:cNvGrpSpPr>
          <p:nvPr/>
        </p:nvGrpSpPr>
        <p:grpSpPr bwMode="auto">
          <a:xfrm>
            <a:off x="2981890" y="6305550"/>
            <a:ext cx="9204775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7538" y="6443664"/>
            <a:ext cx="2226160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3590792" y="2133601"/>
            <a:ext cx="6713029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3590792" y="3867150"/>
            <a:ext cx="6713029" cy="215444"/>
          </a:xfrm>
        </p:spPr>
        <p:txBody>
          <a:bodyPr>
            <a:spAutoFit/>
          </a:bodyPr>
          <a:lstStyle>
            <a:lvl1pPr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98512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. 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161943" y="230188"/>
            <a:ext cx="1172243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623108" y="6435725"/>
            <a:ext cx="283938" cy="1524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lang="en-US" sz="1000" kern="120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C328C1-A84F-4A39-A664-DBA00541A8C6}" type="slidenum">
              <a:rPr>
                <a:solidFill>
                  <a:srgbClr val="FFFFFF"/>
                </a:solidFill>
              </a:rPr>
              <a:pPr/>
              <a:t>‹#›</a:t>
            </a:fld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593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353" y="2087563"/>
            <a:ext cx="10362119" cy="29238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64" y="3808414"/>
            <a:ext cx="8531097" cy="24622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pg num"/>
          <p:cNvSpPr>
            <a:spLocks noGrp="1"/>
          </p:cNvSpPr>
          <p:nvPr>
            <p:ph type="sldNum" sz="quarter" idx="10"/>
          </p:nvPr>
        </p:nvSpPr>
        <p:spPr/>
        <p:txBody>
          <a:bodyPr>
            <a:spAutoFit/>
          </a:bodyPr>
          <a:lstStyle>
            <a:lvl1pPr algn="r">
              <a:defRPr/>
            </a:lvl1pPr>
          </a:lstStyle>
          <a:p>
            <a:fld id="{42C328C1-A84F-4A39-A664-DBA00541A8C6}" type="slidenum">
              <a:rPr smtClean="0">
                <a:solidFill>
                  <a:srgbClr val="FFFFFF"/>
                </a:solidFill>
              </a:rPr>
              <a:pPr/>
              <a:t>‹#›</a:t>
            </a:fld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302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623109" y="6435725"/>
            <a:ext cx="283938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D5014BB8-AE14-445D-8BBD-48022E2E45A4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64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11644418" y="6434981"/>
            <a:ext cx="192360" cy="153888"/>
          </a:xfrm>
        </p:spPr>
        <p:txBody>
          <a:bodyPr/>
          <a:lstStyle>
            <a:lvl1pPr>
              <a:defRPr/>
            </a:lvl1pPr>
          </a:lstStyle>
          <a:p>
            <a:fld id="{295C94B5-F897-42D6-85CA-B9F77EB6ECAE}" type="slidenum">
              <a:rPr>
                <a:solidFill>
                  <a:srgbClr val="FFFFFF"/>
                </a:solidFill>
              </a:rPr>
              <a:pPr/>
              <a:t>‹#›</a:t>
            </a:fld>
            <a:r>
              <a:rPr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4867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king Draft Text" hidden="1"/>
          <p:cNvSpPr txBox="1">
            <a:spLocks noChangeArrowheads="1"/>
          </p:cNvSpPr>
          <p:nvPr/>
        </p:nvSpPr>
        <p:spPr bwMode="auto">
          <a:xfrm>
            <a:off x="3590792" y="342901"/>
            <a:ext cx="99386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="1" dirty="0">
                <a:solidFill>
                  <a:srgbClr val="000000"/>
                </a:solidFill>
                <a:latin typeface="Arial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11482758" y="36514"/>
            <a:ext cx="401616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auto">
          <a:xfrm>
            <a:off x="3590792" y="498476"/>
            <a:ext cx="341760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>
                <a:solidFill>
                  <a:srgbClr val="000000"/>
                </a:solidFill>
                <a:latin typeface="Arial"/>
              </a:rPr>
              <a:t>Last Modified 8/24/2018 9:45 AM Central European Standard Time</a:t>
            </a:r>
            <a:endParaRPr lang="en-US" sz="9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auto">
          <a:xfrm>
            <a:off x="3590792" y="655639"/>
            <a:ext cx="243015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>
                <a:solidFill>
                  <a:srgbClr val="000000"/>
                </a:solidFill>
                <a:latin typeface="Arial"/>
              </a:rPr>
              <a:t>Printed 2016/05/25 17:31 Tokyo Standard Time</a:t>
            </a:r>
            <a:endParaRPr lang="en-US" sz="9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Document type"/>
          <p:cNvSpPr txBox="1">
            <a:spLocks noChangeArrowheads="1"/>
          </p:cNvSpPr>
          <p:nvPr/>
        </p:nvSpPr>
        <p:spPr bwMode="auto">
          <a:xfrm>
            <a:off x="3590791" y="4930775"/>
            <a:ext cx="6713031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latin typeface="Arial"/>
              </a:rPr>
              <a:t>Document type</a:t>
            </a:r>
          </a:p>
        </p:txBody>
      </p:sp>
      <p:sp>
        <p:nvSpPr>
          <p:cNvPr id="10" name="Date"/>
          <p:cNvSpPr txBox="1">
            <a:spLocks noChangeArrowheads="1"/>
          </p:cNvSpPr>
          <p:nvPr/>
        </p:nvSpPr>
        <p:spPr bwMode="auto">
          <a:xfrm>
            <a:off x="3590791" y="5199063"/>
            <a:ext cx="6713031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latin typeface="Arial"/>
              </a:rPr>
              <a:t>Date</a:t>
            </a:r>
          </a:p>
        </p:txBody>
      </p:sp>
      <p:sp>
        <p:nvSpPr>
          <p:cNvPr id="11" name="Disclaimer-AW2014"/>
          <p:cNvSpPr>
            <a:spLocks noChangeArrowheads="1"/>
          </p:cNvSpPr>
          <p:nvPr/>
        </p:nvSpPr>
        <p:spPr bwMode="auto">
          <a:xfrm>
            <a:off x="3590792" y="5895976"/>
            <a:ext cx="6965659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defTabSz="804863" eaLnBrk="0" hangingPunct="0"/>
            <a:r>
              <a:rPr lang="en-US" sz="800" dirty="0">
                <a:solidFill>
                  <a:srgbClr val="000000"/>
                </a:solidFill>
                <a:latin typeface="Arial"/>
              </a:rPr>
              <a:t>CONFIDENTIAL AND PROPRIETARY</a:t>
            </a:r>
          </a:p>
          <a:p>
            <a:pPr defTabSz="804863" eaLnBrk="0" hangingPunct="0"/>
            <a:r>
              <a:rPr lang="en-US" sz="800" dirty="0">
                <a:solidFill>
                  <a:srgbClr val="000000"/>
                </a:solidFill>
                <a:latin typeface="Arial"/>
              </a:rPr>
              <a:t>Any use of this material without specific permission of McKinsey &amp; Company is strictly prohibited</a:t>
            </a:r>
          </a:p>
        </p:txBody>
      </p:sp>
      <p:sp>
        <p:nvSpPr>
          <p:cNvPr id="12" name="TitleBottomPlaceholder"/>
          <p:cNvSpPr>
            <a:spLocks noChangeArrowheads="1"/>
          </p:cNvSpPr>
          <p:nvPr/>
        </p:nvSpPr>
        <p:spPr bwMode="auto">
          <a:xfrm>
            <a:off x="1" y="2238375"/>
            <a:ext cx="2984049" cy="4484688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TitleTopPlaceholder"/>
          <p:cNvSpPr>
            <a:spLocks noChangeArrowheads="1"/>
          </p:cNvSpPr>
          <p:nvPr/>
        </p:nvSpPr>
        <p:spPr bwMode="auto">
          <a:xfrm>
            <a:off x="1" y="1"/>
            <a:ext cx="2984049" cy="2238375"/>
          </a:xfrm>
          <a:prstGeom prst="rect">
            <a:avLst/>
          </a:prstGeom>
          <a:solidFill>
            <a:srgbClr val="91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Rectangle 1189"/>
          <p:cNvSpPr>
            <a:spLocks noChangeArrowheads="1"/>
          </p:cNvSpPr>
          <p:nvPr/>
        </p:nvSpPr>
        <p:spPr bwMode="auto">
          <a:xfrm>
            <a:off x="0" y="1"/>
            <a:ext cx="12184507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" name="TitleBottomBar"/>
          <p:cNvGrpSpPr>
            <a:grpSpLocks/>
          </p:cNvGrpSpPr>
          <p:nvPr/>
        </p:nvGrpSpPr>
        <p:grpSpPr bwMode="auto">
          <a:xfrm>
            <a:off x="2981890" y="6305550"/>
            <a:ext cx="9204775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dirty="0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7538" y="6443664"/>
            <a:ext cx="2226160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3590792" y="2133601"/>
            <a:ext cx="6713029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3590792" y="3867150"/>
            <a:ext cx="6713029" cy="215444"/>
          </a:xfrm>
        </p:spPr>
        <p:txBody>
          <a:bodyPr>
            <a:spAutoFit/>
          </a:bodyPr>
          <a:lstStyle>
            <a:lvl1pPr>
              <a:defRPr sz="1400" baseline="0">
                <a:latin typeface="+mn-lt"/>
                <a:ea typeface="+mn-ea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251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"/>
          <p:cNvSpPr txBox="1">
            <a:spLocks/>
          </p:cNvSpPr>
          <p:nvPr userDrawn="1"/>
        </p:nvSpPr>
        <p:spPr>
          <a:xfrm>
            <a:off x="11623108" y="643498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301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ags" Target="../tags/tag8.xml"/><Relationship Id="rId12" Type="http://schemas.openxmlformats.org/officeDocument/2006/relationships/tags" Target="../tags/tag9.xml"/><Relationship Id="rId13" Type="http://schemas.openxmlformats.org/officeDocument/2006/relationships/tags" Target="../tags/tag10.xml"/><Relationship Id="rId14" Type="http://schemas.openxmlformats.org/officeDocument/2006/relationships/tags" Target="../tags/tag11.xml"/><Relationship Id="rId15" Type="http://schemas.openxmlformats.org/officeDocument/2006/relationships/tags" Target="../tags/tag12.xml"/><Relationship Id="rId16" Type="http://schemas.openxmlformats.org/officeDocument/2006/relationships/tags" Target="../tags/tag13.xml"/><Relationship Id="rId17" Type="http://schemas.openxmlformats.org/officeDocument/2006/relationships/oleObject" Target="../embeddings/oleObject1.bin"/><Relationship Id="rId18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Relationship Id="rId4" Type="http://schemas.openxmlformats.org/officeDocument/2006/relationships/vmlDrawing" Target="../drawings/vmlDrawing1.vml"/><Relationship Id="rId5" Type="http://schemas.openxmlformats.org/officeDocument/2006/relationships/tags" Target="../tags/tag2.xml"/><Relationship Id="rId6" Type="http://schemas.openxmlformats.org/officeDocument/2006/relationships/tags" Target="../tags/tag3.xml"/><Relationship Id="rId7" Type="http://schemas.openxmlformats.org/officeDocument/2006/relationships/tags" Target="../tags/tag4.xml"/><Relationship Id="rId8" Type="http://schemas.openxmlformats.org/officeDocument/2006/relationships/tags" Target="../tags/tag5.xml"/><Relationship Id="rId9" Type="http://schemas.openxmlformats.org/officeDocument/2006/relationships/tags" Target="../tags/tag6.xml"/><Relationship Id="rId10" Type="http://schemas.openxmlformats.org/officeDocument/2006/relationships/tags" Target="../tags/tag7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.jpg"/><Relationship Id="rId12" Type="http://schemas.openxmlformats.org/officeDocument/2006/relationships/oleObject" Target="../embeddings/oleObject3.bin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7" Type="http://schemas.openxmlformats.org/officeDocument/2006/relationships/vmlDrawing" Target="../drawings/vmlDrawing3.vml"/><Relationship Id="rId8" Type="http://schemas.openxmlformats.org/officeDocument/2006/relationships/tags" Target="../tags/tag25.xml"/><Relationship Id="rId9" Type="http://schemas.openxmlformats.org/officeDocument/2006/relationships/tags" Target="../tags/tag26.xml"/><Relationship Id="rId10" Type="http://schemas.openxmlformats.org/officeDocument/2006/relationships/tags" Target="../tags/tag2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4" Type="http://schemas.openxmlformats.org/officeDocument/2006/relationships/theme" Target="../theme/theme3.xml"/><Relationship Id="rId5" Type="http://schemas.openxmlformats.org/officeDocument/2006/relationships/vmlDrawing" Target="../drawings/vmlDrawing4.vml"/><Relationship Id="rId6" Type="http://schemas.openxmlformats.org/officeDocument/2006/relationships/tags" Target="../tags/tag29.xml"/><Relationship Id="rId7" Type="http://schemas.openxmlformats.org/officeDocument/2006/relationships/tags" Target="../tags/tag30.xml"/><Relationship Id="rId8" Type="http://schemas.openxmlformats.org/officeDocument/2006/relationships/tags" Target="../tags/tag31.xml"/><Relationship Id="rId9" Type="http://schemas.openxmlformats.org/officeDocument/2006/relationships/oleObject" Target="../embeddings/oleObject4.bin"/><Relationship Id="rId10" Type="http://schemas.openxmlformats.org/officeDocument/2006/relationships/image" Target="../media/image1.emf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20" Type="http://schemas.openxmlformats.org/officeDocument/2006/relationships/tags" Target="../tags/tag47.xml"/><Relationship Id="rId21" Type="http://schemas.openxmlformats.org/officeDocument/2006/relationships/tags" Target="../tags/tag48.xml"/><Relationship Id="rId22" Type="http://schemas.openxmlformats.org/officeDocument/2006/relationships/tags" Target="../tags/tag49.xml"/><Relationship Id="rId23" Type="http://schemas.openxmlformats.org/officeDocument/2006/relationships/oleObject" Target="../embeddings/oleObject5.bin"/><Relationship Id="rId24" Type="http://schemas.openxmlformats.org/officeDocument/2006/relationships/image" Target="../media/image1.emf"/><Relationship Id="rId10" Type="http://schemas.openxmlformats.org/officeDocument/2006/relationships/tags" Target="../tags/tag37.xml"/><Relationship Id="rId11" Type="http://schemas.openxmlformats.org/officeDocument/2006/relationships/tags" Target="../tags/tag38.xml"/><Relationship Id="rId12" Type="http://schemas.openxmlformats.org/officeDocument/2006/relationships/tags" Target="../tags/tag39.xml"/><Relationship Id="rId13" Type="http://schemas.openxmlformats.org/officeDocument/2006/relationships/tags" Target="../tags/tag40.xml"/><Relationship Id="rId14" Type="http://schemas.openxmlformats.org/officeDocument/2006/relationships/tags" Target="../tags/tag41.xml"/><Relationship Id="rId15" Type="http://schemas.openxmlformats.org/officeDocument/2006/relationships/tags" Target="../tags/tag42.xml"/><Relationship Id="rId16" Type="http://schemas.openxmlformats.org/officeDocument/2006/relationships/tags" Target="../tags/tag43.xml"/><Relationship Id="rId17" Type="http://schemas.openxmlformats.org/officeDocument/2006/relationships/tags" Target="../tags/tag44.xml"/><Relationship Id="rId18" Type="http://schemas.openxmlformats.org/officeDocument/2006/relationships/tags" Target="../tags/tag45.xml"/><Relationship Id="rId19" Type="http://schemas.openxmlformats.org/officeDocument/2006/relationships/tags" Target="../tags/tag46.xml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theme" Target="../theme/theme4.xml"/><Relationship Id="rId5" Type="http://schemas.openxmlformats.org/officeDocument/2006/relationships/vmlDrawing" Target="../drawings/vmlDrawing5.vml"/><Relationship Id="rId6" Type="http://schemas.openxmlformats.org/officeDocument/2006/relationships/tags" Target="../tags/tag33.xml"/><Relationship Id="rId7" Type="http://schemas.openxmlformats.org/officeDocument/2006/relationships/tags" Target="../tags/tag34.xml"/><Relationship Id="rId8" Type="http://schemas.openxmlformats.org/officeDocument/2006/relationships/tags" Target="../tags/tag35.xml"/></Relationships>
</file>

<file path=ppt/slideMasters/_rels/slideMaster5.xml.rels><?xml version="1.0" encoding="UTF-8" standalone="yes"?>
<Relationships xmlns="http://schemas.openxmlformats.org/package/2006/relationships"><Relationship Id="rId20" Type="http://schemas.openxmlformats.org/officeDocument/2006/relationships/tags" Target="../tags/tag69.xml"/><Relationship Id="rId21" Type="http://schemas.openxmlformats.org/officeDocument/2006/relationships/tags" Target="../tags/tag70.xml"/><Relationship Id="rId22" Type="http://schemas.openxmlformats.org/officeDocument/2006/relationships/tags" Target="../tags/tag71.xml"/><Relationship Id="rId23" Type="http://schemas.openxmlformats.org/officeDocument/2006/relationships/tags" Target="../tags/tag72.xml"/><Relationship Id="rId24" Type="http://schemas.openxmlformats.org/officeDocument/2006/relationships/tags" Target="../tags/tag73.xml"/><Relationship Id="rId25" Type="http://schemas.openxmlformats.org/officeDocument/2006/relationships/tags" Target="../tags/tag74.xml"/><Relationship Id="rId26" Type="http://schemas.openxmlformats.org/officeDocument/2006/relationships/tags" Target="../tags/tag75.xml"/><Relationship Id="rId27" Type="http://schemas.openxmlformats.org/officeDocument/2006/relationships/tags" Target="../tags/tag76.xml"/><Relationship Id="rId28" Type="http://schemas.openxmlformats.org/officeDocument/2006/relationships/tags" Target="../tags/tag77.xml"/><Relationship Id="rId29" Type="http://schemas.openxmlformats.org/officeDocument/2006/relationships/tags" Target="../tags/tag78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theme" Target="../theme/theme5.xml"/><Relationship Id="rId5" Type="http://schemas.openxmlformats.org/officeDocument/2006/relationships/vmlDrawing" Target="../drawings/vmlDrawing7.vml"/><Relationship Id="rId30" Type="http://schemas.openxmlformats.org/officeDocument/2006/relationships/tags" Target="../tags/tag79.xml"/><Relationship Id="rId31" Type="http://schemas.openxmlformats.org/officeDocument/2006/relationships/tags" Target="../tags/tag80.xml"/><Relationship Id="rId32" Type="http://schemas.openxmlformats.org/officeDocument/2006/relationships/tags" Target="../tags/tag81.xml"/><Relationship Id="rId9" Type="http://schemas.openxmlformats.org/officeDocument/2006/relationships/tags" Target="../tags/tag58.xml"/><Relationship Id="rId6" Type="http://schemas.openxmlformats.org/officeDocument/2006/relationships/tags" Target="../tags/tag55.xml"/><Relationship Id="rId7" Type="http://schemas.openxmlformats.org/officeDocument/2006/relationships/tags" Target="../tags/tag56.xml"/><Relationship Id="rId8" Type="http://schemas.openxmlformats.org/officeDocument/2006/relationships/tags" Target="../tags/tag57.xml"/><Relationship Id="rId33" Type="http://schemas.openxmlformats.org/officeDocument/2006/relationships/tags" Target="../tags/tag82.xml"/><Relationship Id="rId34" Type="http://schemas.openxmlformats.org/officeDocument/2006/relationships/tags" Target="../tags/tag83.xml"/><Relationship Id="rId35" Type="http://schemas.openxmlformats.org/officeDocument/2006/relationships/tags" Target="../tags/tag84.xml"/><Relationship Id="rId36" Type="http://schemas.openxmlformats.org/officeDocument/2006/relationships/tags" Target="../tags/tag85.xml"/><Relationship Id="rId10" Type="http://schemas.openxmlformats.org/officeDocument/2006/relationships/tags" Target="../tags/tag59.xml"/><Relationship Id="rId11" Type="http://schemas.openxmlformats.org/officeDocument/2006/relationships/tags" Target="../tags/tag60.xml"/><Relationship Id="rId12" Type="http://schemas.openxmlformats.org/officeDocument/2006/relationships/tags" Target="../tags/tag61.xml"/><Relationship Id="rId13" Type="http://schemas.openxmlformats.org/officeDocument/2006/relationships/tags" Target="../tags/tag62.xml"/><Relationship Id="rId14" Type="http://schemas.openxmlformats.org/officeDocument/2006/relationships/tags" Target="../tags/tag63.xml"/><Relationship Id="rId15" Type="http://schemas.openxmlformats.org/officeDocument/2006/relationships/tags" Target="../tags/tag64.xml"/><Relationship Id="rId16" Type="http://schemas.openxmlformats.org/officeDocument/2006/relationships/tags" Target="../tags/tag65.xml"/><Relationship Id="rId17" Type="http://schemas.openxmlformats.org/officeDocument/2006/relationships/tags" Target="../tags/tag66.xml"/><Relationship Id="rId18" Type="http://schemas.openxmlformats.org/officeDocument/2006/relationships/tags" Target="../tags/tag67.xml"/><Relationship Id="rId19" Type="http://schemas.openxmlformats.org/officeDocument/2006/relationships/tags" Target="../tags/tag68.xml"/><Relationship Id="rId37" Type="http://schemas.openxmlformats.org/officeDocument/2006/relationships/tags" Target="../tags/tag86.xml"/><Relationship Id="rId38" Type="http://schemas.openxmlformats.org/officeDocument/2006/relationships/oleObject" Target="../embeddings/oleObject8.bin"/><Relationship Id="rId3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3227576886"/>
              </p:ext>
            </p:extLst>
          </p:nvPr>
        </p:nvGraphicFramePr>
        <p:xfrm>
          <a:off x="0" y="0"/>
          <a:ext cx="215922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7" name="think-cell Slide" r:id="rId17" imgW="270" imgH="270" progId="TCLayout.ActiveDocument.1">
                  <p:embed/>
                </p:oleObj>
              </mc:Choice>
              <mc:Fallback>
                <p:oleObj name="think-cell Slide" r:id="rId1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922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SlideBottomBar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0" y="6300789"/>
            <a:ext cx="12188825" cy="4222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1600" baseline="0" noProof="0" dirty="0">
              <a:latin typeface="+mn-lt"/>
              <a:ea typeface="+mn-ea"/>
            </a:endParaRPr>
          </a:p>
        </p:txBody>
      </p:sp>
      <p:sp>
        <p:nvSpPr>
          <p:cNvPr id="1033" name="doc id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0992615" y="36514"/>
            <a:ext cx="893919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 rot="5400000">
            <a:off x="10949275" y="1940591"/>
            <a:ext cx="228908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>
                <a:latin typeface="+mn-lt"/>
                <a:ea typeface="+mn-ea"/>
              </a:rPr>
              <a:t>Last Modified 8/24/2018 9:45 AM Central European Standard Time</a:t>
            </a:r>
            <a:endParaRPr lang="en-US" sz="1600" baseline="0" noProof="0" dirty="0"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 rot="5400000">
            <a:off x="11280295" y="4114417"/>
            <a:ext cx="162704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>
                <a:latin typeface="+mn-lt"/>
                <a:ea typeface="+mn-ea"/>
              </a:rPr>
              <a:t>Printed 2016/05/25 17:31 Tokyo Standard Time</a:t>
            </a:r>
            <a:endParaRPr lang="en-US" sz="1600" baseline="0" noProof="0" dirty="0">
              <a:latin typeface="+mn-lt"/>
              <a:ea typeface="+mn-ea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  <p:custDataLst>
              <p:tags r:id="rId10"/>
            </p:custDataLst>
          </p:nvPr>
        </p:nvSpPr>
        <p:spPr bwMode="auto">
          <a:xfrm>
            <a:off x="1975692" y="1951038"/>
            <a:ext cx="58514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  <p:custDataLst>
              <p:tags r:id="rId11"/>
            </p:custDataLst>
          </p:nvPr>
        </p:nvSpPr>
        <p:spPr bwMode="auto">
          <a:xfrm>
            <a:off x="161943" y="230188"/>
            <a:ext cx="1172243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61943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aseline="0" noProof="0" dirty="0">
                <a:solidFill>
                  <a:srgbClr val="808080"/>
                </a:solidFill>
                <a:latin typeface="+mn-lt"/>
                <a:ea typeface="+mj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61942" y="531814"/>
            <a:ext cx="1172243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rgbClr val="808080"/>
                </a:solidFill>
                <a:latin typeface="+mn-lt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161943" y="6080125"/>
            <a:ext cx="116274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000" baseline="0" noProof="0" dirty="0">
                <a:latin typeface="+mn-lt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161943" y="6435725"/>
            <a:ext cx="933432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1000" baseline="0" noProof="0" dirty="0">
                <a:solidFill>
                  <a:schemeClr val="tx1"/>
                </a:solidFill>
                <a:latin typeface="+mn-lt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1975692" y="1127125"/>
            <a:ext cx="5799678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10077018" y="6434981"/>
            <a:ext cx="1256754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000" baseline="0" noProof="0" dirty="0"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21" name="SlideLogoSeparator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1451185" y="6403976"/>
            <a:ext cx="54509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/>
            <a:r>
              <a:rPr lang="en-US" sz="1200" baseline="0" noProof="0" dirty="0">
                <a:latin typeface="+mn-lt"/>
                <a:ea typeface="+mn-ea"/>
              </a:rPr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accent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99347"/>
            <a:ext cx="12188825" cy="422129"/>
          </a:xfrm>
          <a:prstGeom prst="rect">
            <a:avLst/>
          </a:prstGeom>
        </p:spPr>
      </p:pic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589814232"/>
              </p:ext>
            </p:extLst>
          </p:nvPr>
        </p:nvGraphicFramePr>
        <p:xfrm>
          <a:off x="0" y="0"/>
          <a:ext cx="215922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1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922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10673050" y="457201"/>
            <a:ext cx="893919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auto">
          <a:xfrm rot="5400000">
            <a:off x="10949275" y="1940591"/>
            <a:ext cx="228908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latin typeface="Arial"/>
              </a:rPr>
              <a:t>Last Modified 8/24/2018 9:45 AM Central European Standard Time</a:t>
            </a:r>
            <a:endParaRPr lang="en-US" sz="16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auto">
          <a:xfrm rot="5400000">
            <a:off x="11280295" y="4114417"/>
            <a:ext cx="162704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latin typeface="Arial"/>
              </a:rPr>
              <a:t>Printed 2016/05/25 17:31 Tokyo Standard Time</a:t>
            </a:r>
            <a:endParaRPr lang="en-US" sz="16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75692" y="1951038"/>
            <a:ext cx="5851499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61943" y="230188"/>
            <a:ext cx="1172243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161943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808080"/>
                </a:solidFill>
                <a:latin typeface="Arial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161942" y="531814"/>
            <a:ext cx="1172243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161943" y="6080125"/>
            <a:ext cx="116274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000">
                <a:solidFill>
                  <a:srgbClr val="000000"/>
                </a:solidFill>
                <a:latin typeface="Arial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161943" y="6435725"/>
            <a:ext cx="933432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1000">
                <a:solidFill>
                  <a:srgbClr val="000000"/>
                </a:solidFill>
                <a:latin typeface="Arial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975692" y="1127125"/>
            <a:ext cx="5799678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/>
                </a:rPr>
                <a:t>Title</a:t>
              </a:r>
            </a:p>
            <a:p>
              <a:r>
                <a:rPr lang="en-US" sz="1600">
                  <a:solidFill>
                    <a:srgbClr val="808080"/>
                  </a:solidFill>
                  <a:latin typeface="Arial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0077018" y="6434981"/>
            <a:ext cx="1256754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000" dirty="0">
                <a:solidFill>
                  <a:srgbClr val="FFFFFF"/>
                </a:solidFill>
                <a:latin typeface="Arial"/>
              </a:rPr>
              <a:t>McKinsey &amp; Company</a:t>
            </a:r>
          </a:p>
        </p:txBody>
      </p:sp>
      <p:sp>
        <p:nvSpPr>
          <p:cNvPr id="21" name="SlideLogoSeparator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1451185" y="6403976"/>
            <a:ext cx="54509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/>
            <a:r>
              <a:rPr lang="en-US" sz="1200" dirty="0">
                <a:solidFill>
                  <a:srgbClr val="FFFFFF"/>
                </a:solidFill>
                <a:latin typeface="Arial"/>
              </a:rPr>
              <a:t>|</a:t>
            </a:r>
          </a:p>
        </p:txBody>
      </p:sp>
      <p:sp>
        <p:nvSpPr>
          <p:cNvPr id="22" name="pg num"/>
          <p:cNvSpPr>
            <a:spLocks noGrp="1"/>
          </p:cNvSpPr>
          <p:nvPr>
            <p:ph type="sldNum" sz="quarter" idx="4"/>
          </p:nvPr>
        </p:nvSpPr>
        <p:spPr>
          <a:xfrm>
            <a:off x="11679684" y="643498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lang="en-US" sz="1000" kern="120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C328C1-A84F-4A39-A664-DBA00541A8C6}" type="slidenum">
              <a:rPr>
                <a:solidFill>
                  <a:srgbClr val="FFFFFF"/>
                </a:solidFill>
              </a:rPr>
              <a:pPr/>
              <a:t>‹#›</a:t>
            </a:fld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721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>
              <a:lumMod val="75000"/>
              <a:lumOff val="25000"/>
            </a:schemeClr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>
              <a:lumMod val="75000"/>
              <a:lumOff val="25000"/>
            </a:schemeClr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>
              <a:lumMod val="75000"/>
              <a:lumOff val="25000"/>
            </a:schemeClr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>
              <a:lumMod val="75000"/>
              <a:lumOff val="25000"/>
            </a:schemeClr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391794729"/>
              </p:ext>
            </p:extLst>
          </p:nvPr>
        </p:nvGraphicFramePr>
        <p:xfrm>
          <a:off x="0" y="0"/>
          <a:ext cx="215922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8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922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SlideBottomBar"/>
          <p:cNvSpPr>
            <a:spLocks noChangeArrowheads="1"/>
          </p:cNvSpPr>
          <p:nvPr/>
        </p:nvSpPr>
        <p:spPr bwMode="auto">
          <a:xfrm>
            <a:off x="0" y="6300789"/>
            <a:ext cx="12188825" cy="422275"/>
          </a:xfrm>
          <a:prstGeom prst="rect">
            <a:avLst/>
          </a:prstGeom>
          <a:solidFill>
            <a:srgbClr val="C7DF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10992615" y="36514"/>
            <a:ext cx="893919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10949276" y="1940591"/>
            <a:ext cx="228908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latin typeface="Arial"/>
              </a:rPr>
              <a:t>Last Modified 8/24/2018 9:45 AM Central European Standard Time</a:t>
            </a:r>
            <a:endParaRPr lang="en-US" sz="1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11280295" y="4114417"/>
            <a:ext cx="162704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latin typeface="Arial"/>
              </a:rPr>
              <a:t>Printed 2016/05/25 17:31 Tokyo Standard Time</a:t>
            </a:r>
            <a:endParaRPr lang="en-US" sz="1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75692" y="1951038"/>
            <a:ext cx="58514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61943" y="230188"/>
            <a:ext cx="1172243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161943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Arial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161942" y="531814"/>
            <a:ext cx="1172243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dirty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161943" y="6080125"/>
            <a:ext cx="116274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000" dirty="0">
                <a:solidFill>
                  <a:srgbClr val="000000"/>
                </a:solidFill>
                <a:latin typeface="Arial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161943" y="6435725"/>
            <a:ext cx="933432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1000" dirty="0">
                <a:solidFill>
                  <a:srgbClr val="000000"/>
                </a:solidFill>
                <a:latin typeface="Arial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975692" y="1127125"/>
            <a:ext cx="5799678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dirty="0">
                  <a:solidFill>
                    <a:srgbClr val="000000"/>
                  </a:solidFill>
                  <a:latin typeface="Arial"/>
                </a:rPr>
                <a:t>Title</a:t>
              </a:r>
            </a:p>
            <a:p>
              <a:r>
                <a:rPr lang="en-US" sz="1600" dirty="0">
                  <a:solidFill>
                    <a:srgbClr val="808080"/>
                  </a:solidFill>
                  <a:latin typeface="Arial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0077018" y="6434981"/>
            <a:ext cx="1256754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000" dirty="0">
                <a:solidFill>
                  <a:srgbClr val="000000"/>
                </a:solidFill>
                <a:latin typeface="Arial"/>
              </a:rPr>
              <a:t>McKinsey &amp; Company</a:t>
            </a:r>
          </a:p>
        </p:txBody>
      </p:sp>
      <p:sp>
        <p:nvSpPr>
          <p:cNvPr id="21" name="SlideLogoSeparator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1451185" y="6403976"/>
            <a:ext cx="54509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/>
            <a:r>
              <a:rPr lang="en-US" sz="1200" dirty="0">
                <a:solidFill>
                  <a:srgbClr val="000000"/>
                </a:solidFill>
                <a:latin typeface="Arial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592737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461451556"/>
              </p:ext>
            </p:extLst>
          </p:nvPr>
        </p:nvGraphicFramePr>
        <p:xfrm>
          <a:off x="0" y="0"/>
          <a:ext cx="215922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922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5922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655227" y="50803"/>
            <a:ext cx="1231242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971190" y="4113493"/>
            <a:ext cx="245260" cy="94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61944" y="230190"/>
            <a:ext cx="117224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61944" y="75765"/>
            <a:ext cx="50035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61944" y="554866"/>
            <a:ext cx="1172243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61943" y="6305946"/>
            <a:ext cx="116274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61943" y="6507559"/>
            <a:ext cx="1015267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75692" y="1254580"/>
            <a:ext cx="579967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/>
        </p:nvGrpSpPr>
        <p:grpSpPr bwMode="gray">
          <a:xfrm>
            <a:off x="11401529" y="285751"/>
            <a:ext cx="482831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/>
        </p:nvGrpSpPr>
        <p:grpSpPr bwMode="gray">
          <a:xfrm>
            <a:off x="11105298" y="279401"/>
            <a:ext cx="779077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/>
        </p:nvGrpSpPr>
        <p:grpSpPr bwMode="gray">
          <a:xfrm>
            <a:off x="10791315" y="279401"/>
            <a:ext cx="1093060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/>
        </p:nvGrpSpPr>
        <p:grpSpPr bwMode="gray">
          <a:xfrm>
            <a:off x="11037285" y="250825"/>
            <a:ext cx="847089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/>
        </p:nvSpPr>
        <p:spPr>
          <a:xfrm>
            <a:off x="12000092" y="6507559"/>
            <a:ext cx="46636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481705" y="1951380"/>
            <a:ext cx="4388430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852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/>
          </p:nvPr>
        </p:nvGraphicFramePr>
        <p:xfrm>
          <a:off x="0" y="0"/>
          <a:ext cx="215922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3" name="think-cell Slide" r:id="rId38" imgW="270" imgH="270" progId="TCLayout.ActiveDocument.1">
                  <p:embed/>
                </p:oleObj>
              </mc:Choice>
              <mc:Fallback>
                <p:oleObj name="think-cell Slide" r:id="rId3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922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5922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133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971190" y="4113493"/>
            <a:ext cx="245260" cy="94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61944" y="230190"/>
            <a:ext cx="117224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61944" y="75765"/>
            <a:ext cx="50035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61944" y="554866"/>
            <a:ext cx="1172243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600" baseline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61943" y="6305946"/>
            <a:ext cx="116274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61943" y="6507559"/>
            <a:ext cx="1015267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/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975694" y="1951380"/>
            <a:ext cx="3674376" cy="12311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75692" y="1254580"/>
            <a:ext cx="579967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/>
        </p:nvGrpSpPr>
        <p:grpSpPr bwMode="gray">
          <a:xfrm>
            <a:off x="11401529" y="285751"/>
            <a:ext cx="482831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/>
        </p:nvGrpSpPr>
        <p:grpSpPr bwMode="gray">
          <a:xfrm>
            <a:off x="11105298" y="279401"/>
            <a:ext cx="779077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/>
        </p:nvGrpSpPr>
        <p:grpSpPr bwMode="gray">
          <a:xfrm>
            <a:off x="10791315" y="279401"/>
            <a:ext cx="1093060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/>
        </p:nvGrpSpPr>
        <p:grpSpPr bwMode="gray">
          <a:xfrm>
            <a:off x="11037285" y="250825"/>
            <a:ext cx="847089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23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36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3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24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34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35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32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3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30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31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2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2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/>
        </p:nvSpPr>
        <p:spPr>
          <a:xfrm>
            <a:off x="12000092" y="6507559"/>
            <a:ext cx="46636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1" name="doc id" hidden="1"/>
          <p:cNvSpPr>
            <a:spLocks noChangeArrowheads="1"/>
          </p:cNvSpPr>
          <p:nvPr/>
        </p:nvSpPr>
        <p:spPr bwMode="auto">
          <a:xfrm>
            <a:off x="10444104" y="50802"/>
            <a:ext cx="143941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  <p:grpSp>
        <p:nvGrpSpPr>
          <p:cNvPr id="63" name="LegendBoxes" hidden="1"/>
          <p:cNvGrpSpPr/>
          <p:nvPr/>
        </p:nvGrpSpPr>
        <p:grpSpPr bwMode="gray">
          <a:xfrm>
            <a:off x="11055552" y="431801"/>
            <a:ext cx="779077" cy="997467"/>
            <a:chOff x="7835905" y="279400"/>
            <a:chExt cx="763755" cy="997467"/>
          </a:xfrm>
        </p:grpSpPr>
        <p:sp>
          <p:nvSpPr>
            <p:cNvPr id="6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6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2" name="LegendLines" hidden="1"/>
          <p:cNvGrpSpPr/>
          <p:nvPr/>
        </p:nvGrpSpPr>
        <p:grpSpPr bwMode="gray">
          <a:xfrm>
            <a:off x="10741569" y="431801"/>
            <a:ext cx="1093060" cy="730251"/>
            <a:chOff x="7540629" y="279400"/>
            <a:chExt cx="1071563" cy="730251"/>
          </a:xfrm>
        </p:grpSpPr>
        <p:sp>
          <p:nvSpPr>
            <p:cNvPr id="7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9" name="LegendMoons" hidden="1"/>
          <p:cNvGrpSpPr/>
          <p:nvPr/>
        </p:nvGrpSpPr>
        <p:grpSpPr bwMode="gray">
          <a:xfrm>
            <a:off x="10987539" y="403225"/>
            <a:ext cx="847089" cy="1306516"/>
            <a:chOff x="7769225" y="250825"/>
            <a:chExt cx="830430" cy="1306516"/>
          </a:xfrm>
        </p:grpSpPr>
        <p:grpSp>
          <p:nvGrpSpPr>
            <p:cNvPr id="8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9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9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9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9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9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8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324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609630" indent="-349268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819192" indent="-207444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999794" indent="-173575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91.xml"/><Relationship Id="rId4" Type="http://schemas.openxmlformats.org/officeDocument/2006/relationships/slideLayout" Target="../slideLayouts/slideLayout12.xml"/><Relationship Id="rId5" Type="http://schemas.openxmlformats.org/officeDocument/2006/relationships/notesSlide" Target="../notesSlides/notesSlide1.xml"/><Relationship Id="rId6" Type="http://schemas.openxmlformats.org/officeDocument/2006/relationships/oleObject" Target="../embeddings/oleObject10.bin"/><Relationship Id="rId7" Type="http://schemas.openxmlformats.org/officeDocument/2006/relationships/image" Target="../media/image8.emf"/><Relationship Id="rId8" Type="http://schemas.openxmlformats.org/officeDocument/2006/relationships/image" Target="../media/image11.jpeg"/><Relationship Id="rId9" Type="http://schemas.openxmlformats.org/officeDocument/2006/relationships/image" Target="../media/image12.jpeg"/><Relationship Id="rId10" Type="http://schemas.openxmlformats.org/officeDocument/2006/relationships/image" Target="../media/image13.jpeg"/><Relationship Id="rId1" Type="http://schemas.openxmlformats.org/officeDocument/2006/relationships/vmlDrawing" Target="../drawings/vmlDrawing9.vml"/><Relationship Id="rId2" Type="http://schemas.openxmlformats.org/officeDocument/2006/relationships/tags" Target="../tags/tag9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4537081" y="4079993"/>
            <a:ext cx="999376" cy="479419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400" dirty="0" err="1">
              <a:solidFill>
                <a:srgbClr val="0065BD"/>
              </a:solidFill>
              <a:latin typeface="Arial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173306" y="4079993"/>
            <a:ext cx="999376" cy="479419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400" dirty="0" err="1">
              <a:solidFill>
                <a:srgbClr val="0065BD"/>
              </a:solidFill>
              <a:latin typeface="Arial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537081" y="4905414"/>
            <a:ext cx="1205364" cy="465615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400" dirty="0" err="1">
              <a:solidFill>
                <a:srgbClr val="0065BD"/>
              </a:solidFill>
              <a:latin typeface="Arial"/>
            </a:endParaRPr>
          </a:p>
        </p:txBody>
      </p:sp>
      <p:graphicFrame>
        <p:nvGraphicFramePr>
          <p:cNvPr id="84054" name="Object 8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15903805"/>
              </p:ext>
            </p:extLst>
          </p:nvPr>
        </p:nvGraphicFramePr>
        <p:xfrm>
          <a:off x="1613693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6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3693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45" name="Rectangle 77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613693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/>
            <a:endParaRPr lang="ja-JP" altLang="en-US">
              <a:ea typeface="MS PGothic" pitchFamily="34" charset="-128"/>
              <a:cs typeface="Arial" charset="0"/>
            </a:endParaRPr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314324" y="230189"/>
            <a:ext cx="10258425" cy="738664"/>
          </a:xfrm>
        </p:spPr>
        <p:txBody>
          <a:bodyPr/>
          <a:lstStyle/>
          <a:p>
            <a:r>
              <a:rPr lang="en-US" altLang="ja-JP" dirty="0">
                <a:ea typeface="MS PGothic" pitchFamily="34" charset="-128"/>
              </a:rPr>
              <a:t>The copy machine and service company – our insight made the client drive their sales transformation</a:t>
            </a:r>
          </a:p>
        </p:txBody>
      </p:sp>
      <p:sp>
        <p:nvSpPr>
          <p:cNvPr id="84064" name="Rectangle 96"/>
          <p:cNvSpPr>
            <a:spLocks noChangeArrowheads="1"/>
          </p:cNvSpPr>
          <p:nvPr/>
        </p:nvSpPr>
        <p:spPr bwMode="gray">
          <a:xfrm>
            <a:off x="3943275" y="1479551"/>
            <a:ext cx="3827946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altLang="ja-JP" sz="1200" b="1" dirty="0">
                <a:solidFill>
                  <a:schemeClr val="accent4"/>
                </a:solidFill>
                <a:ea typeface="MS PGothic" pitchFamily="34" charset="-128"/>
              </a:rPr>
              <a:t>Conducted a large-scale web survey and </a:t>
            </a:r>
            <a:r>
              <a:rPr lang="en-US" altLang="ja-JP" sz="1200" b="1" dirty="0" err="1">
                <a:solidFill>
                  <a:schemeClr val="accent4"/>
                </a:solidFill>
                <a:ea typeface="MS PGothic" pitchFamily="34" charset="-128"/>
              </a:rPr>
              <a:t>FGI</a:t>
            </a:r>
            <a:r>
              <a:rPr lang="en-US" altLang="ja-JP" sz="1200" dirty="0">
                <a:solidFill>
                  <a:schemeClr val="tx2"/>
                </a:solidFill>
                <a:ea typeface="MS PGothic" pitchFamily="34" charset="-128"/>
              </a:rPr>
              <a:t> to identify </a:t>
            </a:r>
            <a:r>
              <a:rPr lang="en-US" altLang="ja-JP" sz="1200" dirty="0" err="1">
                <a:solidFill>
                  <a:schemeClr val="tx2"/>
                </a:solidFill>
                <a:ea typeface="MS PGothic" pitchFamily="34" charset="-128"/>
              </a:rPr>
              <a:t>KSF</a:t>
            </a:r>
            <a:r>
              <a:rPr lang="en-US" altLang="ja-JP" sz="1200" dirty="0">
                <a:solidFill>
                  <a:schemeClr val="tx2"/>
                </a:solidFill>
                <a:ea typeface="MS PGothic" pitchFamily="34" charset="-128"/>
              </a:rPr>
              <a:t>, and found some key insights that surprised clients:</a:t>
            </a:r>
          </a:p>
          <a:p>
            <a:pPr lvl="2">
              <a:spcBef>
                <a:spcPct val="20000"/>
              </a:spcBef>
            </a:pPr>
            <a:r>
              <a:rPr lang="en-US" altLang="ja-JP" sz="1200" dirty="0">
                <a:solidFill>
                  <a:schemeClr val="tx2"/>
                </a:solidFill>
                <a:ea typeface="MS PGothic" pitchFamily="34" charset="-128"/>
              </a:rPr>
              <a:t>No clear relation between sales visit frequency and customer satisfaction</a:t>
            </a:r>
          </a:p>
          <a:p>
            <a:pPr lvl="2">
              <a:spcBef>
                <a:spcPct val="20000"/>
              </a:spcBef>
            </a:pPr>
            <a:r>
              <a:rPr lang="en-US" altLang="ja-JP" sz="1200" dirty="0">
                <a:solidFill>
                  <a:schemeClr val="tx2"/>
                </a:solidFill>
                <a:ea typeface="MS PGothic" pitchFamily="34" charset="-128"/>
              </a:rPr>
              <a:t>Less share in large customers than they expected</a:t>
            </a:r>
          </a:p>
          <a:p>
            <a:pPr lvl="2">
              <a:spcBef>
                <a:spcPct val="20000"/>
              </a:spcBef>
            </a:pPr>
            <a:r>
              <a:rPr lang="en-US" altLang="ja-JP" sz="1200" dirty="0">
                <a:solidFill>
                  <a:schemeClr val="tx2"/>
                </a:solidFill>
                <a:ea typeface="MS PGothic" pitchFamily="34" charset="-128"/>
              </a:rPr>
              <a:t>More than 30% small customers not use traditional channel but only web</a:t>
            </a:r>
          </a:p>
          <a:p>
            <a:pPr lvl="1">
              <a:spcBef>
                <a:spcPct val="20000"/>
              </a:spcBef>
            </a:pPr>
            <a:r>
              <a:rPr lang="en-US" altLang="ja-JP" sz="1200" b="1" dirty="0">
                <a:solidFill>
                  <a:schemeClr val="accent4"/>
                </a:solidFill>
                <a:ea typeface="MS PGothic" pitchFamily="34" charset="-128"/>
              </a:rPr>
              <a:t>Conducted organizational diagnosis with Sales Navigator</a:t>
            </a:r>
          </a:p>
          <a:p>
            <a:pPr lvl="1">
              <a:spcBef>
                <a:spcPct val="20000"/>
              </a:spcBef>
            </a:pPr>
            <a:r>
              <a:rPr lang="en-US" altLang="ja-JP" sz="1200" b="1" dirty="0">
                <a:solidFill>
                  <a:schemeClr val="accent4"/>
                </a:solidFill>
                <a:ea typeface="MS PGothic" pitchFamily="34" charset="-128"/>
              </a:rPr>
              <a:t>Proposed a transformation direction</a:t>
            </a:r>
          </a:p>
        </p:txBody>
      </p:sp>
      <p:pic>
        <p:nvPicPr>
          <p:cNvPr id="27" name="Picture 26"/>
          <p:cNvPicPr>
            <a:picLocks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794" y="4082738"/>
            <a:ext cx="592124" cy="784891"/>
          </a:xfrm>
          <a:prstGeom prst="rect">
            <a:avLst/>
          </a:prstGeom>
        </p:spPr>
      </p:pic>
      <p:sp>
        <p:nvSpPr>
          <p:cNvPr id="28" name="Rectangle 103"/>
          <p:cNvSpPr>
            <a:spLocks noChangeArrowheads="1"/>
          </p:cNvSpPr>
          <p:nvPr/>
        </p:nvSpPr>
        <p:spPr bwMode="gray">
          <a:xfrm>
            <a:off x="6344079" y="4111211"/>
            <a:ext cx="93059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200" dirty="0">
                <a:solidFill>
                  <a:schemeClr val="bg1"/>
                </a:solidFill>
                <a:ea typeface="MS PGothic" pitchFamily="34" charset="-128"/>
              </a:rPr>
              <a:t>Ayano</a:t>
            </a:r>
          </a:p>
          <a:p>
            <a:r>
              <a:rPr lang="en-US" altLang="ja-JP" sz="1200" dirty="0">
                <a:solidFill>
                  <a:schemeClr val="bg1"/>
                </a:solidFill>
                <a:ea typeface="MS PGothic" pitchFamily="34" charset="-128"/>
              </a:rPr>
              <a:t>Uda</a:t>
            </a:r>
          </a:p>
        </p:txBody>
      </p:sp>
      <p:sp>
        <p:nvSpPr>
          <p:cNvPr id="29" name="Rectangle 100"/>
          <p:cNvSpPr>
            <a:spLocks noChangeArrowheads="1"/>
          </p:cNvSpPr>
          <p:nvPr/>
        </p:nvSpPr>
        <p:spPr bwMode="gray">
          <a:xfrm>
            <a:off x="3977275" y="3803311"/>
            <a:ext cx="2090738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200" b="1" dirty="0" err="1">
                <a:solidFill>
                  <a:schemeClr val="tx2"/>
                </a:solidFill>
                <a:ea typeface="MS PGothic" pitchFamily="34" charset="-128"/>
              </a:rPr>
              <a:t>M&amp;S</a:t>
            </a:r>
            <a:r>
              <a:rPr lang="en-US" altLang="ja-JP" sz="1200" b="1" dirty="0">
                <a:solidFill>
                  <a:schemeClr val="tx2"/>
                </a:solidFill>
                <a:ea typeface="MS PGothic" pitchFamily="34" charset="-128"/>
              </a:rPr>
              <a:t> Expertise</a:t>
            </a:r>
          </a:p>
        </p:txBody>
      </p:sp>
      <p:sp>
        <p:nvSpPr>
          <p:cNvPr id="30" name="Line 101"/>
          <p:cNvSpPr>
            <a:spLocks noChangeShapeType="1"/>
          </p:cNvSpPr>
          <p:nvPr/>
        </p:nvSpPr>
        <p:spPr bwMode="auto">
          <a:xfrm>
            <a:off x="3977275" y="4014706"/>
            <a:ext cx="33655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2" name="Rectangle 103"/>
          <p:cNvSpPr>
            <a:spLocks noChangeArrowheads="1"/>
          </p:cNvSpPr>
          <p:nvPr/>
        </p:nvSpPr>
        <p:spPr bwMode="gray">
          <a:xfrm>
            <a:off x="4706560" y="5028744"/>
            <a:ext cx="930592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200" dirty="0" err="1">
                <a:solidFill>
                  <a:schemeClr val="bg1"/>
                </a:solidFill>
                <a:ea typeface="MS PGothic" pitchFamily="34" charset="-128"/>
              </a:rPr>
              <a:t>Jochen</a:t>
            </a:r>
            <a:r>
              <a:rPr lang="en-US" altLang="ja-JP" sz="1200" dirty="0">
                <a:solidFill>
                  <a:schemeClr val="bg1"/>
                </a:solidFill>
                <a:ea typeface="MS PGothic" pitchFamily="34" charset="-128"/>
              </a:rPr>
              <a:t> Ulrich</a:t>
            </a:r>
          </a:p>
        </p:txBody>
      </p:sp>
      <p:pic>
        <p:nvPicPr>
          <p:cNvPr id="19484" name="Picture 28" descr="http://webassets.intranet.mckinsey.com/person/360003371691/images/medium.jpg?1464229371"/>
          <p:cNvPicPr>
            <a:picLocks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275" y="4907938"/>
            <a:ext cx="592124" cy="784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86" name="Picture 30" descr="http://webassets.intranet.mckinsey.com/person/85000172843/images/medium.jpg?1464229531"/>
          <p:cNvPicPr>
            <a:picLocks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275" y="4082738"/>
            <a:ext cx="592124" cy="784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103"/>
          <p:cNvSpPr>
            <a:spLocks noChangeArrowheads="1"/>
          </p:cNvSpPr>
          <p:nvPr/>
        </p:nvSpPr>
        <p:spPr bwMode="gray">
          <a:xfrm>
            <a:off x="4706560" y="4111211"/>
            <a:ext cx="93059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200" dirty="0">
                <a:solidFill>
                  <a:schemeClr val="bg1"/>
                </a:solidFill>
                <a:ea typeface="MS PGothic" pitchFamily="34" charset="-128"/>
              </a:rPr>
              <a:t>Yukari </a:t>
            </a:r>
            <a:r>
              <a:rPr lang="en-US" altLang="ja-JP" sz="1200" dirty="0" err="1">
                <a:solidFill>
                  <a:schemeClr val="bg1"/>
                </a:solidFill>
                <a:ea typeface="MS PGothic" pitchFamily="34" charset="-128"/>
              </a:rPr>
              <a:t>Kuramoto</a:t>
            </a:r>
            <a:endParaRPr lang="en-US" altLang="ja-JP" sz="1200" dirty="0">
              <a:solidFill>
                <a:schemeClr val="bg1"/>
              </a:solidFill>
              <a:ea typeface="MS PGothic" pitchFamily="34" charset="-128"/>
            </a:endParaRPr>
          </a:p>
        </p:txBody>
      </p:sp>
      <p:sp>
        <p:nvSpPr>
          <p:cNvPr id="37" name="Rectangle 96"/>
          <p:cNvSpPr>
            <a:spLocks noChangeArrowheads="1"/>
          </p:cNvSpPr>
          <p:nvPr/>
        </p:nvSpPr>
        <p:spPr bwMode="gray">
          <a:xfrm>
            <a:off x="8297406" y="1479550"/>
            <a:ext cx="3075444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altLang="ja-JP" sz="1200" dirty="0">
                <a:solidFill>
                  <a:schemeClr val="tx2"/>
                </a:solidFill>
                <a:ea typeface="MS PGothic" pitchFamily="34" charset="-128"/>
              </a:rPr>
              <a:t>Following the insight that their traditional sales approach and structure do not fit the current market demand, </a:t>
            </a:r>
            <a:r>
              <a:rPr lang="en-US" altLang="ja-JP" sz="1200" b="1" dirty="0">
                <a:solidFill>
                  <a:schemeClr val="accent4"/>
                </a:solidFill>
                <a:ea typeface="MS PGothic" pitchFamily="34" charset="-128"/>
              </a:rPr>
              <a:t>they reviewed their sales transformation plan considering our proposals</a:t>
            </a:r>
            <a:r>
              <a:rPr lang="en-US" altLang="ja-JP" sz="1200" dirty="0">
                <a:solidFill>
                  <a:schemeClr val="tx2"/>
                </a:solidFill>
                <a:ea typeface="MS PGothic" pitchFamily="34" charset="-128"/>
              </a:rPr>
              <a:t>:</a:t>
            </a:r>
          </a:p>
          <a:p>
            <a:pPr lvl="2">
              <a:spcBef>
                <a:spcPct val="20000"/>
              </a:spcBef>
            </a:pPr>
            <a:r>
              <a:rPr lang="en-US" altLang="ja-JP" sz="1200" dirty="0">
                <a:solidFill>
                  <a:schemeClr val="tx2"/>
                </a:solidFill>
                <a:ea typeface="MS PGothic" pitchFamily="34" charset="-128"/>
              </a:rPr>
              <a:t>Shift sales force from existing customers to new customers</a:t>
            </a:r>
          </a:p>
          <a:p>
            <a:pPr lvl="2">
              <a:spcBef>
                <a:spcPct val="20000"/>
              </a:spcBef>
            </a:pPr>
            <a:r>
              <a:rPr lang="en-US" altLang="ja-JP" sz="1200" dirty="0">
                <a:solidFill>
                  <a:schemeClr val="tx2"/>
                </a:solidFill>
                <a:ea typeface="MS PGothic" pitchFamily="34" charset="-128"/>
              </a:rPr>
              <a:t>Improve sales efficacy by reducing visit frequency</a:t>
            </a:r>
          </a:p>
          <a:p>
            <a:pPr lvl="2">
              <a:spcBef>
                <a:spcPct val="20000"/>
              </a:spcBef>
            </a:pPr>
            <a:r>
              <a:rPr lang="en-US" altLang="ja-JP" sz="1200" dirty="0">
                <a:solidFill>
                  <a:schemeClr val="tx2"/>
                </a:solidFill>
                <a:ea typeface="MS PGothic" pitchFamily="34" charset="-128"/>
              </a:rPr>
              <a:t>Use dealers more for small customers</a:t>
            </a:r>
          </a:p>
          <a:p>
            <a:pPr lvl="1">
              <a:spcBef>
                <a:spcPct val="20000"/>
              </a:spcBef>
            </a:pPr>
            <a:r>
              <a:rPr lang="en-US" altLang="ja-JP" sz="1200" dirty="0">
                <a:solidFill>
                  <a:schemeClr val="tx2"/>
                </a:solidFill>
                <a:ea typeface="MS PGothic" pitchFamily="34" charset="-128"/>
              </a:rPr>
              <a:t>Finally it is announced that t</a:t>
            </a:r>
            <a:r>
              <a:rPr lang="en-US" altLang="ja-JP" sz="1200" b="1" dirty="0">
                <a:solidFill>
                  <a:schemeClr val="accent4"/>
                </a:solidFill>
                <a:ea typeface="MS PGothic" pitchFamily="34" charset="-128"/>
              </a:rPr>
              <a:t>hey will start a pilot project reflecting our diagnosis and proposal</a:t>
            </a:r>
          </a:p>
          <a:p>
            <a:pPr lvl="1">
              <a:spcBef>
                <a:spcPct val="20000"/>
              </a:spcBef>
            </a:pPr>
            <a:endParaRPr lang="en-US" altLang="ja-JP" sz="1200" dirty="0">
              <a:solidFill>
                <a:schemeClr val="tx2"/>
              </a:solidFill>
              <a:ea typeface="MS PGothic" pitchFamily="34" charset="-128"/>
            </a:endParaRPr>
          </a:p>
        </p:txBody>
      </p:sp>
      <p:sp>
        <p:nvSpPr>
          <p:cNvPr id="36" name="Rectangle 13">
            <a:extLst>
              <a:ext uri="{FF2B5EF4-FFF2-40B4-BE49-F238E27FC236}">
                <a16:creationId xmlns:a16="http://schemas.microsoft.com/office/drawing/2014/main" xmlns="" id="{29789CB9-B36C-734C-8BA8-034C5249F8A6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1"/>
            <a:ext cx="1457325" cy="145664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l-PL" sz="1000" dirty="0">
                <a:solidFill>
                  <a:srgbClr val="FFFFFF"/>
                </a:solidFill>
                <a:latin typeface="Arial" pitchFamily="34" charset="0"/>
              </a:rPr>
              <a:t>TMT | Asia-Pacific</a:t>
            </a:r>
            <a:endParaRPr lang="en-US" sz="1000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38" name="Rectangle 13">
            <a:extLst>
              <a:ext uri="{FF2B5EF4-FFF2-40B4-BE49-F238E27FC236}">
                <a16:creationId xmlns:a16="http://schemas.microsoft.com/office/drawing/2014/main" xmlns="" id="{A16C80D3-0F94-8247-8BD5-20DB81C41FF7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563381" y="0"/>
            <a:ext cx="667512" cy="145664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l-PL" sz="1000" dirty="0">
                <a:solidFill>
                  <a:srgbClr val="FFFFFF"/>
                </a:solidFill>
                <a:latin typeface="Arial" pitchFamily="34" charset="0"/>
              </a:rPr>
              <a:t>MED010</a:t>
            </a:r>
            <a:endParaRPr lang="en-US" sz="1000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84062" name="Rectangle 94"/>
          <p:cNvSpPr>
            <a:spLocks noChangeArrowheads="1"/>
          </p:cNvSpPr>
          <p:nvPr/>
        </p:nvSpPr>
        <p:spPr bwMode="gray">
          <a:xfrm>
            <a:off x="472184" y="1492503"/>
            <a:ext cx="2944907" cy="2105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altLang="ja-JP" sz="1200" b="1" dirty="0">
                <a:solidFill>
                  <a:schemeClr val="accent4"/>
                </a:solidFill>
                <a:ea typeface="MS PGothic" pitchFamily="34" charset="-128"/>
              </a:rPr>
              <a:t>Largest B2B copy machine and service company in Asia</a:t>
            </a:r>
            <a:r>
              <a:rPr lang="en-US" altLang="ja-JP" sz="1200" dirty="0">
                <a:solidFill>
                  <a:schemeClr val="tx2"/>
                </a:solidFill>
                <a:ea typeface="MS PGothic" pitchFamily="34" charset="-128"/>
              </a:rPr>
              <a:t>, enjoying high profitability for long time</a:t>
            </a:r>
          </a:p>
          <a:p>
            <a:pPr lvl="1">
              <a:spcBef>
                <a:spcPct val="20000"/>
              </a:spcBef>
            </a:pPr>
            <a:r>
              <a:rPr lang="en-US" altLang="ja-JP" sz="1200" b="1" dirty="0">
                <a:solidFill>
                  <a:schemeClr val="accent4"/>
                </a:solidFill>
                <a:ea typeface="MS PGothic" pitchFamily="34" charset="-128"/>
              </a:rPr>
              <a:t>Forced to transform its sales force</a:t>
            </a:r>
            <a:r>
              <a:rPr lang="en-US" altLang="ja-JP" sz="1200" dirty="0">
                <a:solidFill>
                  <a:schemeClr val="tx2"/>
                </a:solidFill>
                <a:ea typeface="MS PGothic" pitchFamily="34" charset="-128"/>
              </a:rPr>
              <a:t> due to several structural industrial changes such as paper-less and stronger purchasing power</a:t>
            </a:r>
          </a:p>
          <a:p>
            <a:pPr lvl="1">
              <a:spcBef>
                <a:spcPct val="20000"/>
              </a:spcBef>
            </a:pPr>
            <a:r>
              <a:rPr lang="en-US" altLang="ja-JP" sz="1200" b="1" dirty="0">
                <a:solidFill>
                  <a:schemeClr val="accent4"/>
                </a:solidFill>
                <a:ea typeface="MS PGothic" pitchFamily="34" charset="-128"/>
              </a:rPr>
              <a:t>Need to identify what customers expect sales team </a:t>
            </a:r>
            <a:r>
              <a:rPr lang="en-US" altLang="ja-JP" sz="1200" dirty="0">
                <a:solidFill>
                  <a:schemeClr val="tx2"/>
                </a:solidFill>
                <a:ea typeface="MS PGothic" pitchFamily="34" charset="-128"/>
              </a:rPr>
              <a:t>to design and lead their sales transformation in a right direction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74947D3F-259D-42C0-84D1-844A439351E5}"/>
              </a:ext>
            </a:extLst>
          </p:cNvPr>
          <p:cNvSpPr/>
          <p:nvPr/>
        </p:nvSpPr>
        <p:spPr>
          <a:xfrm>
            <a:off x="276225" y="1022105"/>
            <a:ext cx="11249026" cy="386439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40" name="AutoShape 250">
            <a:extLst>
              <a:ext uri="{FF2B5EF4-FFF2-40B4-BE49-F238E27FC236}">
                <a16:creationId xmlns:a16="http://schemas.microsoft.com/office/drawing/2014/main" xmlns="" id="{8D1ADB82-E005-49B0-B643-DB87B66CA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7406" y="1106064"/>
            <a:ext cx="2902837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288" anchor="b">
            <a:spAutoFit/>
          </a:bodyPr>
          <a:lstStyle/>
          <a:p>
            <a:r>
              <a:rPr lang="en-GB" sz="1300" b="1" dirty="0">
                <a:solidFill>
                  <a:schemeClr val="bg1"/>
                </a:solidFill>
                <a:latin typeface="+mj-lt"/>
              </a:rPr>
              <a:t>Impact </a:t>
            </a:r>
            <a:endParaRPr lang="en-GB" sz="1300" b="1" noProof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AutoShape 250">
            <a:extLst>
              <a:ext uri="{FF2B5EF4-FFF2-40B4-BE49-F238E27FC236}">
                <a16:creationId xmlns:a16="http://schemas.microsoft.com/office/drawing/2014/main" xmlns="" id="{6BA7510F-FED1-4BB1-8538-03916250F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9" y="1106064"/>
            <a:ext cx="2662576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288" anchor="b">
            <a:spAutoFit/>
          </a:bodyPr>
          <a:lstStyle/>
          <a:p>
            <a:r>
              <a:rPr lang="pl-PL" sz="1300" b="1" dirty="0">
                <a:solidFill>
                  <a:schemeClr val="bg1"/>
                </a:solidFill>
                <a:latin typeface="+mj-lt"/>
              </a:rPr>
              <a:t>Client </a:t>
            </a:r>
            <a:r>
              <a:rPr lang="pl-PL" sz="1300" b="1" dirty="0" err="1">
                <a:solidFill>
                  <a:schemeClr val="bg1"/>
                </a:solidFill>
                <a:latin typeface="+mj-lt"/>
              </a:rPr>
              <a:t>context</a:t>
            </a:r>
            <a:endParaRPr lang="en-GB" sz="13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2" name="AutoShape 250">
            <a:extLst>
              <a:ext uri="{FF2B5EF4-FFF2-40B4-BE49-F238E27FC236}">
                <a16:creationId xmlns:a16="http://schemas.microsoft.com/office/drawing/2014/main" xmlns="" id="{2B4B2D88-34FB-45DB-9748-10AF928C2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204" y="1106064"/>
            <a:ext cx="3195409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18288" anchor="b">
            <a:spAutoFit/>
          </a:bodyPr>
          <a:lstStyle/>
          <a:p>
            <a:r>
              <a:rPr lang="en-GB" sz="1300" b="1" dirty="0">
                <a:solidFill>
                  <a:schemeClr val="bg1"/>
                </a:solidFill>
                <a:latin typeface="+mj-lt"/>
              </a:rPr>
              <a:t>Approach</a:t>
            </a:r>
          </a:p>
        </p:txBody>
      </p:sp>
      <p:sp>
        <p:nvSpPr>
          <p:cNvPr id="43" name="Chevron 29">
            <a:extLst>
              <a:ext uri="{FF2B5EF4-FFF2-40B4-BE49-F238E27FC236}">
                <a16:creationId xmlns:a16="http://schemas.microsoft.com/office/drawing/2014/main" xmlns="" id="{760B9098-0A71-4339-80DE-92FC49808609}"/>
              </a:ext>
            </a:extLst>
          </p:cNvPr>
          <p:cNvSpPr/>
          <p:nvPr/>
        </p:nvSpPr>
        <p:spPr>
          <a:xfrm>
            <a:off x="3670858" y="1078242"/>
            <a:ext cx="178634" cy="274165"/>
          </a:xfrm>
          <a:prstGeom prst="chevron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5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44" name="Chevron 31">
            <a:extLst>
              <a:ext uri="{FF2B5EF4-FFF2-40B4-BE49-F238E27FC236}">
                <a16:creationId xmlns:a16="http://schemas.microsoft.com/office/drawing/2014/main" xmlns="" id="{9C85239B-BE4A-4380-BA4F-409B662C565B}"/>
              </a:ext>
            </a:extLst>
          </p:cNvPr>
          <p:cNvSpPr/>
          <p:nvPr/>
        </p:nvSpPr>
        <p:spPr>
          <a:xfrm>
            <a:off x="8044060" y="1078242"/>
            <a:ext cx="178634" cy="274165"/>
          </a:xfrm>
          <a:prstGeom prst="chevron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5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10446AF0-4F47-4A20-AA96-6BC2881BB331}"/>
              </a:ext>
            </a:extLst>
          </p:cNvPr>
          <p:cNvCxnSpPr>
            <a:cxnSpLocks/>
          </p:cNvCxnSpPr>
          <p:nvPr/>
        </p:nvCxnSpPr>
        <p:spPr>
          <a:xfrm>
            <a:off x="3728163" y="1431681"/>
            <a:ext cx="0" cy="5095875"/>
          </a:xfrm>
          <a:prstGeom prst="line">
            <a:avLst/>
          </a:prstGeom>
          <a:ln w="63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53270D9D-7EAB-4C89-AEBC-8D80F2980B30}"/>
              </a:ext>
            </a:extLst>
          </p:cNvPr>
          <p:cNvCxnSpPr>
            <a:cxnSpLocks/>
          </p:cNvCxnSpPr>
          <p:nvPr/>
        </p:nvCxnSpPr>
        <p:spPr>
          <a:xfrm>
            <a:off x="8082294" y="1463961"/>
            <a:ext cx="0" cy="5095875"/>
          </a:xfrm>
          <a:prstGeom prst="line">
            <a:avLst/>
          </a:prstGeom>
          <a:ln w="63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6EE8274F-3066-4F6B-AED0-39C56F789B25}"/>
              </a:ext>
            </a:extLst>
          </p:cNvPr>
          <p:cNvSpPr/>
          <p:nvPr/>
        </p:nvSpPr>
        <p:spPr>
          <a:xfrm>
            <a:off x="198415" y="5758115"/>
            <a:ext cx="3310808" cy="60016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Client name: </a:t>
            </a:r>
            <a:r>
              <a:rPr lang="en-US" sz="11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100" b="1" dirty="0" smtClean="0">
              <a:solidFill>
                <a:schemeClr val="accent3"/>
              </a:solidFill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1100" b="1" dirty="0" smtClean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set-</a:t>
            </a:r>
            <a:r>
              <a:rPr lang="pl-PL" sz="1100" b="1" dirty="0" err="1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100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b="1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100" b="1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Fees Structure: </a:t>
            </a:r>
            <a:r>
              <a:rPr lang="es-ES" sz="11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11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FFC66F86-C32E-472F-956F-216485749F32}"/>
              </a:ext>
            </a:extLst>
          </p:cNvPr>
          <p:cNvSpPr/>
          <p:nvPr/>
        </p:nvSpPr>
        <p:spPr>
          <a:xfrm>
            <a:off x="3911407" y="5758115"/>
            <a:ext cx="3913067" cy="76944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pl-PL" sz="1100" b="1" dirty="0" err="1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was </a:t>
            </a:r>
            <a:r>
              <a:rPr lang="pl-PL" sz="1100" b="1" dirty="0" err="1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l-PL" sz="1100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pl-PL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3694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UNDODONOTDELETE" val="0"/>
  <p:tag name="ISNEWSLIDENUMBER" val="True"/>
  <p:tag name="PREVIOUSNAME" val="C:\Users\Anuradha Sarin\Documents\16 Case Codification process\M&amp;S Cases\ASIA_MICHELLE CHUA CASES\2016 CASES\Fuji Xerox_Sales Transf leveraging Sales Navigator\2016 M&amp;S Case Study_Sales Force Transformation leveraging Sales Navigator_K Miyake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JgAkdZsik.pHy2hdw9Qj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8HD1ALd4EaUwJh9ZW3i1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  <p:tag name="THINKCELLSHAPEDONOTDELETE" val="pWrF.fdh7p0an3deMgPZFR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  <p:tag name="THINKCELLSHAPEDONOTDELETE" val="pE8iHgkA6AEu_FumrDOoSD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y_KxZKL1E.GTQ05Rthaj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LdL9H4RAUi1sx7.V3uuY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1pTlWFgB0OWH0RZD_wkd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ollzT0e0KF2N3YRcG.h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8oE0bgHeUKRe31eWN2EQ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Dr0ecGjAkuRPvuaLEBV9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3rge8S81USIqD7ufQiP5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4tkUccAqUOnSm4Mm6j2w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HABrEzO406T1sIdnMSpn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PLGfWqOe0CBmm3barZWJ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dZkZuRo4kO5KlulchSHLg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hhECp61o0yjJDxWXjQGPQ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y_KxZKL1E.GTQ05Rthajg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mMyuXXSc0GwUXTIE7hO1Q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jr9yLR6dESp92i.jUaes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JP.NxCAIkODDeGTX6hkJA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x_msYV5W0OGJ9s.J8rfQA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Z7Lurv302SgxeuvB4qJw"/>
</p:tagLst>
</file>

<file path=ppt/theme/theme1.xml><?xml version="1.0" encoding="utf-8"?>
<a:theme xmlns:a="http://schemas.openxmlformats.org/drawingml/2006/main" name="AW2014">
  <a:themeElements>
    <a:clrScheme name="AW201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AD6DD"/>
      </a:accent1>
      <a:accent2>
        <a:srgbClr val="00ADEF"/>
      </a:accent2>
      <a:accent3>
        <a:srgbClr val="7D9AAA"/>
      </a:accent3>
      <a:accent4>
        <a:srgbClr val="002960"/>
      </a:accent4>
      <a:accent5>
        <a:srgbClr val="666666"/>
      </a:accent5>
      <a:accent6>
        <a:srgbClr val="0070C0"/>
      </a:accent6>
      <a:hlink>
        <a:srgbClr val="00ADEF"/>
      </a:hlink>
      <a:folHlink>
        <a:srgbClr val="002960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">
  <a:themeElements>
    <a:clrScheme name="Firm Format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0066CC"/>
      </a:accent3>
      <a:accent4>
        <a:srgbClr val="002960"/>
      </a:accent4>
      <a:accent5>
        <a:srgbClr val="FF6600"/>
      </a:accent5>
      <a:accent6>
        <a:srgbClr val="808080"/>
      </a:accent6>
      <a:hlink>
        <a:srgbClr val="0066CC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Firm Format - English (US)">
  <a:themeElements>
    <a:clrScheme name="Firm Format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0066CC"/>
      </a:accent3>
      <a:accent4>
        <a:srgbClr val="002960"/>
      </a:accent4>
      <a:accent5>
        <a:srgbClr val="FF6600"/>
      </a:accent5>
      <a:accent6>
        <a:srgbClr val="808080"/>
      </a:accent6>
      <a:hlink>
        <a:srgbClr val="0066CC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M&amp;S Them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&amp;S Theme" id="{B3C59C3A-AFD1-C14F-8EEE-3BF76D303094}" vid="{262060A8-7AF0-4745-B3F8-1F0C69862F8B}"/>
    </a:ext>
  </a:extLst>
</a:theme>
</file>

<file path=ppt/theme/theme5.xml><?xml version="1.0" encoding="utf-8"?>
<a:theme xmlns:a="http://schemas.openxmlformats.org/drawingml/2006/main" name="Firm Format - template_Grey">
  <a:themeElements>
    <a:clrScheme name="McKinsey Blue with Pink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983"/>
      </a:accent3>
      <a:accent4>
        <a:srgbClr val="002960"/>
      </a:accent4>
      <a:accent5>
        <a:srgbClr val="AD005B"/>
      </a:accent5>
      <a:accent6>
        <a:srgbClr val="808080"/>
      </a:accent6>
      <a:hlink>
        <a:srgbClr val="006983"/>
      </a:hlink>
      <a:folHlink>
        <a:srgbClr val="33333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Blue with Orang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Blue with Pink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983"/>
        </a:accent3>
        <a:accent4>
          <a:srgbClr val="002960"/>
        </a:accent4>
        <a:accent5>
          <a:srgbClr val="AD005B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63BA7BF6-B6E9-4263-BAC0-A9858E8AABB2}"/>
    </a:ext>
  </a:ext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AW2014</Template>
  <TotalTime>1267</TotalTime>
  <Words>231</Words>
  <Application>Microsoft Macintosh PowerPoint</Application>
  <PresentationFormat>Custom</PresentationFormat>
  <Paragraphs>31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Georgia</vt:lpstr>
      <vt:lpstr>MS PGothic</vt:lpstr>
      <vt:lpstr>ＭＳ Ｐゴシック</vt:lpstr>
      <vt:lpstr>Times New Roman</vt:lpstr>
      <vt:lpstr>Arial</vt:lpstr>
      <vt:lpstr>AW2014</vt:lpstr>
      <vt:lpstr>Blank</vt:lpstr>
      <vt:lpstr>Firm Format - English (US)</vt:lpstr>
      <vt:lpstr>M&amp;S Theme</vt:lpstr>
      <vt:lpstr>Firm Format - template_Grey</vt:lpstr>
      <vt:lpstr>think-cell Slide</vt:lpstr>
      <vt:lpstr>The copy machine and service company – our insight made the client drive their sales transformation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 Marketing &amp; Sales Advanced L2 Training</dc:title>
  <dc:creator>Elaine Lo</dc:creator>
  <cp:lastModifiedBy>Petra Vincent</cp:lastModifiedBy>
  <cp:revision>72</cp:revision>
  <cp:lastPrinted>2016-05-25T08:32:01Z</cp:lastPrinted>
  <dcterms:created xsi:type="dcterms:W3CDTF">2014-02-06T06:04:59Z</dcterms:created>
  <dcterms:modified xsi:type="dcterms:W3CDTF">2019-05-01T22:39:22Z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le">
    <vt:lpwstr>Title</vt:lpwstr>
  </property>
  <property fmtid="{D5CDD505-2E9C-101B-9397-08002B2CF9AE}" pid="3" name="Final">
    <vt:bool>false</vt:bool>
  </property>
  <property fmtid="{D5CDD505-2E9C-101B-9397-08002B2CF9AE}" pid="4" name="Event">
    <vt:lpwstr/>
  </property>
  <property fmtid="{D5CDD505-2E9C-101B-9397-08002B2CF9AE}" pid="5" name="Delivery Date">
    <vt:lpwstr>Date</vt:lpwstr>
  </property>
  <property fmtid="{D5CDD505-2E9C-101B-9397-08002B2CF9AE}" pid="6" name="docid">
    <vt:lpwstr/>
  </property>
  <property fmtid="{D5CDD505-2E9C-101B-9397-08002B2CF9AE}" pid="7" name="Office2010EditCount">
    <vt:lpwstr>1</vt:lpwstr>
  </property>
  <property fmtid="{D5CDD505-2E9C-101B-9397-08002B2CF9AE}" pid="8" name="Office2003EditCount">
    <vt:lpwstr>0</vt:lpwstr>
  </property>
  <property fmtid="{D5CDD505-2E9C-101B-9397-08002B2CF9AE}" pid="9" name="LastEditedOfficeVersion">
    <vt:lpwstr>Office2010</vt:lpwstr>
  </property>
  <property fmtid="{D5CDD505-2E9C-101B-9397-08002B2CF9AE}" pid="10" name="Office2010WasSaved">
    <vt:lpwstr>1</vt:lpwstr>
  </property>
</Properties>
</file>