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heme/theme4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12"/>
  </p:notesMasterIdLst>
  <p:sldIdLst>
    <p:sldId id="4208" r:id="rId4"/>
    <p:sldId id="4186" r:id="rId5"/>
    <p:sldId id="4205" r:id="rId6"/>
    <p:sldId id="4197" r:id="rId7"/>
    <p:sldId id="4202" r:id="rId8"/>
    <p:sldId id="4200" r:id="rId9"/>
    <p:sldId id="4209" r:id="rId10"/>
    <p:sldId id="4206" r:id="rId11"/>
  </p:sldIdLst>
  <p:sldSz cx="12161838" cy="6721475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2"/>
  </p:normalViewPr>
  <p:slideViewPr>
    <p:cSldViewPr snapToGrid="0">
      <p:cViewPr>
        <p:scale>
          <a:sx n="110" d="100"/>
          <a:sy n="110" d="100"/>
        </p:scale>
        <p:origin x="92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19008-AEC5-4E02-8115-5DC8908E5729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8175" y="1143000"/>
            <a:ext cx="5581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8FE33-D85B-40E1-AD8B-1CD10F0A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8175" y="1143000"/>
            <a:ext cx="5581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0285" fontAlgn="base">
              <a:spcBef>
                <a:spcPct val="0"/>
              </a:spcBef>
              <a:spcAft>
                <a:spcPct val="0"/>
              </a:spcAft>
              <a:defRPr/>
            </a:pPr>
            <a:fld id="{BD6115DB-A514-4B0B-BBBE-FB48F1A970F9}" type="slidenum">
              <a:rPr lang="en-US">
                <a:solidFill>
                  <a:prstClr val="black"/>
                </a:solidFill>
                <a:latin typeface="Arial" charset="0"/>
              </a:rPr>
              <a:pPr defTabSz="910285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7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1/10/2019 10:21 AM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5410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517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1497879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3A4C10C8-1C86-4631-A642-F3E3792DB2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56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573935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tags" Target="../tags/tag49.xml"/><Relationship Id="rId21" Type="http://schemas.openxmlformats.org/officeDocument/2006/relationships/tags" Target="../tags/tag50.xml"/><Relationship Id="rId22" Type="http://schemas.openxmlformats.org/officeDocument/2006/relationships/tags" Target="../tags/tag51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tags" Target="../tags/tag42.xml"/><Relationship Id="rId14" Type="http://schemas.openxmlformats.org/officeDocument/2006/relationships/tags" Target="../tags/tag43.xml"/><Relationship Id="rId15" Type="http://schemas.openxmlformats.org/officeDocument/2006/relationships/tags" Target="../tags/tag44.xml"/><Relationship Id="rId16" Type="http://schemas.openxmlformats.org/officeDocument/2006/relationships/tags" Target="../tags/tag45.xml"/><Relationship Id="rId17" Type="http://schemas.openxmlformats.org/officeDocument/2006/relationships/tags" Target="../tags/tag46.xml"/><Relationship Id="rId18" Type="http://schemas.openxmlformats.org/officeDocument/2006/relationships/tags" Target="../tags/tag47.xml"/><Relationship Id="rId19" Type="http://schemas.openxmlformats.org/officeDocument/2006/relationships/tags" Target="../tags/tag48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69.xml"/><Relationship Id="rId21" Type="http://schemas.openxmlformats.org/officeDocument/2006/relationships/tags" Target="../tags/tag70.xml"/><Relationship Id="rId22" Type="http://schemas.openxmlformats.org/officeDocument/2006/relationships/tags" Target="../tags/tag71.xml"/><Relationship Id="rId23" Type="http://schemas.openxmlformats.org/officeDocument/2006/relationships/tags" Target="../tags/tag72.xml"/><Relationship Id="rId24" Type="http://schemas.openxmlformats.org/officeDocument/2006/relationships/tags" Target="../tags/tag73.xml"/><Relationship Id="rId25" Type="http://schemas.openxmlformats.org/officeDocument/2006/relationships/tags" Target="../tags/tag74.xml"/><Relationship Id="rId26" Type="http://schemas.openxmlformats.org/officeDocument/2006/relationships/tags" Target="../tags/tag75.xml"/><Relationship Id="rId27" Type="http://schemas.openxmlformats.org/officeDocument/2006/relationships/tags" Target="../tags/tag76.xml"/><Relationship Id="rId28" Type="http://schemas.openxmlformats.org/officeDocument/2006/relationships/tags" Target="../tags/tag77.xml"/><Relationship Id="rId29" Type="http://schemas.openxmlformats.org/officeDocument/2006/relationships/tags" Target="../tags/tag7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6.vml"/><Relationship Id="rId30" Type="http://schemas.openxmlformats.org/officeDocument/2006/relationships/tags" Target="../tags/tag79.xml"/><Relationship Id="rId31" Type="http://schemas.openxmlformats.org/officeDocument/2006/relationships/tags" Target="../tags/tag80.xml"/><Relationship Id="rId32" Type="http://schemas.openxmlformats.org/officeDocument/2006/relationships/tags" Target="../tags/tag81.xml"/><Relationship Id="rId9" Type="http://schemas.openxmlformats.org/officeDocument/2006/relationships/tags" Target="../tags/tag58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tags" Target="../tags/tag57.xml"/><Relationship Id="rId33" Type="http://schemas.openxmlformats.org/officeDocument/2006/relationships/tags" Target="../tags/tag82.xml"/><Relationship Id="rId34" Type="http://schemas.openxmlformats.org/officeDocument/2006/relationships/tags" Target="../tags/tag83.xml"/><Relationship Id="rId35" Type="http://schemas.openxmlformats.org/officeDocument/2006/relationships/tags" Target="../tags/tag84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1" Type="http://schemas.openxmlformats.org/officeDocument/2006/relationships/tags" Target="../tags/tag60.xml"/><Relationship Id="rId12" Type="http://schemas.openxmlformats.org/officeDocument/2006/relationships/tags" Target="../tags/tag61.xml"/><Relationship Id="rId13" Type="http://schemas.openxmlformats.org/officeDocument/2006/relationships/tags" Target="../tags/tag62.xml"/><Relationship Id="rId14" Type="http://schemas.openxmlformats.org/officeDocument/2006/relationships/tags" Target="../tags/tag63.xml"/><Relationship Id="rId15" Type="http://schemas.openxmlformats.org/officeDocument/2006/relationships/tags" Target="../tags/tag64.xml"/><Relationship Id="rId16" Type="http://schemas.openxmlformats.org/officeDocument/2006/relationships/tags" Target="../tags/tag65.xml"/><Relationship Id="rId17" Type="http://schemas.openxmlformats.org/officeDocument/2006/relationships/tags" Target="../tags/tag66.xml"/><Relationship Id="rId18" Type="http://schemas.openxmlformats.org/officeDocument/2006/relationships/tags" Target="../tags/tag67.xml"/><Relationship Id="rId19" Type="http://schemas.openxmlformats.org/officeDocument/2006/relationships/tags" Target="../tags/tag68.xml"/><Relationship Id="rId37" Type="http://schemas.openxmlformats.org/officeDocument/2006/relationships/tags" Target="../tags/tag86.xml"/><Relationship Id="rId38" Type="http://schemas.openxmlformats.org/officeDocument/2006/relationships/oleObject" Target="../embeddings/oleObject6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0306805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1/10/2019 10:21 AM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57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07717318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67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slideLayout" Target="../slideLayouts/slideLayout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20" Type="http://schemas.openxmlformats.org/officeDocument/2006/relationships/tags" Target="../tags/tag110.xml"/><Relationship Id="rId21" Type="http://schemas.openxmlformats.org/officeDocument/2006/relationships/slideLayout" Target="../slideLayouts/slideLayout5.xml"/><Relationship Id="rId22" Type="http://schemas.openxmlformats.org/officeDocument/2006/relationships/oleObject" Target="../embeddings/oleObject9.bin"/><Relationship Id="rId23" Type="http://schemas.openxmlformats.org/officeDocument/2006/relationships/image" Target="../media/image7.emf"/><Relationship Id="rId10" Type="http://schemas.openxmlformats.org/officeDocument/2006/relationships/tags" Target="../tags/tag100.xml"/><Relationship Id="rId11" Type="http://schemas.openxmlformats.org/officeDocument/2006/relationships/tags" Target="../tags/tag101.xml"/><Relationship Id="rId12" Type="http://schemas.openxmlformats.org/officeDocument/2006/relationships/tags" Target="../tags/tag102.xml"/><Relationship Id="rId13" Type="http://schemas.openxmlformats.org/officeDocument/2006/relationships/tags" Target="../tags/tag103.xml"/><Relationship Id="rId14" Type="http://schemas.openxmlformats.org/officeDocument/2006/relationships/tags" Target="../tags/tag104.xml"/><Relationship Id="rId15" Type="http://schemas.openxmlformats.org/officeDocument/2006/relationships/tags" Target="../tags/tag105.xml"/><Relationship Id="rId16" Type="http://schemas.openxmlformats.org/officeDocument/2006/relationships/tags" Target="../tags/tag106.xml"/><Relationship Id="rId17" Type="http://schemas.openxmlformats.org/officeDocument/2006/relationships/tags" Target="../tags/tag107.xml"/><Relationship Id="rId18" Type="http://schemas.openxmlformats.org/officeDocument/2006/relationships/tags" Target="../tags/tag108.xml"/><Relationship Id="rId19" Type="http://schemas.openxmlformats.org/officeDocument/2006/relationships/tags" Target="../tags/tag109.xml"/><Relationship Id="rId1" Type="http://schemas.openxmlformats.org/officeDocument/2006/relationships/vmlDrawing" Target="../drawings/vmlDrawing9.v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png"/><Relationship Id="rId1" Type="http://schemas.openxmlformats.org/officeDocument/2006/relationships/vmlDrawing" Target="../drawings/vmlDrawing10.vml"/><Relationship Id="rId2" Type="http://schemas.openxmlformats.org/officeDocument/2006/relationships/tags" Target="../tags/tag111.xml"/><Relationship Id="rId3" Type="http://schemas.openxmlformats.org/officeDocument/2006/relationships/tags" Target="../tags/tag112.xml"/><Relationship Id="rId4" Type="http://schemas.openxmlformats.org/officeDocument/2006/relationships/tags" Target="../tags/tag113.xml"/><Relationship Id="rId5" Type="http://schemas.openxmlformats.org/officeDocument/2006/relationships/tags" Target="../tags/tag114.xml"/><Relationship Id="rId6" Type="http://schemas.openxmlformats.org/officeDocument/2006/relationships/tags" Target="../tags/tag115.xml"/><Relationship Id="rId7" Type="http://schemas.openxmlformats.org/officeDocument/2006/relationships/tags" Target="../tags/tag116.xml"/><Relationship Id="rId8" Type="http://schemas.openxmlformats.org/officeDocument/2006/relationships/slideLayout" Target="../slideLayouts/slideLayout5.xml"/><Relationship Id="rId9" Type="http://schemas.openxmlformats.org/officeDocument/2006/relationships/notesSlide" Target="../notesSlides/notesSlide1.xml"/><Relationship Id="rId10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126.xml"/><Relationship Id="rId12" Type="http://schemas.openxmlformats.org/officeDocument/2006/relationships/tags" Target="../tags/tag127.xml"/><Relationship Id="rId13" Type="http://schemas.openxmlformats.org/officeDocument/2006/relationships/tags" Target="../tags/tag128.xml"/><Relationship Id="rId14" Type="http://schemas.openxmlformats.org/officeDocument/2006/relationships/slideLayout" Target="../slideLayouts/slideLayout5.xml"/><Relationship Id="rId15" Type="http://schemas.openxmlformats.org/officeDocument/2006/relationships/oleObject" Target="../embeddings/oleObject11.bin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7.xml"/><Relationship Id="rId3" Type="http://schemas.openxmlformats.org/officeDocument/2006/relationships/tags" Target="../tags/tag118.xml"/><Relationship Id="rId4" Type="http://schemas.openxmlformats.org/officeDocument/2006/relationships/tags" Target="../tags/tag119.xml"/><Relationship Id="rId5" Type="http://schemas.openxmlformats.org/officeDocument/2006/relationships/tags" Target="../tags/tag120.xml"/><Relationship Id="rId6" Type="http://schemas.openxmlformats.org/officeDocument/2006/relationships/tags" Target="../tags/tag121.xml"/><Relationship Id="rId7" Type="http://schemas.openxmlformats.org/officeDocument/2006/relationships/tags" Target="../tags/tag122.xml"/><Relationship Id="rId8" Type="http://schemas.openxmlformats.org/officeDocument/2006/relationships/tags" Target="../tags/tag123.xml"/><Relationship Id="rId9" Type="http://schemas.openxmlformats.org/officeDocument/2006/relationships/tags" Target="../tags/tag124.xml"/><Relationship Id="rId10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tags" Target="../tags/tag131.xml"/><Relationship Id="rId5" Type="http://schemas.openxmlformats.org/officeDocument/2006/relationships/tags" Target="../tags/tag132.x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slideLayout" Target="../slideLayouts/slideLayout5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4" Type="http://schemas.openxmlformats.org/officeDocument/2006/relationships/tags" Target="../tags/tag137.xml"/><Relationship Id="rId5" Type="http://schemas.openxmlformats.org/officeDocument/2006/relationships/tags" Target="../tags/tag138.xml"/><Relationship Id="rId6" Type="http://schemas.openxmlformats.org/officeDocument/2006/relationships/tags" Target="../tags/tag139.xml"/><Relationship Id="rId7" Type="http://schemas.openxmlformats.org/officeDocument/2006/relationships/tags" Target="../tags/tag140.xml"/><Relationship Id="rId8" Type="http://schemas.openxmlformats.org/officeDocument/2006/relationships/slideLayout" Target="../slideLayouts/slideLayout5.xml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20" Type="http://schemas.openxmlformats.org/officeDocument/2006/relationships/image" Target="../media/image10.png"/><Relationship Id="rId10" Type="http://schemas.openxmlformats.org/officeDocument/2006/relationships/tags" Target="../tags/tag149.xml"/><Relationship Id="rId11" Type="http://schemas.openxmlformats.org/officeDocument/2006/relationships/tags" Target="../tags/tag150.xml"/><Relationship Id="rId12" Type="http://schemas.openxmlformats.org/officeDocument/2006/relationships/tags" Target="../tags/tag151.xml"/><Relationship Id="rId13" Type="http://schemas.openxmlformats.org/officeDocument/2006/relationships/tags" Target="../tags/tag152.xml"/><Relationship Id="rId14" Type="http://schemas.openxmlformats.org/officeDocument/2006/relationships/tags" Target="../tags/tag153.xml"/><Relationship Id="rId15" Type="http://schemas.openxmlformats.org/officeDocument/2006/relationships/tags" Target="../tags/tag154.xml"/><Relationship Id="rId16" Type="http://schemas.openxmlformats.org/officeDocument/2006/relationships/tags" Target="../tags/tag155.xml"/><Relationship Id="rId17" Type="http://schemas.openxmlformats.org/officeDocument/2006/relationships/slideLayout" Target="../slideLayouts/slideLayout5.xml"/><Relationship Id="rId18" Type="http://schemas.openxmlformats.org/officeDocument/2006/relationships/oleObject" Target="../embeddings/oleObject14.bin"/><Relationship Id="rId19" Type="http://schemas.openxmlformats.org/officeDocument/2006/relationships/image" Target="../media/image7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1.xml"/><Relationship Id="rId3" Type="http://schemas.openxmlformats.org/officeDocument/2006/relationships/tags" Target="../tags/tag142.xml"/><Relationship Id="rId4" Type="http://schemas.openxmlformats.org/officeDocument/2006/relationships/tags" Target="../tags/tag143.xml"/><Relationship Id="rId5" Type="http://schemas.openxmlformats.org/officeDocument/2006/relationships/tags" Target="../tags/tag144.xml"/><Relationship Id="rId6" Type="http://schemas.openxmlformats.org/officeDocument/2006/relationships/tags" Target="../tags/tag145.xml"/><Relationship Id="rId7" Type="http://schemas.openxmlformats.org/officeDocument/2006/relationships/tags" Target="../tags/tag146.xml"/><Relationship Id="rId8" Type="http://schemas.openxmlformats.org/officeDocument/2006/relationships/tags" Target="../tags/tag1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4" Type="http://schemas.openxmlformats.org/officeDocument/2006/relationships/slideLayout" Target="../slideLayouts/slideLayout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7.emf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73804944-A7EB-40D3-AAD7-5B1255279E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9391658"/>
              </p:ext>
            </p:extLst>
          </p:nvPr>
        </p:nvGraphicFramePr>
        <p:xfrm>
          <a:off x="1601369" y="841501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73804944-A7EB-40D3-AAD7-5B1255279E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369" y="841501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222EB7E0-6EC2-47ED-B408-712CC20BA6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5" cy="116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6A0B3800-0C27-4B69-B64B-7B5C49A5BF7C}"/>
              </a:ext>
            </a:extLst>
          </p:cNvPr>
          <p:cNvSpPr txBox="1">
            <a:spLocks/>
          </p:cNvSpPr>
          <p:nvPr/>
        </p:nvSpPr>
        <p:spPr bwMode="gray">
          <a:xfrm>
            <a:off x="479884" y="1453769"/>
            <a:ext cx="3379627" cy="39559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2"/>
              </a:buClr>
              <a:buSzPct val="100000"/>
              <a:defRPr lang="en-US" b="0" baseline="0" dirty="0">
                <a:latin typeface="+mn-lt"/>
              </a:defRPr>
            </a:lvl1pPr>
            <a:lvl2pPr marL="193675" lvl="1" indent="-192088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5000"/>
              <a:buFont typeface="Arial" charset="0"/>
              <a:buChar char="▪"/>
              <a:defRPr lang="en-US" b="0" baseline="0" dirty="0">
                <a:latin typeface="+mn-lt"/>
              </a:defRPr>
            </a:lvl2pPr>
            <a:lvl3pPr marL="457200" lvl="2" indent="-261938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4363" lvl="3" indent="-155575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9808" lvl="4" indent="-130175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89000"/>
              <a:buFont typeface="Arial" charset="0"/>
              <a:buChar char="-"/>
              <a:tabLst/>
              <a:defRPr lang="en-US" baseline="0" dirty="0">
                <a:latin typeface="+mn-lt"/>
              </a:defRPr>
            </a:lvl5pPr>
            <a:lvl6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6pPr>
            <a:lvl7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7pPr>
            <a:lvl8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8pPr>
            <a:lvl9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9pPr>
          </a:lstStyle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Global B2B Software / Information Services provider </a:t>
            </a:r>
            <a:r>
              <a:rPr lang="en-US" sz="1200" dirty="0">
                <a:ea typeface="Arial Unicode MS"/>
              </a:rPr>
              <a:t>with traditional marketing approach: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“Product centric” </a:t>
            </a:r>
            <a:r>
              <a:rPr lang="en-US" sz="1200" dirty="0">
                <a:ea typeface="Arial Unicode MS"/>
              </a:rPr>
              <a:t>marketing approach with overlapping tactics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Generalist workforce </a:t>
            </a:r>
            <a:r>
              <a:rPr lang="en-US" sz="1200" dirty="0">
                <a:ea typeface="Arial Unicode MS"/>
              </a:rPr>
              <a:t>without deep expertise 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Fragmented CX </a:t>
            </a:r>
            <a:r>
              <a:rPr lang="en-US" sz="1200" dirty="0">
                <a:ea typeface="Arial Unicode MS"/>
              </a:rPr>
              <a:t>across different journeys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Siloed / decentralized </a:t>
            </a:r>
            <a:r>
              <a:rPr lang="en-US" sz="1200" dirty="0">
                <a:ea typeface="Arial Unicode MS"/>
              </a:rPr>
              <a:t>functions across globe with shadow organizations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Waterfall approach </a:t>
            </a:r>
            <a:r>
              <a:rPr lang="en-US" sz="1200" dirty="0">
                <a:ea typeface="Arial Unicode MS"/>
              </a:rPr>
              <a:t>for campaign launches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No common currency </a:t>
            </a:r>
            <a:r>
              <a:rPr lang="en-US" sz="1200" dirty="0">
                <a:ea typeface="Arial Unicode MS"/>
              </a:rPr>
              <a:t>of marketing activity measurement 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Sub-scale digital capabilities and adoption</a:t>
            </a:r>
            <a:r>
              <a:rPr lang="en-US" sz="1200" dirty="0">
                <a:ea typeface="Arial Unicode MS"/>
              </a:rPr>
              <a:t> with few pockets of excellence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dirty="0">
                <a:ea typeface="Arial Unicode MS"/>
              </a:rPr>
              <a:t>Overall organization moving ahead with agile and delayering transformation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while marketing was left behind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2E931-D9B9-491E-9C50-6A59C4D728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3840" y="230189"/>
            <a:ext cx="1009396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Transforming a global B2B software / information services provider into a customer-centric digital led marketer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006B626F-0B93-43A4-99E2-AA3F87AD7115}"/>
              </a:ext>
            </a:extLst>
          </p:cNvPr>
          <p:cNvSpPr txBox="1">
            <a:spLocks/>
          </p:cNvSpPr>
          <p:nvPr/>
        </p:nvSpPr>
        <p:spPr bwMode="gray">
          <a:xfrm>
            <a:off x="4461318" y="1453769"/>
            <a:ext cx="3526880" cy="4088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2"/>
              </a:buClr>
              <a:buSzPct val="100000"/>
              <a:defRPr lang="en-US" b="0" baseline="0" dirty="0">
                <a:latin typeface="+mn-lt"/>
              </a:defRPr>
            </a:lvl1pPr>
            <a:lvl2pPr marL="193675" lvl="1" indent="-192088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5000"/>
              <a:buFont typeface="Arial" charset="0"/>
              <a:buChar char="▪"/>
              <a:defRPr lang="en-US" b="0" baseline="0" dirty="0">
                <a:latin typeface="+mn-lt"/>
              </a:defRPr>
            </a:lvl2pPr>
            <a:lvl3pPr marL="457200" lvl="2" indent="-261938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4363" lvl="3" indent="-155575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9808" lvl="4" indent="-130175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89000"/>
              <a:buFont typeface="Arial" charset="0"/>
              <a:buChar char="-"/>
              <a:tabLst/>
              <a:defRPr lang="en-US" baseline="0" dirty="0">
                <a:latin typeface="+mn-lt"/>
              </a:defRPr>
            </a:lvl5pPr>
            <a:lvl6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6pPr>
            <a:lvl7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7pPr>
            <a:lvl8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8pPr>
            <a:lvl9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9pPr>
          </a:lstStyle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dirty="0">
                <a:ea typeface="Arial Unicode MS"/>
              </a:rPr>
              <a:t>Created marketing target state to become the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growth engine </a:t>
            </a:r>
            <a:r>
              <a:rPr lang="en-US" sz="1200" dirty="0">
                <a:ea typeface="Arial Unicode MS"/>
              </a:rPr>
              <a:t>for the company as a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customer centric, digital/omni and data driven function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Benchmarked client’s target organization size against best in class B2B </a:t>
            </a:r>
            <a:r>
              <a:rPr lang="en-US" sz="1200" dirty="0">
                <a:ea typeface="Arial Unicode MS"/>
              </a:rPr>
              <a:t>tech providers, client interviews, and expert interviews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Consolidated siloed organizations </a:t>
            </a:r>
            <a:r>
              <a:rPr lang="en-US" sz="1200" dirty="0">
                <a:ea typeface="Arial Unicode MS"/>
              </a:rPr>
              <a:t>across the globe and created a balanced marketing structure with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50% of the resources in the segments and 50% of the resources at the center driving excellence</a:t>
            </a:r>
            <a:r>
              <a:rPr lang="en-US" sz="1200" dirty="0">
                <a:ea typeface="Arial Unicode MS"/>
              </a:rPr>
              <a:t> around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digital</a:t>
            </a:r>
            <a:r>
              <a:rPr lang="en-US" sz="1200" dirty="0">
                <a:ea typeface="Arial Unicode MS"/>
              </a:rPr>
              <a:t> and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brand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dirty="0">
                <a:ea typeface="Arial Unicode MS"/>
              </a:rPr>
              <a:t>Ran working sessions to identify the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critical interlocks </a:t>
            </a:r>
            <a:r>
              <a:rPr lang="en-US" sz="1200" dirty="0">
                <a:ea typeface="Arial Unicode MS"/>
              </a:rPr>
              <a:t>and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use cases </a:t>
            </a:r>
            <a:r>
              <a:rPr lang="en-US" sz="1200" dirty="0">
                <a:ea typeface="Arial Unicode MS"/>
              </a:rPr>
              <a:t>to align the operating model for the target state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dirty="0">
                <a:ea typeface="Arial Unicode MS"/>
              </a:rPr>
              <a:t>Identified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key capability gaps and created a multi-phase implementation roadmap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Trained key leadership on agile marketing to </a:t>
            </a:r>
            <a:r>
              <a:rPr lang="en-US" sz="1200" dirty="0">
                <a:ea typeface="Arial Unicode MS"/>
              </a:rPr>
              <a:t>get them ready for test &amp; learn in a leaner organization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76F2424A-8CCD-41A2-9E2C-ACEE3BAFE769}"/>
              </a:ext>
            </a:extLst>
          </p:cNvPr>
          <p:cNvSpPr txBox="1">
            <a:spLocks/>
          </p:cNvSpPr>
          <p:nvPr/>
        </p:nvSpPr>
        <p:spPr bwMode="gray">
          <a:xfrm>
            <a:off x="8517121" y="1453769"/>
            <a:ext cx="3012635" cy="41672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2"/>
              </a:buClr>
              <a:buSzPct val="100000"/>
              <a:defRPr lang="en-US" b="0" baseline="0" dirty="0">
                <a:latin typeface="+mn-lt"/>
              </a:defRPr>
            </a:lvl1pPr>
            <a:lvl2pPr marL="193675" lvl="1" indent="-192088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5000"/>
              <a:buFont typeface="Arial" charset="0"/>
              <a:buChar char="▪"/>
              <a:defRPr lang="en-US" b="0" baseline="0" dirty="0">
                <a:latin typeface="+mn-lt"/>
              </a:defRPr>
            </a:lvl2pPr>
            <a:lvl3pPr marL="457200" lvl="2" indent="-261938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4363" lvl="3" indent="-155575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9808" lvl="4" indent="-130175" defTabSz="895350" eaLnBrk="1" latinLnBrk="0" hangingPunct="1"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buSzPct val="89000"/>
              <a:buFont typeface="Arial" charset="0"/>
              <a:buChar char="-"/>
              <a:tabLst/>
              <a:defRPr lang="en-US" baseline="0" dirty="0">
                <a:latin typeface="+mn-lt"/>
              </a:defRPr>
            </a:lvl5pPr>
            <a:lvl6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6pPr>
            <a:lvl7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7pPr>
            <a:lvl8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8pPr>
            <a:lvl9pPr marL="1306655" indent="-226849" defTabSz="156028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789" baseline="0">
                <a:latin typeface="+mn-lt"/>
              </a:defRPr>
            </a:lvl9pPr>
          </a:lstStyle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Stood up a new marketing organization (~500 FTEs) </a:t>
            </a:r>
            <a:r>
              <a:rPr lang="en-US" sz="1200" dirty="0">
                <a:ea typeface="Arial Unicode MS"/>
              </a:rPr>
              <a:t>with clear roles and responsibilities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dirty="0">
                <a:ea typeface="Arial Unicode MS"/>
              </a:rPr>
              <a:t>Created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two new centralized </a:t>
            </a:r>
            <a:r>
              <a:rPr lang="en-US" sz="1200" dirty="0">
                <a:ea typeface="Arial Unicode MS"/>
              </a:rPr>
              <a:t>functions: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Enterprise Digital </a:t>
            </a:r>
            <a:r>
              <a:rPr lang="en-US" sz="1200" dirty="0">
                <a:ea typeface="Arial Unicode MS"/>
              </a:rPr>
              <a:t>to drive the design and execution of E2E digital journeys with deep expertise in digital marketing and e-commerce</a:t>
            </a:r>
          </a:p>
          <a:p>
            <a:pPr lvl="2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Enterprise Brand </a:t>
            </a:r>
            <a:r>
              <a:rPr lang="en-US" sz="1200" dirty="0">
                <a:ea typeface="Arial Unicode MS"/>
              </a:rPr>
              <a:t>to shape and own the brand globally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Delivered a more efficient organization with annual FTE savings of $25MM </a:t>
            </a:r>
            <a:r>
              <a:rPr lang="en-US" sz="1200" dirty="0">
                <a:ea typeface="Arial Unicode MS"/>
              </a:rPr>
              <a:t>(80% of the savings identified and implemented during the study)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Started the implementation of digital, data and tech</a:t>
            </a:r>
            <a:r>
              <a:rPr lang="en-US" sz="1200" dirty="0">
                <a:ea typeface="Arial Unicode MS"/>
              </a:rPr>
              <a:t> enabled operating model and culture in the segments and the center</a:t>
            </a:r>
          </a:p>
          <a:p>
            <a:pPr lvl="1">
              <a:spcBef>
                <a:spcPct val="15000"/>
              </a:spcBef>
              <a:buClr>
                <a:schemeClr val="tx2"/>
              </a:buClr>
            </a:pPr>
            <a:r>
              <a:rPr lang="en-US" sz="1200" dirty="0">
                <a:ea typeface="Arial Unicode MS"/>
              </a:rPr>
              <a:t>Agreed on a path forward with clear guidelines on </a:t>
            </a:r>
            <a:r>
              <a:rPr lang="en-US" sz="1200" b="1" dirty="0">
                <a:solidFill>
                  <a:schemeClr val="accent4"/>
                </a:solidFill>
                <a:ea typeface="Arial Unicode MS"/>
              </a:rPr>
              <a:t>prioritization</a:t>
            </a:r>
            <a:r>
              <a:rPr lang="en-US" sz="1200" dirty="0">
                <a:ea typeface="Arial Unicode MS"/>
              </a:rPr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1992B013-60AB-4C2D-AD41-780EFC4903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59651" y="3175"/>
            <a:ext cx="666524" cy="158750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</a:rPr>
              <a:t>MED011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97B0D1-27DB-4A0C-B535-D6FC5D8027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"/>
            <a:ext cx="1376517" cy="203757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/>
            <a:r>
              <a:rPr lang="pl-PL" sz="1000" dirty="0" err="1">
                <a:solidFill>
                  <a:srgbClr val="FFFFFF"/>
                </a:solidFill>
              </a:rPr>
              <a:t>TMT</a:t>
            </a:r>
            <a:r>
              <a:rPr lang="en-US" sz="1000" dirty="0">
                <a:solidFill>
                  <a:srgbClr val="FFFFFF"/>
                </a:solidFill>
              </a:rPr>
              <a:t>| N. AMERICA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12268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833" y="1096227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96227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934" y="1096227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6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4011588" y="1068405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338487" y="1068405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4068893" y="1421844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338487" y="1453769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48278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4336474" y="5748278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3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5B5F43E-3E6E-4C29-A3FD-0CDE09DF2B9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4319971"/>
              </p:ext>
            </p:extLst>
          </p:nvPr>
        </p:nvGraphicFramePr>
        <p:xfrm>
          <a:off x="1601369" y="841501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22" imgW="451" imgH="450" progId="TCLayout.ActiveDocument.1">
                  <p:embed/>
                </p:oleObj>
              </mc:Choice>
              <mc:Fallback>
                <p:oleObj name="think-cell Slide" r:id="rId22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5B5F43E-3E6E-4C29-A3FD-0CDE09DF2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01369" y="841501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DAFD9384-2D11-4F1B-9F6F-3E637C3347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5" cy="116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B0DCE4-3104-42E2-8C14-16B06BBF9CA0}"/>
              </a:ext>
            </a:extLst>
          </p:cNvPr>
          <p:cNvSpPr>
            <a:spLocks/>
          </p:cNvSpPr>
          <p:nvPr/>
        </p:nvSpPr>
        <p:spPr>
          <a:xfrm>
            <a:off x="2979951" y="1046455"/>
            <a:ext cx="7369658" cy="55245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685590">
              <a:defRPr/>
            </a:pPr>
            <a:endParaRPr lang="en-US" sz="1200" dirty="0">
              <a:solidFill>
                <a:srgbClr val="4D4D4D"/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F982F14-9DAB-4C44-B3DA-60101011ED7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6664780" y="1420302"/>
            <a:ext cx="0" cy="5064929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115A836-7290-4730-832C-1F278AF2580F}"/>
              </a:ext>
            </a:extLst>
          </p:cNvPr>
          <p:cNvCxnSpPr>
            <a:cxnSpLocks/>
          </p:cNvCxnSpPr>
          <p:nvPr/>
        </p:nvCxnSpPr>
        <p:spPr bwMode="auto">
          <a:xfrm>
            <a:off x="3056515" y="2528754"/>
            <a:ext cx="71696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95F3BFD-6D23-4AE8-9AA4-FF4A3B6B41AA}"/>
              </a:ext>
            </a:extLst>
          </p:cNvPr>
          <p:cNvCxnSpPr>
            <a:cxnSpLocks/>
          </p:cNvCxnSpPr>
          <p:nvPr/>
        </p:nvCxnSpPr>
        <p:spPr bwMode="auto">
          <a:xfrm>
            <a:off x="3056515" y="3945145"/>
            <a:ext cx="71696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BA14F2-E05B-4116-ACB6-C93D591FCC60}"/>
              </a:ext>
            </a:extLst>
          </p:cNvPr>
          <p:cNvCxnSpPr>
            <a:cxnSpLocks/>
          </p:cNvCxnSpPr>
          <p:nvPr/>
        </p:nvCxnSpPr>
        <p:spPr bwMode="auto">
          <a:xfrm>
            <a:off x="3056515" y="5176870"/>
            <a:ext cx="71696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326688">
            <a:extLst>
              <a:ext uri="{FF2B5EF4-FFF2-40B4-BE49-F238E27FC236}">
                <a16:creationId xmlns:a16="http://schemas.microsoft.com/office/drawing/2014/main" xmlns="" id="{F3B9865C-B9A9-4B42-8101-FE883823034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794799" y="1132900"/>
            <a:ext cx="3431317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l" defTabSz="895350">
              <a:lnSpc>
                <a:spcPct val="90000"/>
              </a:lnSpc>
              <a:buClr>
                <a:schemeClr val="tx2"/>
              </a:buClr>
              <a:defRPr sz="1500">
                <a:solidFill>
                  <a:schemeClr val="accent3"/>
                </a:solidFill>
                <a:latin typeface="Georgia" pitchFamily="18" charset="0"/>
              </a:defRPr>
            </a:lvl1pPr>
          </a:lstStyle>
          <a:p>
            <a:pPr marL="0" lvl="1" defTabSz="671305">
              <a:lnSpc>
                <a:spcPct val="90000"/>
              </a:lnSpc>
              <a:buClr>
                <a:srgbClr val="FF8000"/>
              </a:buClr>
              <a:defRPr/>
            </a:pPr>
            <a:r>
              <a:rPr lang="en-US" sz="1200" b="1" dirty="0">
                <a:solidFill>
                  <a:schemeClr val="accent4"/>
                </a:solidFill>
                <a:latin typeface="Arial"/>
              </a:rPr>
              <a:t>…To</a:t>
            </a:r>
          </a:p>
        </p:txBody>
      </p:sp>
      <p:sp>
        <p:nvSpPr>
          <p:cNvPr id="15" name="Rectangle 326688">
            <a:extLst>
              <a:ext uri="{FF2B5EF4-FFF2-40B4-BE49-F238E27FC236}">
                <a16:creationId xmlns:a16="http://schemas.microsoft.com/office/drawing/2014/main" xmlns="" id="{0948FB01-D045-441D-A961-26099DB9FE5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056516" y="1127480"/>
            <a:ext cx="3431317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l" defTabSz="895350">
              <a:lnSpc>
                <a:spcPct val="90000"/>
              </a:lnSpc>
              <a:buClr>
                <a:schemeClr val="tx2"/>
              </a:buClr>
              <a:defRPr sz="1500">
                <a:solidFill>
                  <a:schemeClr val="accent3"/>
                </a:solidFill>
                <a:latin typeface="Georgia" pitchFamily="18" charset="0"/>
              </a:defRPr>
            </a:lvl1pPr>
          </a:lstStyle>
          <a:p>
            <a:pPr marL="0" lvl="1" defTabSz="671305">
              <a:lnSpc>
                <a:spcPct val="90000"/>
              </a:lnSpc>
              <a:buClr>
                <a:srgbClr val="FF8000"/>
              </a:buClr>
              <a:defRPr/>
            </a:pPr>
            <a:r>
              <a:rPr lang="en-US" sz="1200" b="1" dirty="0">
                <a:solidFill>
                  <a:schemeClr val="accent4"/>
                </a:solidFill>
                <a:latin typeface="Arial"/>
              </a:rPr>
              <a:t>From…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3FC2205-6FFF-4524-801C-7FF2630E6DC4}"/>
              </a:ext>
            </a:extLst>
          </p:cNvPr>
          <p:cNvCxnSpPr>
            <a:cxnSpLocks/>
          </p:cNvCxnSpPr>
          <p:nvPr/>
        </p:nvCxnSpPr>
        <p:spPr bwMode="auto">
          <a:xfrm>
            <a:off x="3056515" y="1322120"/>
            <a:ext cx="71696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2DA99772-57D9-497D-A7DE-4E75042C3CA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719264" y="1405060"/>
            <a:ext cx="1260687" cy="683926"/>
          </a:xfrm>
          <a:custGeom>
            <a:avLst/>
            <a:gdLst>
              <a:gd name="connsiteX0" fmla="*/ 113990 w 1138237"/>
              <a:gd name="connsiteY0" fmla="*/ 0 h 683926"/>
              <a:gd name="connsiteX1" fmla="*/ 1138237 w 1138237"/>
              <a:gd name="connsiteY1" fmla="*/ 0 h 683926"/>
              <a:gd name="connsiteX2" fmla="*/ 1138237 w 1138237"/>
              <a:gd name="connsiteY2" fmla="*/ 683926 h 683926"/>
              <a:gd name="connsiteX3" fmla="*/ 113990 w 1138237"/>
              <a:gd name="connsiteY3" fmla="*/ 683926 h 683926"/>
              <a:gd name="connsiteX4" fmla="*/ 0 w 1138237"/>
              <a:gd name="connsiteY4" fmla="*/ 569936 h 683926"/>
              <a:gd name="connsiteX5" fmla="*/ 0 w 1138237"/>
              <a:gd name="connsiteY5" fmla="*/ 113990 h 683926"/>
              <a:gd name="connsiteX6" fmla="*/ 113990 w 1138237"/>
              <a:gd name="connsiteY6" fmla="*/ 0 h 68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237" h="683926">
                <a:moveTo>
                  <a:pt x="113990" y="0"/>
                </a:moveTo>
                <a:lnTo>
                  <a:pt x="1138237" y="0"/>
                </a:lnTo>
                <a:lnTo>
                  <a:pt x="1138237" y="683926"/>
                </a:lnTo>
                <a:lnTo>
                  <a:pt x="113990" y="683926"/>
                </a:lnTo>
                <a:cubicBezTo>
                  <a:pt x="51035" y="683926"/>
                  <a:pt x="0" y="632891"/>
                  <a:pt x="0" y="569936"/>
                </a:cubicBezTo>
                <a:lnTo>
                  <a:pt x="0" y="113990"/>
                </a:lnTo>
                <a:cubicBezTo>
                  <a:pt x="0" y="51035"/>
                  <a:pt x="51035" y="0"/>
                  <a:pt x="1139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76200" tIns="76200" rIns="76200" bIns="76200" anchor="ctr">
            <a:noAutofit/>
          </a:bodyPr>
          <a:lstStyle/>
          <a:p>
            <a:pPr defTabSz="671305">
              <a:spcBef>
                <a:spcPct val="60000"/>
              </a:spcBef>
              <a:buClr>
                <a:schemeClr val="tx2"/>
              </a:buClr>
              <a:buSzPct val="125000"/>
              <a:defRPr/>
            </a:pPr>
            <a:r>
              <a:rPr lang="en-US" sz="1200" b="1" dirty="0">
                <a:solidFill>
                  <a:schemeClr val="accent4"/>
                </a:solidFill>
                <a:latin typeface="Arial"/>
              </a:rPr>
              <a:t>Customer centric focus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CD9F78A-E8C6-4780-B14B-B2007080CA16}"/>
              </a:ext>
            </a:extLst>
          </p:cNvPr>
          <p:cNvGrpSpPr/>
          <p:nvPr/>
        </p:nvGrpSpPr>
        <p:grpSpPr>
          <a:xfrm>
            <a:off x="6538061" y="1204633"/>
            <a:ext cx="253438" cy="245984"/>
            <a:chOff x="6217084" y="977984"/>
            <a:chExt cx="320040" cy="3200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2BB9BD2C-FD36-4B9C-ACA6-467C89339FD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6217084" y="977984"/>
              <a:ext cx="320040" cy="3200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lIns="53990" tIns="53990" rIns="53990" bIns="53990" anchor="b">
              <a:noAutofit/>
            </a:bodyPr>
            <a:lstStyle/>
            <a:p>
              <a:pPr defTabSz="671305">
                <a:spcBef>
                  <a:spcPct val="60000"/>
                </a:spcBef>
                <a:buClr>
                  <a:srgbClr val="FF8000"/>
                </a:buClr>
                <a:buSzPct val="125000"/>
                <a:defRPr/>
              </a:pP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5B9D383B-945C-45F9-A5AD-ACF9802970E8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6272874" y="1017426"/>
              <a:ext cx="208460" cy="241156"/>
              <a:chOff x="4739185" y="2997345"/>
              <a:chExt cx="208460" cy="241156"/>
            </a:xfrm>
            <a:solidFill>
              <a:schemeClr val="bg1"/>
            </a:solidFill>
          </p:grpSpPr>
          <p:sp>
            <p:nvSpPr>
              <p:cNvPr id="38" name="Chevron 31">
                <a:extLst>
                  <a:ext uri="{FF2B5EF4-FFF2-40B4-BE49-F238E27FC236}">
                    <a16:creationId xmlns:a16="http://schemas.microsoft.com/office/drawing/2014/main" xmlns="" id="{68B554FA-2E07-47B8-9D8B-3552AB3580C3}"/>
                  </a:ext>
                </a:extLst>
              </p:cNvPr>
              <p:cNvSpPr/>
              <p:nvPr/>
            </p:nvSpPr>
            <p:spPr bwMode="auto">
              <a:xfrm>
                <a:off x="4739185" y="3027927"/>
                <a:ext cx="113306" cy="179992"/>
              </a:xfrm>
              <a:prstGeom prst="chevron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59" tIns="34279" rIns="68559" bIns="342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593"/>
                <a:endParaRPr lang="en-US" sz="1200" b="1" dirty="0"/>
              </a:p>
            </p:txBody>
          </p:sp>
          <p:sp>
            <p:nvSpPr>
              <p:cNvPr id="39" name="Chevron 32">
                <a:extLst>
                  <a:ext uri="{FF2B5EF4-FFF2-40B4-BE49-F238E27FC236}">
                    <a16:creationId xmlns:a16="http://schemas.microsoft.com/office/drawing/2014/main" xmlns="" id="{C275AAAC-C5DD-4F65-898B-8BF945D41C07}"/>
                  </a:ext>
                </a:extLst>
              </p:cNvPr>
              <p:cNvSpPr/>
              <p:nvPr/>
            </p:nvSpPr>
            <p:spPr bwMode="auto">
              <a:xfrm>
                <a:off x="4795837" y="2997345"/>
                <a:ext cx="151808" cy="241156"/>
              </a:xfrm>
              <a:prstGeom prst="chevron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59" tIns="34279" rIns="68559" bIns="3427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593"/>
                <a:endParaRPr lang="en-US" sz="1200" b="1" dirty="0"/>
              </a:p>
            </p:txBody>
          </p:sp>
        </p:grpSp>
      </p:grpSp>
      <p:sp>
        <p:nvSpPr>
          <p:cNvPr id="40" name="Title 39">
            <a:extLst>
              <a:ext uri="{FF2B5EF4-FFF2-40B4-BE49-F238E27FC236}">
                <a16:creationId xmlns:a16="http://schemas.microsoft.com/office/drawing/2014/main" xmlns="" id="{2D1CACE6-361F-4DC5-A060-FE007EBB8F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966" y="230189"/>
            <a:ext cx="99558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To start the transformation, it is critical for leaders and marketing employees to align on a vision ….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3058AD2E-504C-4897-BD13-620AA74D0779}"/>
              </a:ext>
            </a:extLst>
          </p:cNvPr>
          <p:cNvGrpSpPr/>
          <p:nvPr/>
        </p:nvGrpSpPr>
        <p:grpSpPr>
          <a:xfrm>
            <a:off x="3056515" y="2636786"/>
            <a:ext cx="7169600" cy="1200329"/>
            <a:chOff x="1456315" y="2868614"/>
            <a:chExt cx="7169600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A8ED11B-D199-4CBF-8317-4C28ED9979AD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5194598" y="2868614"/>
              <a:ext cx="3431317" cy="1200329"/>
            </a:xfrm>
            <a:prstGeom prst="rect">
              <a:avLst/>
            </a:prstGeom>
          </p:spPr>
          <p:txBody>
            <a:bodyPr vert="horz" wrap="square" lIns="47600" tIns="0" rIns="4760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Integrated marketing teams </a:t>
              </a:r>
              <a:r>
                <a:rPr lang="en-US" sz="1200" dirty="0"/>
                <a:t>sharing learnings and best practices with a </a:t>
              </a:r>
              <a:r>
                <a:rPr lang="en-US" sz="1200" b="1" dirty="0">
                  <a:solidFill>
                    <a:schemeClr val="accent4"/>
                  </a:solidFill>
                </a:rPr>
                <a:t>common currency </a:t>
              </a:r>
              <a:r>
                <a:rPr lang="en-US" sz="1200" dirty="0"/>
                <a:t>to measure results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Consistent campaigns </a:t>
              </a:r>
              <a:r>
                <a:rPr lang="en-US" sz="1200" dirty="0"/>
                <a:t>and messaging strategy delivered around common </a:t>
              </a:r>
              <a:r>
                <a:rPr lang="en-US" sz="1200" b="1" dirty="0">
                  <a:solidFill>
                    <a:schemeClr val="accent4"/>
                  </a:solidFill>
                </a:rPr>
                <a:t>growth levers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9399A83-04AD-4BB6-B16D-69ECD7E965AE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1456315" y="2868614"/>
              <a:ext cx="3431317" cy="8309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Siloed and decentralized marketing teams </a:t>
              </a:r>
              <a:r>
                <a:rPr lang="en-US" sz="1200" dirty="0"/>
                <a:t>within segments disconnected from each other 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dirty="0"/>
                <a:t>Many messages across teams leading to collisions that </a:t>
              </a:r>
              <a:r>
                <a:rPr lang="en-US" sz="1200" b="1" dirty="0">
                  <a:solidFill>
                    <a:schemeClr val="accent4"/>
                  </a:solidFill>
                </a:rPr>
                <a:t>confuse our customers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03953C9-C182-4A29-A296-C563D3BB4309}"/>
              </a:ext>
            </a:extLst>
          </p:cNvPr>
          <p:cNvGrpSpPr/>
          <p:nvPr/>
        </p:nvGrpSpPr>
        <p:grpSpPr>
          <a:xfrm>
            <a:off x="3056515" y="1405061"/>
            <a:ext cx="7169600" cy="1015663"/>
            <a:chOff x="1456315" y="2063580"/>
            <a:chExt cx="7169600" cy="101566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45DC374C-5BE9-4DA4-8836-366EB3E0EC49}"/>
                </a:ext>
              </a:extLst>
            </p:cNvPr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1456315" y="2063580"/>
              <a:ext cx="3431317" cy="8309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Product-first</a:t>
              </a:r>
              <a:r>
                <a:rPr lang="en-US" sz="1200" dirty="0"/>
                <a:t> marketing strategy reflective of what we can sell not what the customer wants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dirty="0"/>
                <a:t>Fragmented and </a:t>
              </a:r>
              <a:r>
                <a:rPr lang="en-US" sz="1200" b="1" dirty="0">
                  <a:solidFill>
                    <a:schemeClr val="accent4"/>
                  </a:solidFill>
                </a:rPr>
                <a:t>disjointed customer experience </a:t>
              </a:r>
              <a:r>
                <a:rPr lang="en-US" sz="1200" dirty="0"/>
                <a:t>across product teams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47F5BFF-113F-4C04-B3CA-5A79061E8FD5}"/>
                </a:ext>
              </a:extLst>
            </p:cNvPr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5194598" y="2063580"/>
              <a:ext cx="3431317" cy="1015663"/>
            </a:xfrm>
            <a:prstGeom prst="rect">
              <a:avLst/>
            </a:prstGeom>
          </p:spPr>
          <p:txBody>
            <a:bodyPr vert="horz" wrap="square" lIns="47600" tIns="0" rIns="4760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Customer </a:t>
              </a:r>
              <a:r>
                <a:rPr lang="en-US" sz="1200" dirty="0"/>
                <a:t>focused strategy focused on pain points and understanding what truly matters for our customers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dirty="0"/>
                <a:t>We build </a:t>
              </a:r>
              <a:r>
                <a:rPr lang="en-US" sz="1200" b="1" dirty="0">
                  <a:solidFill>
                    <a:schemeClr val="accent4"/>
                  </a:solidFill>
                </a:rPr>
                <a:t>answers and content</a:t>
              </a:r>
              <a:r>
                <a:rPr lang="en-US" sz="1200" dirty="0"/>
                <a:t> for customers through </a:t>
              </a:r>
              <a:r>
                <a:rPr lang="en-US" sz="1200" b="1" dirty="0">
                  <a:solidFill>
                    <a:schemeClr val="accent4"/>
                  </a:solidFill>
                </a:rPr>
                <a:t>end to end journey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EE729D7F-2ADB-464C-8FFE-2EE5E59718B5}"/>
              </a:ext>
            </a:extLst>
          </p:cNvPr>
          <p:cNvGrpSpPr/>
          <p:nvPr/>
        </p:nvGrpSpPr>
        <p:grpSpPr>
          <a:xfrm>
            <a:off x="3056515" y="4053177"/>
            <a:ext cx="7169600" cy="1015663"/>
            <a:chOff x="1456315" y="3688787"/>
            <a:chExt cx="7169600" cy="1015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E896C2B-8316-46D5-8FBB-890990E65FF3}"/>
                </a:ext>
              </a:extLst>
            </p:cNvPr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1456315" y="3688787"/>
              <a:ext cx="3431317" cy="8309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>
                  <a:solidFill>
                    <a:schemeClr val="accent4"/>
                  </a:solidFill>
                </a:rPr>
                <a:t>Waterfall approach </a:t>
              </a:r>
              <a:r>
                <a:rPr lang="en-US" sz="1200"/>
                <a:t>to campaign marketing inhibits test and learn results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b="1">
                  <a:solidFill>
                    <a:schemeClr val="accent4"/>
                  </a:solidFill>
                </a:rPr>
                <a:t>Marketing generalist </a:t>
              </a:r>
              <a:r>
                <a:rPr lang="en-US" sz="1200"/>
                <a:t>orientation vs. specialization in next gen marketing skills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FA9380A-60E3-4597-B426-DD679F3B3C4E}"/>
                </a:ext>
              </a:extLst>
            </p:cNvPr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5194598" y="3688787"/>
              <a:ext cx="3431317" cy="1015663"/>
            </a:xfrm>
            <a:prstGeom prst="rect">
              <a:avLst/>
            </a:prstGeom>
          </p:spPr>
          <p:txBody>
            <a:bodyPr vert="horz" wrap="square" lIns="47600" tIns="0" rIns="4760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Pooled, cross functional resources </a:t>
              </a:r>
              <a:r>
                <a:rPr lang="en-US" sz="1200" dirty="0"/>
                <a:t>that can be flexibly deployed against highest priority areas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Capability-driven teams </a:t>
              </a:r>
              <a:r>
                <a:rPr lang="en-US" sz="1200" dirty="0"/>
                <a:t>building and sharing deep functional knowledge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37811918-09B5-40FB-B148-59280407D7BF}"/>
              </a:ext>
            </a:extLst>
          </p:cNvPr>
          <p:cNvGrpSpPr>
            <a:grpSpLocks/>
          </p:cNvGrpSpPr>
          <p:nvPr/>
        </p:nvGrpSpPr>
        <p:grpSpPr>
          <a:xfrm>
            <a:off x="3056515" y="5284902"/>
            <a:ext cx="7169600" cy="1200329"/>
            <a:chOff x="1456315" y="4560423"/>
            <a:chExt cx="7169600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B01F713-4D01-4B4C-8BA7-B0B61CCA9250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1456315" y="4560423"/>
              <a:ext cx="3431317" cy="120032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Sub-scalability digital capabilities </a:t>
              </a:r>
              <a:r>
                <a:rPr lang="en-US" sz="1200" dirty="0"/>
                <a:t>(e.g., Digital Marketing, Analytics and CRM) required to win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Many incomplete views of customer </a:t>
              </a:r>
              <a:r>
                <a:rPr lang="en-US" sz="1200" dirty="0"/>
                <a:t>resulting in disjointed communications and collisions (e.g., multiple Eloqua instances)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C800BDD-AFA1-4814-895E-3A048803D886}"/>
                </a:ext>
              </a:extLst>
            </p:cNvPr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5194598" y="4560423"/>
              <a:ext cx="3431317" cy="1200329"/>
            </a:xfrm>
            <a:prstGeom prst="rect">
              <a:avLst/>
            </a:prstGeom>
          </p:spPr>
          <p:txBody>
            <a:bodyPr vert="horz" wrap="square" lIns="47600" tIns="0" rIns="4760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Always on omnichannel campaigns </a:t>
              </a:r>
              <a:r>
                <a:rPr lang="en-US" sz="1200" dirty="0"/>
                <a:t>around end-to-end customer journey, powered by unified </a:t>
              </a:r>
              <a:r>
                <a:rPr lang="en-US" sz="1200" dirty="0" err="1"/>
                <a:t>martech</a:t>
              </a:r>
              <a:r>
                <a:rPr lang="en-US" sz="1200" dirty="0"/>
                <a:t> strategy</a:t>
              </a:r>
            </a:p>
            <a:p>
              <a:pPr lvl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4"/>
                  </a:solidFill>
                </a:rPr>
                <a:t>Unified customer data platform </a:t>
              </a:r>
              <a:r>
                <a:rPr lang="en-US" sz="1200" dirty="0"/>
                <a:t>tracking all customer interactions (including 1st party and 3rd party data) to enable growth levers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EAEB9A9C-BF57-460E-9986-73318907E172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719264" y="2636785"/>
            <a:ext cx="1260687" cy="683926"/>
          </a:xfrm>
          <a:custGeom>
            <a:avLst/>
            <a:gdLst>
              <a:gd name="connsiteX0" fmla="*/ 113990 w 1138237"/>
              <a:gd name="connsiteY0" fmla="*/ 0 h 683926"/>
              <a:gd name="connsiteX1" fmla="*/ 1138237 w 1138237"/>
              <a:gd name="connsiteY1" fmla="*/ 0 h 683926"/>
              <a:gd name="connsiteX2" fmla="*/ 1138237 w 1138237"/>
              <a:gd name="connsiteY2" fmla="*/ 683926 h 683926"/>
              <a:gd name="connsiteX3" fmla="*/ 113990 w 1138237"/>
              <a:gd name="connsiteY3" fmla="*/ 683926 h 683926"/>
              <a:gd name="connsiteX4" fmla="*/ 0 w 1138237"/>
              <a:gd name="connsiteY4" fmla="*/ 569936 h 683926"/>
              <a:gd name="connsiteX5" fmla="*/ 0 w 1138237"/>
              <a:gd name="connsiteY5" fmla="*/ 113990 h 683926"/>
              <a:gd name="connsiteX6" fmla="*/ 113990 w 1138237"/>
              <a:gd name="connsiteY6" fmla="*/ 0 h 68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237" h="683926">
                <a:moveTo>
                  <a:pt x="113990" y="0"/>
                </a:moveTo>
                <a:lnTo>
                  <a:pt x="1138237" y="0"/>
                </a:lnTo>
                <a:lnTo>
                  <a:pt x="1138237" y="683926"/>
                </a:lnTo>
                <a:lnTo>
                  <a:pt x="113990" y="683926"/>
                </a:lnTo>
                <a:cubicBezTo>
                  <a:pt x="51035" y="683926"/>
                  <a:pt x="0" y="632891"/>
                  <a:pt x="0" y="569936"/>
                </a:cubicBezTo>
                <a:lnTo>
                  <a:pt x="0" y="113990"/>
                </a:lnTo>
                <a:cubicBezTo>
                  <a:pt x="0" y="51035"/>
                  <a:pt x="51035" y="0"/>
                  <a:pt x="1139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76200" tIns="76200" rIns="76200" bIns="76200" anchor="ctr">
            <a:noAutofit/>
          </a:bodyPr>
          <a:lstStyle/>
          <a:p>
            <a:pPr defTabSz="671305">
              <a:spcBef>
                <a:spcPct val="60000"/>
              </a:spcBef>
              <a:buClr>
                <a:schemeClr val="tx2"/>
              </a:buClr>
              <a:buSzPct val="125000"/>
              <a:defRPr/>
            </a:pPr>
            <a:r>
              <a:rPr lang="en-US" sz="1200" b="1">
                <a:solidFill>
                  <a:schemeClr val="accent4"/>
                </a:solidFill>
                <a:latin typeface="Arial"/>
              </a:rPr>
              <a:t>Enterprise and segment design</a:t>
            </a:r>
            <a:endParaRPr lang="en-US" sz="1200" b="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0C68F45E-6BF0-42F6-AFB2-92D2BEB35BD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719264" y="4053176"/>
            <a:ext cx="1260687" cy="683926"/>
          </a:xfrm>
          <a:custGeom>
            <a:avLst/>
            <a:gdLst>
              <a:gd name="connsiteX0" fmla="*/ 113990 w 1138237"/>
              <a:gd name="connsiteY0" fmla="*/ 0 h 683926"/>
              <a:gd name="connsiteX1" fmla="*/ 1138237 w 1138237"/>
              <a:gd name="connsiteY1" fmla="*/ 0 h 683926"/>
              <a:gd name="connsiteX2" fmla="*/ 1138237 w 1138237"/>
              <a:gd name="connsiteY2" fmla="*/ 683926 h 683926"/>
              <a:gd name="connsiteX3" fmla="*/ 113990 w 1138237"/>
              <a:gd name="connsiteY3" fmla="*/ 683926 h 683926"/>
              <a:gd name="connsiteX4" fmla="*/ 0 w 1138237"/>
              <a:gd name="connsiteY4" fmla="*/ 569936 h 683926"/>
              <a:gd name="connsiteX5" fmla="*/ 0 w 1138237"/>
              <a:gd name="connsiteY5" fmla="*/ 113990 h 683926"/>
              <a:gd name="connsiteX6" fmla="*/ 113990 w 1138237"/>
              <a:gd name="connsiteY6" fmla="*/ 0 h 68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237" h="683926">
                <a:moveTo>
                  <a:pt x="113990" y="0"/>
                </a:moveTo>
                <a:lnTo>
                  <a:pt x="1138237" y="0"/>
                </a:lnTo>
                <a:lnTo>
                  <a:pt x="1138237" y="683926"/>
                </a:lnTo>
                <a:lnTo>
                  <a:pt x="113990" y="683926"/>
                </a:lnTo>
                <a:cubicBezTo>
                  <a:pt x="51035" y="683926"/>
                  <a:pt x="0" y="632891"/>
                  <a:pt x="0" y="569936"/>
                </a:cubicBezTo>
                <a:lnTo>
                  <a:pt x="0" y="113990"/>
                </a:lnTo>
                <a:cubicBezTo>
                  <a:pt x="0" y="51035"/>
                  <a:pt x="51035" y="0"/>
                  <a:pt x="1139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76200" tIns="76200" rIns="76200" bIns="76200" anchor="ctr">
            <a:noAutofit/>
          </a:bodyPr>
          <a:lstStyle/>
          <a:p>
            <a:pPr defTabSz="671305">
              <a:spcBef>
                <a:spcPct val="60000"/>
              </a:spcBef>
              <a:buClr>
                <a:schemeClr val="tx2"/>
              </a:buClr>
              <a:buSzPct val="125000"/>
              <a:defRPr/>
            </a:pPr>
            <a:r>
              <a:rPr lang="en-US" sz="1200" b="1">
                <a:solidFill>
                  <a:schemeClr val="accent4"/>
                </a:solidFill>
                <a:latin typeface="Arial"/>
              </a:rPr>
              <a:t>Agile &amp; Capability-driven</a:t>
            </a:r>
            <a:endParaRPr lang="en-US" sz="1200" b="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13229B43-56B1-44FA-910B-65276EE5ABF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719264" y="5284901"/>
            <a:ext cx="1260687" cy="683926"/>
          </a:xfrm>
          <a:custGeom>
            <a:avLst/>
            <a:gdLst>
              <a:gd name="connsiteX0" fmla="*/ 113990 w 1138237"/>
              <a:gd name="connsiteY0" fmla="*/ 0 h 683926"/>
              <a:gd name="connsiteX1" fmla="*/ 1138237 w 1138237"/>
              <a:gd name="connsiteY1" fmla="*/ 0 h 683926"/>
              <a:gd name="connsiteX2" fmla="*/ 1138237 w 1138237"/>
              <a:gd name="connsiteY2" fmla="*/ 683926 h 683926"/>
              <a:gd name="connsiteX3" fmla="*/ 113990 w 1138237"/>
              <a:gd name="connsiteY3" fmla="*/ 683926 h 683926"/>
              <a:gd name="connsiteX4" fmla="*/ 0 w 1138237"/>
              <a:gd name="connsiteY4" fmla="*/ 569936 h 683926"/>
              <a:gd name="connsiteX5" fmla="*/ 0 w 1138237"/>
              <a:gd name="connsiteY5" fmla="*/ 113990 h 683926"/>
              <a:gd name="connsiteX6" fmla="*/ 113990 w 1138237"/>
              <a:gd name="connsiteY6" fmla="*/ 0 h 68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237" h="683926">
                <a:moveTo>
                  <a:pt x="113990" y="0"/>
                </a:moveTo>
                <a:lnTo>
                  <a:pt x="1138237" y="0"/>
                </a:lnTo>
                <a:lnTo>
                  <a:pt x="1138237" y="683926"/>
                </a:lnTo>
                <a:lnTo>
                  <a:pt x="113990" y="683926"/>
                </a:lnTo>
                <a:cubicBezTo>
                  <a:pt x="51035" y="683926"/>
                  <a:pt x="0" y="632891"/>
                  <a:pt x="0" y="569936"/>
                </a:cubicBezTo>
                <a:lnTo>
                  <a:pt x="0" y="113990"/>
                </a:lnTo>
                <a:cubicBezTo>
                  <a:pt x="0" y="51035"/>
                  <a:pt x="51035" y="0"/>
                  <a:pt x="1139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76200" tIns="76200" rIns="76200" bIns="76200" anchor="ctr">
            <a:noAutofit/>
          </a:bodyPr>
          <a:lstStyle/>
          <a:p>
            <a:pPr defTabSz="671305">
              <a:spcBef>
                <a:spcPct val="60000"/>
              </a:spcBef>
              <a:buClr>
                <a:schemeClr val="tx2"/>
              </a:buClr>
              <a:buSzPct val="125000"/>
              <a:defRPr/>
            </a:pPr>
            <a:r>
              <a:rPr lang="en-US" sz="1200" b="1">
                <a:solidFill>
                  <a:schemeClr val="accent4"/>
                </a:solidFill>
                <a:latin typeface="Arial"/>
              </a:rPr>
              <a:t>Digital-first </a:t>
            </a:r>
            <a:endParaRPr lang="en-US" sz="1200" b="1" dirty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39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CEB74067-0DBD-43F8-B98C-C1B44F848AA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5352285"/>
              </p:ext>
            </p:extLst>
          </p:nvPr>
        </p:nvGraphicFramePr>
        <p:xfrm>
          <a:off x="1601369" y="841502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10" imgW="395" imgH="394" progId="TCLayout.ActiveDocument.1">
                  <p:embed/>
                </p:oleObj>
              </mc:Choice>
              <mc:Fallback>
                <p:oleObj name="think-cell Slide" r:id="rId10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xmlns="" id="{CEB74067-0DBD-43F8-B98C-C1B44F848A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1369" y="841502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697B6617-C72C-4981-8E5E-F4CE6BB2BE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6" cy="1166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72067"/>
            <a:endParaRPr lang="en-US" sz="20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BBDB7-4D7E-49A9-9A42-C4C587E329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…combined with design principles to win in the rapidly changing digital world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xmlns="" id="{51C343FA-B398-414F-B118-FAC96392C8F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4503"/>
          <a:stretch/>
        </p:blipFill>
        <p:spPr>
          <a:xfrm>
            <a:off x="0" y="1084505"/>
            <a:ext cx="2931882" cy="5365949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6CD51BCB-40C4-45EF-B72E-A0B88D87DBBC}"/>
              </a:ext>
            </a:extLst>
          </p:cNvPr>
          <p:cNvGrpSpPr/>
          <p:nvPr/>
        </p:nvGrpSpPr>
        <p:grpSpPr>
          <a:xfrm>
            <a:off x="2788664" y="919861"/>
            <a:ext cx="5948936" cy="170816"/>
            <a:chOff x="2788664" y="616668"/>
            <a:chExt cx="5948936" cy="17952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9146B67B-3091-4BD8-8073-00859BCA618E}"/>
                </a:ext>
              </a:extLst>
            </p:cNvPr>
            <p:cNvSpPr txBox="1">
              <a:spLocks/>
            </p:cNvSpPr>
            <p:nvPr/>
          </p:nvSpPr>
          <p:spPr>
            <a:xfrm>
              <a:off x="2788664" y="616668"/>
              <a:ext cx="5948935" cy="179529"/>
            </a:xfrm>
            <a:prstGeom prst="rect">
              <a:avLst/>
            </a:prstGeom>
          </p:spPr>
          <p:txBody>
            <a:bodyPr vert="horz" wrap="square" lIns="0" tIns="0" rIns="0" bIns="18288" rtlCol="0" anchor="b" anchorCtr="0">
              <a:spAutoFit/>
            </a:bodyPr>
            <a:lstStyle>
              <a:lvl1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Arial"/>
                <a:buNone/>
                <a:defRPr sz="2400"/>
              </a:lvl1pPr>
              <a:lvl2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Tx/>
                <a:buNone/>
                <a:defRPr sz="1400" baseline="0">
                  <a:solidFill>
                    <a:schemeClr val="tx2"/>
                  </a:solidFill>
                </a:defRPr>
              </a:lvl2pPr>
              <a:lvl3pPr marL="228600" lvl="2" indent="-228600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–"/>
                <a:defRPr sz="1400" baseline="0">
                  <a:solidFill>
                    <a:schemeClr val="tx2"/>
                  </a:solidFill>
                </a:defRPr>
              </a:lvl3pPr>
              <a:lvl4pPr marL="457200" lvl="3" indent="-231775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Arial"/>
                <a:buChar char="•"/>
                <a:defRPr sz="1400">
                  <a:solidFill>
                    <a:schemeClr val="tx2"/>
                  </a:solidFill>
                </a:defRPr>
              </a:lvl4pPr>
              <a:lvl5pPr marL="685800" lvl="4" indent="-228600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–"/>
                <a:defRPr sz="1400">
                  <a:solidFill>
                    <a:schemeClr val="tx2"/>
                  </a:solidFill>
                </a:defRPr>
              </a:lvl5pPr>
              <a:lvl6pPr marL="917575" lvl="5" indent="-228600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»"/>
                <a:defRPr sz="1400" baseline="0">
                  <a:solidFill>
                    <a:schemeClr val="tx2"/>
                  </a:solidFill>
                </a:defRPr>
              </a:lvl6pPr>
              <a:lvl7pPr marL="1143000" lvl="6" indent="-225425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Arial"/>
                <a:buChar char="•"/>
                <a:defRPr sz="1400">
                  <a:solidFill>
                    <a:schemeClr val="tx2"/>
                  </a:solidFill>
                </a:defRPr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672067">
                <a:buClr>
                  <a:srgbClr val="000000"/>
                </a:buClr>
              </a:pPr>
              <a:r>
                <a:rPr lang="en-GB" sz="1100" b="1" dirty="0">
                  <a:solidFill>
                    <a:schemeClr val="accent4"/>
                  </a:solidFill>
                  <a:latin typeface="Arial"/>
                </a:rPr>
                <a:t>Description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FE290706-96C0-4BF0-BC6D-64037EA920C4}"/>
                </a:ext>
              </a:extLst>
            </p:cNvPr>
            <p:cNvCxnSpPr>
              <a:cxnSpLocks/>
            </p:cNvCxnSpPr>
            <p:nvPr/>
          </p:nvCxnSpPr>
          <p:spPr>
            <a:xfrm>
              <a:off x="2788665" y="796197"/>
              <a:ext cx="594893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C128E0A-127A-42A4-8570-39DBDCF6A589}"/>
              </a:ext>
            </a:extLst>
          </p:cNvPr>
          <p:cNvCxnSpPr>
            <a:cxnSpLocks/>
          </p:cNvCxnSpPr>
          <p:nvPr/>
        </p:nvCxnSpPr>
        <p:spPr>
          <a:xfrm>
            <a:off x="2560320" y="2302470"/>
            <a:ext cx="617728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3D835368-21C9-4045-92A8-9BEF60CAAFC1}"/>
              </a:ext>
            </a:extLst>
          </p:cNvPr>
          <p:cNvCxnSpPr>
            <a:cxnSpLocks/>
          </p:cNvCxnSpPr>
          <p:nvPr/>
        </p:nvCxnSpPr>
        <p:spPr>
          <a:xfrm>
            <a:off x="2964180" y="4128770"/>
            <a:ext cx="577342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C6251934-69D8-4421-941A-E0227FC36C29}"/>
              </a:ext>
            </a:extLst>
          </p:cNvPr>
          <p:cNvCxnSpPr>
            <a:cxnSpLocks/>
          </p:cNvCxnSpPr>
          <p:nvPr/>
        </p:nvCxnSpPr>
        <p:spPr>
          <a:xfrm>
            <a:off x="2819400" y="4734666"/>
            <a:ext cx="591820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07B91B65-2610-4526-A56E-59C7CBB51EF5}"/>
              </a:ext>
            </a:extLst>
          </p:cNvPr>
          <p:cNvCxnSpPr>
            <a:cxnSpLocks/>
          </p:cNvCxnSpPr>
          <p:nvPr/>
        </p:nvCxnSpPr>
        <p:spPr>
          <a:xfrm>
            <a:off x="2514600" y="5340562"/>
            <a:ext cx="622300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EDDCEAE-9F4B-406F-B32B-B7B99831DB9E}"/>
              </a:ext>
            </a:extLst>
          </p:cNvPr>
          <p:cNvCxnSpPr>
            <a:cxnSpLocks/>
          </p:cNvCxnSpPr>
          <p:nvPr/>
        </p:nvCxnSpPr>
        <p:spPr>
          <a:xfrm>
            <a:off x="2086496" y="1696574"/>
            <a:ext cx="6651104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F078C1E4-791A-4A20-8C80-A7B1626D69BB}"/>
              </a:ext>
            </a:extLst>
          </p:cNvPr>
          <p:cNvCxnSpPr>
            <a:cxnSpLocks/>
          </p:cNvCxnSpPr>
          <p:nvPr/>
        </p:nvCxnSpPr>
        <p:spPr>
          <a:xfrm>
            <a:off x="2857500" y="2908405"/>
            <a:ext cx="588010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8729CACA-6828-4CA0-B6CB-0256C511416E}"/>
              </a:ext>
            </a:extLst>
          </p:cNvPr>
          <p:cNvCxnSpPr>
            <a:cxnSpLocks/>
          </p:cNvCxnSpPr>
          <p:nvPr/>
        </p:nvCxnSpPr>
        <p:spPr>
          <a:xfrm>
            <a:off x="2979420" y="3514301"/>
            <a:ext cx="575818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33E8BFAB-5F82-4CBC-9A0A-C0343747CDD3}"/>
              </a:ext>
            </a:extLst>
          </p:cNvPr>
          <p:cNvCxnSpPr>
            <a:cxnSpLocks/>
          </p:cNvCxnSpPr>
          <p:nvPr/>
        </p:nvCxnSpPr>
        <p:spPr>
          <a:xfrm>
            <a:off x="1958340" y="5946497"/>
            <a:ext cx="67792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5273043B-2FFD-4CCC-A0EC-BAA6B7C67AEF}"/>
              </a:ext>
            </a:extLst>
          </p:cNvPr>
          <p:cNvSpPr/>
          <p:nvPr/>
        </p:nvSpPr>
        <p:spPr>
          <a:xfrm>
            <a:off x="1186421" y="1294797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91C3A845-8E83-47B9-AC4F-C60A927D2555}"/>
              </a:ext>
            </a:extLst>
          </p:cNvPr>
          <p:cNvSpPr txBox="1">
            <a:spLocks/>
          </p:cNvSpPr>
          <p:nvPr/>
        </p:nvSpPr>
        <p:spPr>
          <a:xfrm>
            <a:off x="3117852" y="1232566"/>
            <a:ext cx="5619749" cy="32212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Customer needs inspiring all go to market activities (i.e., customer needs drive our strategy, not the products we can sell)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A9674FBA-2A79-4428-B4D9-35202B5C525A}"/>
              </a:ext>
            </a:extLst>
          </p:cNvPr>
          <p:cNvSpPr txBox="1">
            <a:spLocks/>
          </p:cNvSpPr>
          <p:nvPr/>
        </p:nvSpPr>
        <p:spPr>
          <a:xfrm>
            <a:off x="1843088" y="1229535"/>
            <a:ext cx="901850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Customer centricity</a:t>
            </a:r>
          </a:p>
        </p:txBody>
      </p:sp>
      <p:sp>
        <p:nvSpPr>
          <p:cNvPr id="134" name="Oval Callout 731159">
            <a:extLst>
              <a:ext uri="{FF2B5EF4-FFF2-40B4-BE49-F238E27FC236}">
                <a16:creationId xmlns:a16="http://schemas.microsoft.com/office/drawing/2014/main" xmlns="" id="{193B972D-A1D5-48B5-A024-3ED893631BF6}"/>
              </a:ext>
            </a:extLst>
          </p:cNvPr>
          <p:cNvSpPr>
            <a:spLocks/>
          </p:cNvSpPr>
          <p:nvPr/>
        </p:nvSpPr>
        <p:spPr bwMode="gray">
          <a:xfrm>
            <a:off x="2760315" y="1238358"/>
            <a:ext cx="186811" cy="310537"/>
          </a:xfrm>
          <a:custGeom>
            <a:avLst/>
            <a:gdLst/>
            <a:ahLst/>
            <a:cxnLst/>
            <a:rect l="l" t="t" r="r" b="b"/>
            <a:pathLst>
              <a:path w="202849" h="333251">
                <a:moveTo>
                  <a:pt x="59165" y="179665"/>
                </a:moveTo>
                <a:lnTo>
                  <a:pt x="143684" y="179665"/>
                </a:lnTo>
                <a:cubicBezTo>
                  <a:pt x="176360" y="179665"/>
                  <a:pt x="202849" y="206154"/>
                  <a:pt x="202849" y="238830"/>
                </a:cubicBezTo>
                <a:lnTo>
                  <a:pt x="202849" y="333251"/>
                </a:lnTo>
                <a:lnTo>
                  <a:pt x="0" y="333251"/>
                </a:lnTo>
                <a:lnTo>
                  <a:pt x="0" y="238830"/>
                </a:lnTo>
                <a:cubicBezTo>
                  <a:pt x="0" y="206154"/>
                  <a:pt x="26489" y="179665"/>
                  <a:pt x="59165" y="179665"/>
                </a:cubicBezTo>
                <a:close/>
                <a:moveTo>
                  <a:pt x="101424" y="0"/>
                </a:moveTo>
                <a:cubicBezTo>
                  <a:pt x="143036" y="0"/>
                  <a:pt x="176768" y="33733"/>
                  <a:pt x="176768" y="75344"/>
                </a:cubicBezTo>
                <a:cubicBezTo>
                  <a:pt x="176768" y="116955"/>
                  <a:pt x="143036" y="150688"/>
                  <a:pt x="101424" y="150688"/>
                </a:cubicBezTo>
                <a:cubicBezTo>
                  <a:pt x="59813" y="150688"/>
                  <a:pt x="26081" y="116955"/>
                  <a:pt x="26081" y="75344"/>
                </a:cubicBezTo>
                <a:cubicBezTo>
                  <a:pt x="26081" y="33733"/>
                  <a:pt x="59813" y="0"/>
                  <a:pt x="10142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</a:bodyPr>
          <a:lstStyle/>
          <a:p>
            <a:pPr defTabSz="672067"/>
            <a:endParaRPr lang="en-US" sz="1100" dirty="0" err="1">
              <a:solidFill>
                <a:srgbClr val="4D4D4D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4604F4A4-6F87-4E0E-819A-5B93F5F764CC}"/>
              </a:ext>
            </a:extLst>
          </p:cNvPr>
          <p:cNvCxnSpPr>
            <a:cxnSpLocks/>
          </p:cNvCxnSpPr>
          <p:nvPr/>
        </p:nvCxnSpPr>
        <p:spPr>
          <a:xfrm>
            <a:off x="3034521" y="1232566"/>
            <a:ext cx="0" cy="3221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9B1B68FB-65C1-467A-8E62-89306D43F1B9}"/>
              </a:ext>
            </a:extLst>
          </p:cNvPr>
          <p:cNvSpPr txBox="1">
            <a:spLocks/>
          </p:cNvSpPr>
          <p:nvPr/>
        </p:nvSpPr>
        <p:spPr>
          <a:xfrm>
            <a:off x="2343294" y="1920070"/>
            <a:ext cx="831959" cy="16927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Omnichannel</a:t>
            </a:r>
          </a:p>
        </p:txBody>
      </p:sp>
      <p:sp>
        <p:nvSpPr>
          <p:cNvPr id="137" name="Freeform 57">
            <a:extLst>
              <a:ext uri="{FF2B5EF4-FFF2-40B4-BE49-F238E27FC236}">
                <a16:creationId xmlns:a16="http://schemas.microsoft.com/office/drawing/2014/main" xmlns="" id="{AE6BE58D-2EB0-469D-A79C-8D94E2D86A8B}"/>
              </a:ext>
            </a:extLst>
          </p:cNvPr>
          <p:cNvSpPr>
            <a:spLocks noEditPoints="1"/>
          </p:cNvSpPr>
          <p:nvPr/>
        </p:nvSpPr>
        <p:spPr bwMode="auto">
          <a:xfrm>
            <a:off x="3254456" y="1851743"/>
            <a:ext cx="276102" cy="295559"/>
          </a:xfrm>
          <a:custGeom>
            <a:avLst/>
            <a:gdLst>
              <a:gd name="T0" fmla="*/ 985 w 4380"/>
              <a:gd name="T1" fmla="*/ 3728 h 3796"/>
              <a:gd name="T2" fmla="*/ 964 w 4380"/>
              <a:gd name="T3" fmla="*/ 2511 h 3796"/>
              <a:gd name="T4" fmla="*/ 982 w 4380"/>
              <a:gd name="T5" fmla="*/ 1279 h 3796"/>
              <a:gd name="T6" fmla="*/ 1087 w 4380"/>
              <a:gd name="T7" fmla="*/ 1195 h 3796"/>
              <a:gd name="T8" fmla="*/ 2277 w 4380"/>
              <a:gd name="T9" fmla="*/ 1200 h 3796"/>
              <a:gd name="T10" fmla="*/ 2371 w 4380"/>
              <a:gd name="T11" fmla="*/ 2509 h 3796"/>
              <a:gd name="T12" fmla="*/ 2349 w 4380"/>
              <a:gd name="T13" fmla="*/ 3728 h 3796"/>
              <a:gd name="T14" fmla="*/ 2268 w 4380"/>
              <a:gd name="T15" fmla="*/ 3796 h 3796"/>
              <a:gd name="T16" fmla="*/ 1066 w 4380"/>
              <a:gd name="T17" fmla="*/ 3796 h 3796"/>
              <a:gd name="T18" fmla="*/ 1723 w 4380"/>
              <a:gd name="T19" fmla="*/ 3633 h 3796"/>
              <a:gd name="T20" fmla="*/ 1574 w 4380"/>
              <a:gd name="T21" fmla="*/ 3482 h 3796"/>
              <a:gd name="T22" fmla="*/ 1723 w 4380"/>
              <a:gd name="T23" fmla="*/ 3633 h 3796"/>
              <a:gd name="T24" fmla="*/ 2150 w 4380"/>
              <a:gd name="T25" fmla="*/ 1641 h 3796"/>
              <a:gd name="T26" fmla="*/ 1184 w 4380"/>
              <a:gd name="T27" fmla="*/ 1641 h 3796"/>
              <a:gd name="T28" fmla="*/ 1184 w 4380"/>
              <a:gd name="T29" fmla="*/ 3276 h 3796"/>
              <a:gd name="T30" fmla="*/ 2150 w 4380"/>
              <a:gd name="T31" fmla="*/ 3276 h 3796"/>
              <a:gd name="T32" fmla="*/ 1883 w 4380"/>
              <a:gd name="T33" fmla="*/ 1458 h 3796"/>
              <a:gd name="T34" fmla="*/ 1801 w 4380"/>
              <a:gd name="T35" fmla="*/ 1450 h 3796"/>
              <a:gd name="T36" fmla="*/ 1652 w 4380"/>
              <a:gd name="T37" fmla="*/ 1434 h 3796"/>
              <a:gd name="T38" fmla="*/ 1552 w 4380"/>
              <a:gd name="T39" fmla="*/ 1383 h 3796"/>
              <a:gd name="T40" fmla="*/ 1550 w 4380"/>
              <a:gd name="T41" fmla="*/ 1453 h 3796"/>
              <a:gd name="T42" fmla="*/ 70 w 4380"/>
              <a:gd name="T43" fmla="*/ 3478 h 3796"/>
              <a:gd name="T44" fmla="*/ 0 w 4380"/>
              <a:gd name="T45" fmla="*/ 3405 h 3796"/>
              <a:gd name="T46" fmla="*/ 0 w 4380"/>
              <a:gd name="T47" fmla="*/ 622 h 3796"/>
              <a:gd name="T48" fmla="*/ 1056 w 4380"/>
              <a:gd name="T49" fmla="*/ 528 h 3796"/>
              <a:gd name="T50" fmla="*/ 2074 w 4380"/>
              <a:gd name="T51" fmla="*/ 833 h 3796"/>
              <a:gd name="T52" fmla="*/ 1965 w 4380"/>
              <a:gd name="T53" fmla="*/ 1046 h 3796"/>
              <a:gd name="T54" fmla="*/ 1853 w 4380"/>
              <a:gd name="T55" fmla="*/ 1009 h 3796"/>
              <a:gd name="T56" fmla="*/ 1036 w 4380"/>
              <a:gd name="T57" fmla="*/ 972 h 3796"/>
              <a:gd name="T58" fmla="*/ 218 w 4380"/>
              <a:gd name="T59" fmla="*/ 1938 h 3796"/>
              <a:gd name="T60" fmla="*/ 516 w 4380"/>
              <a:gd name="T61" fmla="*/ 2904 h 3796"/>
              <a:gd name="T62" fmla="*/ 813 w 4380"/>
              <a:gd name="T63" fmla="*/ 3202 h 3796"/>
              <a:gd name="T64" fmla="*/ 457 w 4380"/>
              <a:gd name="T65" fmla="*/ 3499 h 3796"/>
              <a:gd name="T66" fmla="*/ 1013 w 4380"/>
              <a:gd name="T67" fmla="*/ 801 h 3796"/>
              <a:gd name="T68" fmla="*/ 1013 w 4380"/>
              <a:gd name="T69" fmla="*/ 698 h 3796"/>
              <a:gd name="T70" fmla="*/ 910 w 4380"/>
              <a:gd name="T71" fmla="*/ 698 h 3796"/>
              <a:gd name="T72" fmla="*/ 910 w 4380"/>
              <a:gd name="T73" fmla="*/ 801 h 3796"/>
              <a:gd name="T74" fmla="*/ 1013 w 4380"/>
              <a:gd name="T75" fmla="*/ 801 h 3796"/>
              <a:gd name="T76" fmla="*/ 2541 w 4380"/>
              <a:gd name="T77" fmla="*/ 2879 h 3796"/>
              <a:gd name="T78" fmla="*/ 3209 w 4380"/>
              <a:gd name="T79" fmla="*/ 2830 h 3796"/>
              <a:gd name="T80" fmla="*/ 3860 w 4380"/>
              <a:gd name="T81" fmla="*/ 1529 h 3796"/>
              <a:gd name="T82" fmla="*/ 2188 w 4380"/>
              <a:gd name="T83" fmla="*/ 229 h 3796"/>
              <a:gd name="T84" fmla="*/ 516 w 4380"/>
              <a:gd name="T85" fmla="*/ 303 h 3796"/>
              <a:gd name="T86" fmla="*/ 403 w 4380"/>
              <a:gd name="T87" fmla="*/ 378 h 3796"/>
              <a:gd name="T88" fmla="*/ 294 w 4380"/>
              <a:gd name="T89" fmla="*/ 240 h 3796"/>
              <a:gd name="T90" fmla="*/ 2200 w 4380"/>
              <a:gd name="T91" fmla="*/ 8 h 3796"/>
              <a:gd name="T92" fmla="*/ 4014 w 4380"/>
              <a:gd name="T93" fmla="*/ 30 h 3796"/>
              <a:gd name="T94" fmla="*/ 4083 w 4380"/>
              <a:gd name="T95" fmla="*/ 111 h 3796"/>
              <a:gd name="T96" fmla="*/ 4083 w 4380"/>
              <a:gd name="T97" fmla="*/ 2830 h 3796"/>
              <a:gd name="T98" fmla="*/ 4380 w 4380"/>
              <a:gd name="T99" fmla="*/ 2830 h 3796"/>
              <a:gd name="T100" fmla="*/ 4191 w 4380"/>
              <a:gd name="T101" fmla="*/ 3107 h 3796"/>
              <a:gd name="T102" fmla="*/ 2522 w 4380"/>
              <a:gd name="T103" fmla="*/ 3127 h 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80" h="3796">
                <a:moveTo>
                  <a:pt x="1036" y="3775"/>
                </a:moveTo>
                <a:cubicBezTo>
                  <a:pt x="1019" y="3764"/>
                  <a:pt x="996" y="3742"/>
                  <a:pt x="985" y="3728"/>
                </a:cubicBezTo>
                <a:lnTo>
                  <a:pt x="966" y="3702"/>
                </a:lnTo>
                <a:lnTo>
                  <a:pt x="964" y="2511"/>
                </a:lnTo>
                <a:lnTo>
                  <a:pt x="961" y="1320"/>
                </a:lnTo>
                <a:lnTo>
                  <a:pt x="982" y="1279"/>
                </a:lnTo>
                <a:cubicBezTo>
                  <a:pt x="998" y="1248"/>
                  <a:pt x="1014" y="1231"/>
                  <a:pt x="1045" y="1216"/>
                </a:cubicBezTo>
                <a:lnTo>
                  <a:pt x="1087" y="1195"/>
                </a:lnTo>
                <a:lnTo>
                  <a:pt x="1682" y="1197"/>
                </a:lnTo>
                <a:lnTo>
                  <a:pt x="2277" y="1200"/>
                </a:lnTo>
                <a:lnTo>
                  <a:pt x="2312" y="1227"/>
                </a:lnTo>
                <a:cubicBezTo>
                  <a:pt x="2378" y="1276"/>
                  <a:pt x="2374" y="1189"/>
                  <a:pt x="2371" y="2509"/>
                </a:cubicBezTo>
                <a:lnTo>
                  <a:pt x="2369" y="3702"/>
                </a:lnTo>
                <a:lnTo>
                  <a:pt x="2349" y="3728"/>
                </a:lnTo>
                <a:cubicBezTo>
                  <a:pt x="2339" y="3742"/>
                  <a:pt x="2316" y="3764"/>
                  <a:pt x="2299" y="3775"/>
                </a:cubicBezTo>
                <a:lnTo>
                  <a:pt x="2268" y="3796"/>
                </a:lnTo>
                <a:lnTo>
                  <a:pt x="1667" y="3796"/>
                </a:lnTo>
                <a:lnTo>
                  <a:pt x="1066" y="3796"/>
                </a:lnTo>
                <a:lnTo>
                  <a:pt x="1036" y="3775"/>
                </a:lnTo>
                <a:close/>
                <a:moveTo>
                  <a:pt x="1723" y="3633"/>
                </a:moveTo>
                <a:cubicBezTo>
                  <a:pt x="1784" y="3602"/>
                  <a:pt x="1797" y="3520"/>
                  <a:pt x="1750" y="3467"/>
                </a:cubicBezTo>
                <a:cubicBezTo>
                  <a:pt x="1698" y="3408"/>
                  <a:pt x="1615" y="3415"/>
                  <a:pt x="1574" y="3482"/>
                </a:cubicBezTo>
                <a:cubicBezTo>
                  <a:pt x="1552" y="3519"/>
                  <a:pt x="1551" y="3546"/>
                  <a:pt x="1571" y="3588"/>
                </a:cubicBezTo>
                <a:cubicBezTo>
                  <a:pt x="1597" y="3643"/>
                  <a:pt x="1665" y="3663"/>
                  <a:pt x="1723" y="3633"/>
                </a:cubicBezTo>
                <a:close/>
                <a:moveTo>
                  <a:pt x="2150" y="2458"/>
                </a:moveTo>
                <a:lnTo>
                  <a:pt x="2150" y="1641"/>
                </a:lnTo>
                <a:lnTo>
                  <a:pt x="1667" y="1641"/>
                </a:lnTo>
                <a:lnTo>
                  <a:pt x="1184" y="1641"/>
                </a:lnTo>
                <a:lnTo>
                  <a:pt x="1184" y="2458"/>
                </a:lnTo>
                <a:lnTo>
                  <a:pt x="1184" y="3276"/>
                </a:lnTo>
                <a:lnTo>
                  <a:pt x="1667" y="3276"/>
                </a:lnTo>
                <a:lnTo>
                  <a:pt x="2150" y="3276"/>
                </a:lnTo>
                <a:lnTo>
                  <a:pt x="2150" y="2458"/>
                </a:lnTo>
                <a:close/>
                <a:moveTo>
                  <a:pt x="1883" y="1458"/>
                </a:moveTo>
                <a:cubicBezTo>
                  <a:pt x="1908" y="1435"/>
                  <a:pt x="1904" y="1394"/>
                  <a:pt x="1876" y="1375"/>
                </a:cubicBezTo>
                <a:cubicBezTo>
                  <a:pt x="1824" y="1341"/>
                  <a:pt x="1767" y="1398"/>
                  <a:pt x="1801" y="1450"/>
                </a:cubicBezTo>
                <a:cubicBezTo>
                  <a:pt x="1819" y="1478"/>
                  <a:pt x="1857" y="1482"/>
                  <a:pt x="1883" y="1458"/>
                </a:cubicBezTo>
                <a:close/>
                <a:moveTo>
                  <a:pt x="1652" y="1434"/>
                </a:moveTo>
                <a:cubicBezTo>
                  <a:pt x="1660" y="1422"/>
                  <a:pt x="1660" y="1414"/>
                  <a:pt x="1652" y="1402"/>
                </a:cubicBezTo>
                <a:cubicBezTo>
                  <a:pt x="1644" y="1388"/>
                  <a:pt x="1626" y="1385"/>
                  <a:pt x="1552" y="1383"/>
                </a:cubicBezTo>
                <a:cubicBezTo>
                  <a:pt x="1458" y="1380"/>
                  <a:pt x="1435" y="1387"/>
                  <a:pt x="1435" y="1417"/>
                </a:cubicBezTo>
                <a:cubicBezTo>
                  <a:pt x="1435" y="1450"/>
                  <a:pt x="1455" y="1456"/>
                  <a:pt x="1550" y="1453"/>
                </a:cubicBezTo>
                <a:cubicBezTo>
                  <a:pt x="1626" y="1451"/>
                  <a:pt x="1644" y="1448"/>
                  <a:pt x="1652" y="1434"/>
                </a:cubicBezTo>
                <a:close/>
                <a:moveTo>
                  <a:pt x="70" y="3478"/>
                </a:moveTo>
                <a:cubicBezTo>
                  <a:pt x="53" y="3466"/>
                  <a:pt x="30" y="3445"/>
                  <a:pt x="19" y="3431"/>
                </a:cubicBezTo>
                <a:lnTo>
                  <a:pt x="0" y="3405"/>
                </a:lnTo>
                <a:lnTo>
                  <a:pt x="0" y="2013"/>
                </a:lnTo>
                <a:lnTo>
                  <a:pt x="0" y="622"/>
                </a:lnTo>
                <a:lnTo>
                  <a:pt x="25" y="589"/>
                </a:lnTo>
                <a:cubicBezTo>
                  <a:pt x="76" y="522"/>
                  <a:pt x="23" y="525"/>
                  <a:pt x="1056" y="528"/>
                </a:cubicBezTo>
                <a:cubicBezTo>
                  <a:pt x="1975" y="531"/>
                  <a:pt x="1982" y="531"/>
                  <a:pt x="2007" y="550"/>
                </a:cubicBezTo>
                <a:cubicBezTo>
                  <a:pt x="2071" y="597"/>
                  <a:pt x="2071" y="600"/>
                  <a:pt x="2074" y="833"/>
                </a:cubicBezTo>
                <a:lnTo>
                  <a:pt x="2077" y="1046"/>
                </a:lnTo>
                <a:lnTo>
                  <a:pt x="1965" y="1046"/>
                </a:lnTo>
                <a:lnTo>
                  <a:pt x="1853" y="1046"/>
                </a:lnTo>
                <a:lnTo>
                  <a:pt x="1853" y="1009"/>
                </a:lnTo>
                <a:lnTo>
                  <a:pt x="1853" y="972"/>
                </a:lnTo>
                <a:lnTo>
                  <a:pt x="1036" y="972"/>
                </a:lnTo>
                <a:lnTo>
                  <a:pt x="218" y="972"/>
                </a:lnTo>
                <a:lnTo>
                  <a:pt x="218" y="1938"/>
                </a:lnTo>
                <a:lnTo>
                  <a:pt x="218" y="2904"/>
                </a:lnTo>
                <a:lnTo>
                  <a:pt x="516" y="2904"/>
                </a:lnTo>
                <a:lnTo>
                  <a:pt x="813" y="2904"/>
                </a:lnTo>
                <a:lnTo>
                  <a:pt x="813" y="3202"/>
                </a:lnTo>
                <a:lnTo>
                  <a:pt x="813" y="3499"/>
                </a:lnTo>
                <a:lnTo>
                  <a:pt x="457" y="3499"/>
                </a:lnTo>
                <a:cubicBezTo>
                  <a:pt x="102" y="3499"/>
                  <a:pt x="100" y="3499"/>
                  <a:pt x="70" y="3478"/>
                </a:cubicBezTo>
                <a:close/>
                <a:moveTo>
                  <a:pt x="1013" y="801"/>
                </a:moveTo>
                <a:cubicBezTo>
                  <a:pt x="1027" y="786"/>
                  <a:pt x="1036" y="767"/>
                  <a:pt x="1036" y="749"/>
                </a:cubicBezTo>
                <a:cubicBezTo>
                  <a:pt x="1036" y="731"/>
                  <a:pt x="1027" y="712"/>
                  <a:pt x="1013" y="698"/>
                </a:cubicBezTo>
                <a:cubicBezTo>
                  <a:pt x="999" y="683"/>
                  <a:pt x="980" y="675"/>
                  <a:pt x="961" y="675"/>
                </a:cubicBezTo>
                <a:cubicBezTo>
                  <a:pt x="943" y="675"/>
                  <a:pt x="924" y="683"/>
                  <a:pt x="910" y="698"/>
                </a:cubicBezTo>
                <a:cubicBezTo>
                  <a:pt x="896" y="712"/>
                  <a:pt x="887" y="731"/>
                  <a:pt x="887" y="749"/>
                </a:cubicBezTo>
                <a:cubicBezTo>
                  <a:pt x="887" y="767"/>
                  <a:pt x="896" y="786"/>
                  <a:pt x="910" y="801"/>
                </a:cubicBezTo>
                <a:cubicBezTo>
                  <a:pt x="924" y="815"/>
                  <a:pt x="943" y="824"/>
                  <a:pt x="961" y="824"/>
                </a:cubicBezTo>
                <a:cubicBezTo>
                  <a:pt x="980" y="824"/>
                  <a:pt x="999" y="815"/>
                  <a:pt x="1013" y="801"/>
                </a:cubicBezTo>
                <a:close/>
                <a:moveTo>
                  <a:pt x="2522" y="3015"/>
                </a:moveTo>
                <a:cubicBezTo>
                  <a:pt x="2522" y="2917"/>
                  <a:pt x="2524" y="2900"/>
                  <a:pt x="2541" y="2879"/>
                </a:cubicBezTo>
                <a:cubicBezTo>
                  <a:pt x="2551" y="2866"/>
                  <a:pt x="2559" y="2850"/>
                  <a:pt x="2559" y="2843"/>
                </a:cubicBezTo>
                <a:cubicBezTo>
                  <a:pt x="2559" y="2832"/>
                  <a:pt x="2666" y="2830"/>
                  <a:pt x="3209" y="2830"/>
                </a:cubicBezTo>
                <a:lnTo>
                  <a:pt x="3860" y="2830"/>
                </a:lnTo>
                <a:lnTo>
                  <a:pt x="3860" y="1529"/>
                </a:lnTo>
                <a:lnTo>
                  <a:pt x="3860" y="229"/>
                </a:lnTo>
                <a:lnTo>
                  <a:pt x="2188" y="229"/>
                </a:lnTo>
                <a:lnTo>
                  <a:pt x="516" y="229"/>
                </a:lnTo>
                <a:lnTo>
                  <a:pt x="516" y="303"/>
                </a:lnTo>
                <a:lnTo>
                  <a:pt x="516" y="378"/>
                </a:lnTo>
                <a:lnTo>
                  <a:pt x="403" y="378"/>
                </a:lnTo>
                <a:lnTo>
                  <a:pt x="291" y="378"/>
                </a:lnTo>
                <a:lnTo>
                  <a:pt x="294" y="240"/>
                </a:lnTo>
                <a:cubicBezTo>
                  <a:pt x="297" y="107"/>
                  <a:pt x="298" y="101"/>
                  <a:pt x="322" y="69"/>
                </a:cubicBezTo>
                <a:cubicBezTo>
                  <a:pt x="375" y="0"/>
                  <a:pt x="207" y="6"/>
                  <a:pt x="2200" y="8"/>
                </a:cubicBezTo>
                <a:lnTo>
                  <a:pt x="3988" y="11"/>
                </a:lnTo>
                <a:lnTo>
                  <a:pt x="4014" y="30"/>
                </a:lnTo>
                <a:cubicBezTo>
                  <a:pt x="4029" y="41"/>
                  <a:pt x="4050" y="63"/>
                  <a:pt x="4062" y="80"/>
                </a:cubicBezTo>
                <a:lnTo>
                  <a:pt x="4083" y="111"/>
                </a:lnTo>
                <a:lnTo>
                  <a:pt x="4083" y="1470"/>
                </a:lnTo>
                <a:lnTo>
                  <a:pt x="4083" y="2830"/>
                </a:lnTo>
                <a:lnTo>
                  <a:pt x="4231" y="2830"/>
                </a:lnTo>
                <a:lnTo>
                  <a:pt x="4380" y="2830"/>
                </a:lnTo>
                <a:lnTo>
                  <a:pt x="4380" y="2857"/>
                </a:lnTo>
                <a:cubicBezTo>
                  <a:pt x="4380" y="2951"/>
                  <a:pt x="4289" y="3070"/>
                  <a:pt x="4191" y="3107"/>
                </a:cubicBezTo>
                <a:cubicBezTo>
                  <a:pt x="4138" y="3127"/>
                  <a:pt x="4134" y="3127"/>
                  <a:pt x="3330" y="3127"/>
                </a:cubicBezTo>
                <a:lnTo>
                  <a:pt x="2522" y="3127"/>
                </a:lnTo>
                <a:lnTo>
                  <a:pt x="2522" y="3015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</a:bodyPr>
          <a:lstStyle/>
          <a:p>
            <a:pPr defTabSz="672067"/>
            <a:endParaRPr lang="en-US" sz="1100">
              <a:solidFill>
                <a:srgbClr val="4D4D4D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98A2167A-2FBB-43C1-B3F3-1056FAB373D8}"/>
              </a:ext>
            </a:extLst>
          </p:cNvPr>
          <p:cNvSpPr txBox="1">
            <a:spLocks/>
          </p:cNvSpPr>
          <p:nvPr/>
        </p:nvSpPr>
        <p:spPr>
          <a:xfrm>
            <a:off x="3755086" y="1830246"/>
            <a:ext cx="4982515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Leverage scale across all touchpoints and channels to create a unified and frictionless experience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0B8EDE7A-3D07-4F08-BEB0-DCAA91FD063A}"/>
              </a:ext>
            </a:extLst>
          </p:cNvPr>
          <p:cNvCxnSpPr>
            <a:cxnSpLocks/>
          </p:cNvCxnSpPr>
          <p:nvPr/>
        </p:nvCxnSpPr>
        <p:spPr>
          <a:xfrm>
            <a:off x="3609261" y="1848851"/>
            <a:ext cx="0" cy="3013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F0AD8B42-7419-43B1-87FA-A9F4F8D9C0D3}"/>
              </a:ext>
            </a:extLst>
          </p:cNvPr>
          <p:cNvSpPr/>
          <p:nvPr/>
        </p:nvSpPr>
        <p:spPr>
          <a:xfrm>
            <a:off x="2072957" y="1900694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D9C4BE5-17E5-47FD-85AD-C0ED976D2B14}"/>
              </a:ext>
            </a:extLst>
          </p:cNvPr>
          <p:cNvSpPr txBox="1">
            <a:spLocks/>
          </p:cNvSpPr>
          <p:nvPr/>
        </p:nvSpPr>
        <p:spPr>
          <a:xfrm>
            <a:off x="3837752" y="2436162"/>
            <a:ext cx="4899848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Place digital at the core of all customer engagement (vs. part of the marketing mix)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B1B7977D-61C4-478F-9E54-7D73FCCDBCDA}"/>
              </a:ext>
            </a:extLst>
          </p:cNvPr>
          <p:cNvSpPr txBox="1">
            <a:spLocks/>
          </p:cNvSpPr>
          <p:nvPr/>
        </p:nvSpPr>
        <p:spPr>
          <a:xfrm>
            <a:off x="2757488" y="2441347"/>
            <a:ext cx="596178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Digital First</a:t>
            </a:r>
          </a:p>
        </p:txBody>
      </p:sp>
      <p:sp>
        <p:nvSpPr>
          <p:cNvPr id="143" name="Freeform 62">
            <a:extLst>
              <a:ext uri="{FF2B5EF4-FFF2-40B4-BE49-F238E27FC236}">
                <a16:creationId xmlns:a16="http://schemas.microsoft.com/office/drawing/2014/main" xmlns="" id="{97EB093F-B0E9-418C-B1F1-5C2CD8B83B37}"/>
              </a:ext>
            </a:extLst>
          </p:cNvPr>
          <p:cNvSpPr>
            <a:spLocks noEditPoints="1"/>
          </p:cNvSpPr>
          <p:nvPr/>
        </p:nvSpPr>
        <p:spPr bwMode="auto">
          <a:xfrm>
            <a:off x="3377670" y="2464744"/>
            <a:ext cx="259859" cy="281386"/>
          </a:xfrm>
          <a:custGeom>
            <a:avLst/>
            <a:gdLst>
              <a:gd name="T0" fmla="*/ 979 w 2482"/>
              <a:gd name="T1" fmla="*/ 2495 h 2680"/>
              <a:gd name="T2" fmla="*/ 1149 w 2482"/>
              <a:gd name="T3" fmla="*/ 2113 h 2680"/>
              <a:gd name="T4" fmla="*/ 1141 w 2482"/>
              <a:gd name="T5" fmla="*/ 1911 h 2680"/>
              <a:gd name="T6" fmla="*/ 727 w 2482"/>
              <a:gd name="T7" fmla="*/ 1879 h 2680"/>
              <a:gd name="T8" fmla="*/ 567 w 2482"/>
              <a:gd name="T9" fmla="*/ 1938 h 2680"/>
              <a:gd name="T10" fmla="*/ 527 w 2482"/>
              <a:gd name="T11" fmla="*/ 2160 h 2680"/>
              <a:gd name="T12" fmla="*/ 180 w 2482"/>
              <a:gd name="T13" fmla="*/ 1756 h 2680"/>
              <a:gd name="T14" fmla="*/ 520 w 2482"/>
              <a:gd name="T15" fmla="*/ 1752 h 2680"/>
              <a:gd name="T16" fmla="*/ 579 w 2482"/>
              <a:gd name="T17" fmla="*/ 1354 h 2680"/>
              <a:gd name="T18" fmla="*/ 518 w 2482"/>
              <a:gd name="T19" fmla="*/ 956 h 2680"/>
              <a:gd name="T20" fmla="*/ 180 w 2482"/>
              <a:gd name="T21" fmla="*/ 946 h 2680"/>
              <a:gd name="T22" fmla="*/ 527 w 2482"/>
              <a:gd name="T23" fmla="*/ 542 h 2680"/>
              <a:gd name="T24" fmla="*/ 572 w 2482"/>
              <a:gd name="T25" fmla="*/ 776 h 2680"/>
              <a:gd name="T26" fmla="*/ 727 w 2482"/>
              <a:gd name="T27" fmla="*/ 822 h 2680"/>
              <a:gd name="T28" fmla="*/ 1141 w 2482"/>
              <a:gd name="T29" fmla="*/ 791 h 2680"/>
              <a:gd name="T30" fmla="*/ 1149 w 2482"/>
              <a:gd name="T31" fmla="*/ 589 h 2680"/>
              <a:gd name="T32" fmla="*/ 961 w 2482"/>
              <a:gd name="T33" fmla="*/ 320 h 2680"/>
              <a:gd name="T34" fmla="*/ 1459 w 2482"/>
              <a:gd name="T35" fmla="*/ 161 h 2680"/>
              <a:gd name="T36" fmla="*/ 1385 w 2482"/>
              <a:gd name="T37" fmla="*/ 548 h 2680"/>
              <a:gd name="T38" fmla="*/ 1324 w 2482"/>
              <a:gd name="T39" fmla="*/ 690 h 2680"/>
              <a:gd name="T40" fmla="*/ 1514 w 2482"/>
              <a:gd name="T41" fmla="*/ 798 h 2680"/>
              <a:gd name="T42" fmla="*/ 1835 w 2482"/>
              <a:gd name="T43" fmla="*/ 807 h 2680"/>
              <a:gd name="T44" fmla="*/ 1896 w 2482"/>
              <a:gd name="T45" fmla="*/ 708 h 2680"/>
              <a:gd name="T46" fmla="*/ 2441 w 2482"/>
              <a:gd name="T47" fmla="*/ 756 h 2680"/>
              <a:gd name="T48" fmla="*/ 1948 w 2482"/>
              <a:gd name="T49" fmla="*/ 957 h 2680"/>
              <a:gd name="T50" fmla="*/ 1881 w 2482"/>
              <a:gd name="T51" fmla="*/ 1351 h 2680"/>
              <a:gd name="T52" fmla="*/ 1948 w 2482"/>
              <a:gd name="T53" fmla="*/ 1744 h 2680"/>
              <a:gd name="T54" fmla="*/ 2288 w 2482"/>
              <a:gd name="T55" fmla="*/ 1756 h 2680"/>
              <a:gd name="T56" fmla="*/ 1941 w 2482"/>
              <a:gd name="T57" fmla="*/ 2160 h 2680"/>
              <a:gd name="T58" fmla="*/ 1896 w 2482"/>
              <a:gd name="T59" fmla="*/ 1926 h 2680"/>
              <a:gd name="T60" fmla="*/ 1736 w 2482"/>
              <a:gd name="T61" fmla="*/ 1880 h 2680"/>
              <a:gd name="T62" fmla="*/ 1327 w 2482"/>
              <a:gd name="T63" fmla="*/ 1911 h 2680"/>
              <a:gd name="T64" fmla="*/ 1320 w 2482"/>
              <a:gd name="T65" fmla="*/ 2113 h 2680"/>
              <a:gd name="T66" fmla="*/ 1507 w 2482"/>
              <a:gd name="T67" fmla="*/ 2383 h 2680"/>
              <a:gd name="T68" fmla="*/ 1142 w 2482"/>
              <a:gd name="T69" fmla="*/ 2645 h 2680"/>
              <a:gd name="T70" fmla="*/ 1307 w 2482"/>
              <a:gd name="T71" fmla="*/ 2327 h 2680"/>
              <a:gd name="T72" fmla="*/ 1167 w 2482"/>
              <a:gd name="T73" fmla="*/ 2445 h 2680"/>
              <a:gd name="T74" fmla="*/ 358 w 2482"/>
              <a:gd name="T75" fmla="*/ 2077 h 2680"/>
              <a:gd name="T76" fmla="*/ 227 w 2482"/>
              <a:gd name="T77" fmla="*/ 1944 h 2680"/>
              <a:gd name="T78" fmla="*/ 358 w 2482"/>
              <a:gd name="T79" fmla="*/ 2077 h 2680"/>
              <a:gd name="T80" fmla="*/ 2172 w 2482"/>
              <a:gd name="T81" fmla="*/ 1918 h 2680"/>
              <a:gd name="T82" fmla="*/ 2235 w 2482"/>
              <a:gd name="T83" fmla="*/ 2071 h 2680"/>
              <a:gd name="T84" fmla="*/ 1707 w 2482"/>
              <a:gd name="T85" fmla="*/ 1665 h 2680"/>
              <a:gd name="T86" fmla="*/ 1707 w 2482"/>
              <a:gd name="T87" fmla="*/ 1036 h 2680"/>
              <a:gd name="T88" fmla="*/ 1642 w 2482"/>
              <a:gd name="T89" fmla="*/ 971 h 2680"/>
              <a:gd name="T90" fmla="*/ 826 w 2482"/>
              <a:gd name="T91" fmla="*/ 971 h 2680"/>
              <a:gd name="T92" fmla="*/ 761 w 2482"/>
              <a:gd name="T93" fmla="*/ 1036 h 2680"/>
              <a:gd name="T94" fmla="*/ 761 w 2482"/>
              <a:gd name="T95" fmla="*/ 1665 h 2680"/>
              <a:gd name="T96" fmla="*/ 826 w 2482"/>
              <a:gd name="T97" fmla="*/ 1731 h 2680"/>
              <a:gd name="T98" fmla="*/ 1642 w 2482"/>
              <a:gd name="T99" fmla="*/ 1731 h 2680"/>
              <a:gd name="T100" fmla="*/ 992 w 2482"/>
              <a:gd name="T101" fmla="*/ 1334 h 2680"/>
              <a:gd name="T102" fmla="*/ 1237 w 2482"/>
              <a:gd name="T103" fmla="*/ 1171 h 2680"/>
              <a:gd name="T104" fmla="*/ 1237 w 2482"/>
              <a:gd name="T105" fmla="*/ 1344 h 2680"/>
              <a:gd name="T106" fmla="*/ 364 w 2482"/>
              <a:gd name="T107" fmla="*/ 760 h 2680"/>
              <a:gd name="T108" fmla="*/ 234 w 2482"/>
              <a:gd name="T109" fmla="*/ 630 h 2680"/>
              <a:gd name="T110" fmla="*/ 364 w 2482"/>
              <a:gd name="T111" fmla="*/ 760 h 2680"/>
              <a:gd name="T112" fmla="*/ 2235 w 2482"/>
              <a:gd name="T113" fmla="*/ 630 h 2680"/>
              <a:gd name="T114" fmla="*/ 2147 w 2482"/>
              <a:gd name="T115" fmla="*/ 787 h 2680"/>
              <a:gd name="T116" fmla="*/ 1307 w 2482"/>
              <a:gd name="T117" fmla="*/ 375 h 2680"/>
              <a:gd name="T118" fmla="*/ 1162 w 2482"/>
              <a:gd name="T119" fmla="*/ 376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82" h="2680">
                <a:moveTo>
                  <a:pt x="1142" y="2645"/>
                </a:moveTo>
                <a:cubicBezTo>
                  <a:pt x="1080" y="2622"/>
                  <a:pt x="1004" y="2553"/>
                  <a:pt x="979" y="2495"/>
                </a:cubicBezTo>
                <a:cubicBezTo>
                  <a:pt x="928" y="2375"/>
                  <a:pt x="975" y="2221"/>
                  <a:pt x="1083" y="2153"/>
                </a:cubicBezTo>
                <a:lnTo>
                  <a:pt x="1149" y="2113"/>
                </a:lnTo>
                <a:lnTo>
                  <a:pt x="1145" y="2012"/>
                </a:lnTo>
                <a:lnTo>
                  <a:pt x="1141" y="1911"/>
                </a:lnTo>
                <a:lnTo>
                  <a:pt x="947" y="1904"/>
                </a:lnTo>
                <a:cubicBezTo>
                  <a:pt x="815" y="1900"/>
                  <a:pt x="745" y="1892"/>
                  <a:pt x="727" y="1879"/>
                </a:cubicBezTo>
                <a:cubicBezTo>
                  <a:pt x="702" y="1863"/>
                  <a:pt x="692" y="1865"/>
                  <a:pt x="633" y="1899"/>
                </a:cubicBezTo>
                <a:lnTo>
                  <a:pt x="567" y="1938"/>
                </a:lnTo>
                <a:lnTo>
                  <a:pt x="567" y="2020"/>
                </a:lnTo>
                <a:cubicBezTo>
                  <a:pt x="567" y="2090"/>
                  <a:pt x="561" y="2111"/>
                  <a:pt x="527" y="2160"/>
                </a:cubicBezTo>
                <a:cubicBezTo>
                  <a:pt x="380" y="2369"/>
                  <a:pt x="66" y="2299"/>
                  <a:pt x="20" y="2047"/>
                </a:cubicBezTo>
                <a:cubicBezTo>
                  <a:pt x="0" y="1939"/>
                  <a:pt x="74" y="1804"/>
                  <a:pt x="180" y="1756"/>
                </a:cubicBezTo>
                <a:cubicBezTo>
                  <a:pt x="249" y="1725"/>
                  <a:pt x="339" y="1725"/>
                  <a:pt x="408" y="1756"/>
                </a:cubicBezTo>
                <a:cubicBezTo>
                  <a:pt x="462" y="1780"/>
                  <a:pt x="463" y="1780"/>
                  <a:pt x="520" y="1752"/>
                </a:cubicBezTo>
                <a:lnTo>
                  <a:pt x="577" y="1722"/>
                </a:lnTo>
                <a:lnTo>
                  <a:pt x="579" y="1354"/>
                </a:lnTo>
                <a:lnTo>
                  <a:pt x="581" y="986"/>
                </a:lnTo>
                <a:lnTo>
                  <a:pt x="518" y="956"/>
                </a:lnTo>
                <a:cubicBezTo>
                  <a:pt x="459" y="928"/>
                  <a:pt x="454" y="928"/>
                  <a:pt x="402" y="949"/>
                </a:cubicBezTo>
                <a:cubicBezTo>
                  <a:pt x="330" y="978"/>
                  <a:pt x="247" y="976"/>
                  <a:pt x="180" y="946"/>
                </a:cubicBezTo>
                <a:cubicBezTo>
                  <a:pt x="74" y="898"/>
                  <a:pt x="0" y="763"/>
                  <a:pt x="20" y="655"/>
                </a:cubicBezTo>
                <a:cubicBezTo>
                  <a:pt x="66" y="403"/>
                  <a:pt x="380" y="333"/>
                  <a:pt x="527" y="542"/>
                </a:cubicBezTo>
                <a:cubicBezTo>
                  <a:pt x="561" y="591"/>
                  <a:pt x="568" y="613"/>
                  <a:pt x="570" y="688"/>
                </a:cubicBezTo>
                <a:lnTo>
                  <a:pt x="572" y="776"/>
                </a:lnTo>
                <a:lnTo>
                  <a:pt x="636" y="808"/>
                </a:lnTo>
                <a:cubicBezTo>
                  <a:pt x="692" y="837"/>
                  <a:pt x="703" y="838"/>
                  <a:pt x="727" y="822"/>
                </a:cubicBezTo>
                <a:cubicBezTo>
                  <a:pt x="745" y="810"/>
                  <a:pt x="816" y="802"/>
                  <a:pt x="947" y="798"/>
                </a:cubicBezTo>
                <a:lnTo>
                  <a:pt x="1141" y="791"/>
                </a:lnTo>
                <a:lnTo>
                  <a:pt x="1145" y="690"/>
                </a:lnTo>
                <a:lnTo>
                  <a:pt x="1149" y="589"/>
                </a:lnTo>
                <a:lnTo>
                  <a:pt x="1083" y="548"/>
                </a:lnTo>
                <a:cubicBezTo>
                  <a:pt x="1002" y="498"/>
                  <a:pt x="961" y="420"/>
                  <a:pt x="961" y="320"/>
                </a:cubicBezTo>
                <a:cubicBezTo>
                  <a:pt x="961" y="229"/>
                  <a:pt x="984" y="175"/>
                  <a:pt x="1051" y="115"/>
                </a:cubicBezTo>
                <a:cubicBezTo>
                  <a:pt x="1179" y="0"/>
                  <a:pt x="1344" y="19"/>
                  <a:pt x="1459" y="161"/>
                </a:cubicBezTo>
                <a:cubicBezTo>
                  <a:pt x="1493" y="203"/>
                  <a:pt x="1501" y="227"/>
                  <a:pt x="1505" y="297"/>
                </a:cubicBezTo>
                <a:cubicBezTo>
                  <a:pt x="1513" y="414"/>
                  <a:pt x="1475" y="492"/>
                  <a:pt x="1385" y="548"/>
                </a:cubicBezTo>
                <a:lnTo>
                  <a:pt x="1320" y="589"/>
                </a:lnTo>
                <a:lnTo>
                  <a:pt x="1324" y="690"/>
                </a:lnTo>
                <a:lnTo>
                  <a:pt x="1327" y="791"/>
                </a:lnTo>
                <a:lnTo>
                  <a:pt x="1514" y="798"/>
                </a:lnTo>
                <a:cubicBezTo>
                  <a:pt x="1631" y="802"/>
                  <a:pt x="1714" y="811"/>
                  <a:pt x="1736" y="822"/>
                </a:cubicBezTo>
                <a:cubicBezTo>
                  <a:pt x="1766" y="838"/>
                  <a:pt x="1777" y="836"/>
                  <a:pt x="1835" y="807"/>
                </a:cubicBezTo>
                <a:lnTo>
                  <a:pt x="1899" y="774"/>
                </a:lnTo>
                <a:lnTo>
                  <a:pt x="1896" y="708"/>
                </a:lnTo>
                <a:cubicBezTo>
                  <a:pt x="1887" y="544"/>
                  <a:pt x="2010" y="418"/>
                  <a:pt x="2176" y="419"/>
                </a:cubicBezTo>
                <a:cubicBezTo>
                  <a:pt x="2354" y="421"/>
                  <a:pt x="2482" y="584"/>
                  <a:pt x="2441" y="756"/>
                </a:cubicBezTo>
                <a:cubicBezTo>
                  <a:pt x="2401" y="923"/>
                  <a:pt x="2210" y="1019"/>
                  <a:pt x="2061" y="949"/>
                </a:cubicBezTo>
                <a:cubicBezTo>
                  <a:pt x="2016" y="927"/>
                  <a:pt x="2012" y="927"/>
                  <a:pt x="1948" y="957"/>
                </a:cubicBezTo>
                <a:lnTo>
                  <a:pt x="1881" y="989"/>
                </a:lnTo>
                <a:lnTo>
                  <a:pt x="1881" y="1351"/>
                </a:lnTo>
                <a:lnTo>
                  <a:pt x="1881" y="1713"/>
                </a:lnTo>
                <a:lnTo>
                  <a:pt x="1948" y="1744"/>
                </a:lnTo>
                <a:cubicBezTo>
                  <a:pt x="2012" y="1775"/>
                  <a:pt x="2016" y="1775"/>
                  <a:pt x="2061" y="1753"/>
                </a:cubicBezTo>
                <a:cubicBezTo>
                  <a:pt x="2123" y="1724"/>
                  <a:pt x="2220" y="1725"/>
                  <a:pt x="2288" y="1756"/>
                </a:cubicBezTo>
                <a:cubicBezTo>
                  <a:pt x="2394" y="1804"/>
                  <a:pt x="2470" y="1946"/>
                  <a:pt x="2447" y="2054"/>
                </a:cubicBezTo>
                <a:cubicBezTo>
                  <a:pt x="2396" y="2301"/>
                  <a:pt x="2086" y="2366"/>
                  <a:pt x="1941" y="2160"/>
                </a:cubicBezTo>
                <a:cubicBezTo>
                  <a:pt x="1907" y="2111"/>
                  <a:pt x="1900" y="2088"/>
                  <a:pt x="1899" y="2014"/>
                </a:cubicBezTo>
                <a:lnTo>
                  <a:pt x="1896" y="1926"/>
                </a:lnTo>
                <a:lnTo>
                  <a:pt x="1833" y="1894"/>
                </a:lnTo>
                <a:cubicBezTo>
                  <a:pt x="1777" y="1865"/>
                  <a:pt x="1766" y="1864"/>
                  <a:pt x="1736" y="1880"/>
                </a:cubicBezTo>
                <a:cubicBezTo>
                  <a:pt x="1714" y="1891"/>
                  <a:pt x="1631" y="1900"/>
                  <a:pt x="1514" y="1904"/>
                </a:cubicBezTo>
                <a:lnTo>
                  <a:pt x="1327" y="1911"/>
                </a:lnTo>
                <a:lnTo>
                  <a:pt x="1324" y="2012"/>
                </a:lnTo>
                <a:lnTo>
                  <a:pt x="1320" y="2113"/>
                </a:lnTo>
                <a:lnTo>
                  <a:pt x="1385" y="2153"/>
                </a:lnTo>
                <a:cubicBezTo>
                  <a:pt x="1466" y="2204"/>
                  <a:pt x="1507" y="2281"/>
                  <a:pt x="1507" y="2383"/>
                </a:cubicBezTo>
                <a:cubicBezTo>
                  <a:pt x="1507" y="2470"/>
                  <a:pt x="1480" y="2529"/>
                  <a:pt x="1414" y="2590"/>
                </a:cubicBezTo>
                <a:cubicBezTo>
                  <a:pt x="1335" y="2661"/>
                  <a:pt x="1241" y="2680"/>
                  <a:pt x="1142" y="2645"/>
                </a:cubicBezTo>
                <a:close/>
                <a:moveTo>
                  <a:pt x="1292" y="2454"/>
                </a:moveTo>
                <a:cubicBezTo>
                  <a:pt x="1335" y="2418"/>
                  <a:pt x="1340" y="2369"/>
                  <a:pt x="1307" y="2327"/>
                </a:cubicBezTo>
                <a:cubicBezTo>
                  <a:pt x="1268" y="2277"/>
                  <a:pt x="1200" y="2277"/>
                  <a:pt x="1162" y="2326"/>
                </a:cubicBezTo>
                <a:cubicBezTo>
                  <a:pt x="1126" y="2372"/>
                  <a:pt x="1127" y="2405"/>
                  <a:pt x="1167" y="2445"/>
                </a:cubicBezTo>
                <a:cubicBezTo>
                  <a:pt x="1205" y="2483"/>
                  <a:pt x="1254" y="2487"/>
                  <a:pt x="1292" y="2454"/>
                </a:cubicBezTo>
                <a:close/>
                <a:moveTo>
                  <a:pt x="358" y="2077"/>
                </a:moveTo>
                <a:cubicBezTo>
                  <a:pt x="393" y="2044"/>
                  <a:pt x="397" y="1977"/>
                  <a:pt x="365" y="1942"/>
                </a:cubicBezTo>
                <a:cubicBezTo>
                  <a:pt x="336" y="1909"/>
                  <a:pt x="262" y="1910"/>
                  <a:pt x="227" y="1944"/>
                </a:cubicBezTo>
                <a:cubicBezTo>
                  <a:pt x="191" y="1980"/>
                  <a:pt x="194" y="2032"/>
                  <a:pt x="234" y="2071"/>
                </a:cubicBezTo>
                <a:cubicBezTo>
                  <a:pt x="273" y="2111"/>
                  <a:pt x="319" y="2113"/>
                  <a:pt x="358" y="2077"/>
                </a:cubicBezTo>
                <a:close/>
                <a:moveTo>
                  <a:pt x="2235" y="2071"/>
                </a:moveTo>
                <a:cubicBezTo>
                  <a:pt x="2297" y="2009"/>
                  <a:pt x="2259" y="1918"/>
                  <a:pt x="2172" y="1918"/>
                </a:cubicBezTo>
                <a:cubicBezTo>
                  <a:pt x="2115" y="1918"/>
                  <a:pt x="2081" y="1951"/>
                  <a:pt x="2081" y="2006"/>
                </a:cubicBezTo>
                <a:cubicBezTo>
                  <a:pt x="2081" y="2094"/>
                  <a:pt x="2173" y="2133"/>
                  <a:pt x="2235" y="2071"/>
                </a:cubicBezTo>
                <a:close/>
                <a:moveTo>
                  <a:pt x="1675" y="1698"/>
                </a:moveTo>
                <a:lnTo>
                  <a:pt x="1707" y="1665"/>
                </a:lnTo>
                <a:lnTo>
                  <a:pt x="1707" y="1351"/>
                </a:lnTo>
                <a:lnTo>
                  <a:pt x="1707" y="1036"/>
                </a:lnTo>
                <a:lnTo>
                  <a:pt x="1675" y="1004"/>
                </a:lnTo>
                <a:lnTo>
                  <a:pt x="1642" y="971"/>
                </a:lnTo>
                <a:lnTo>
                  <a:pt x="1234" y="971"/>
                </a:lnTo>
                <a:lnTo>
                  <a:pt x="826" y="971"/>
                </a:lnTo>
                <a:lnTo>
                  <a:pt x="794" y="1004"/>
                </a:lnTo>
                <a:lnTo>
                  <a:pt x="761" y="1036"/>
                </a:lnTo>
                <a:lnTo>
                  <a:pt x="761" y="1351"/>
                </a:lnTo>
                <a:lnTo>
                  <a:pt x="761" y="1665"/>
                </a:lnTo>
                <a:lnTo>
                  <a:pt x="794" y="1698"/>
                </a:lnTo>
                <a:lnTo>
                  <a:pt x="826" y="1731"/>
                </a:lnTo>
                <a:lnTo>
                  <a:pt x="1234" y="1731"/>
                </a:lnTo>
                <a:lnTo>
                  <a:pt x="1642" y="1731"/>
                </a:lnTo>
                <a:lnTo>
                  <a:pt x="1675" y="1698"/>
                </a:lnTo>
                <a:close/>
                <a:moveTo>
                  <a:pt x="992" y="1334"/>
                </a:moveTo>
                <a:cubicBezTo>
                  <a:pt x="949" y="1306"/>
                  <a:pt x="949" y="1209"/>
                  <a:pt x="991" y="1181"/>
                </a:cubicBezTo>
                <a:cubicBezTo>
                  <a:pt x="1000" y="1176"/>
                  <a:pt x="1111" y="1171"/>
                  <a:pt x="1237" y="1171"/>
                </a:cubicBezTo>
                <a:cubicBezTo>
                  <a:pt x="1492" y="1171"/>
                  <a:pt x="1507" y="1176"/>
                  <a:pt x="1507" y="1258"/>
                </a:cubicBezTo>
                <a:cubicBezTo>
                  <a:pt x="1507" y="1339"/>
                  <a:pt x="1492" y="1344"/>
                  <a:pt x="1237" y="1344"/>
                </a:cubicBezTo>
                <a:cubicBezTo>
                  <a:pt x="1111" y="1344"/>
                  <a:pt x="1000" y="1339"/>
                  <a:pt x="992" y="1334"/>
                </a:cubicBezTo>
                <a:close/>
                <a:moveTo>
                  <a:pt x="364" y="760"/>
                </a:moveTo>
                <a:cubicBezTo>
                  <a:pt x="398" y="731"/>
                  <a:pt x="394" y="658"/>
                  <a:pt x="358" y="625"/>
                </a:cubicBezTo>
                <a:cubicBezTo>
                  <a:pt x="319" y="588"/>
                  <a:pt x="273" y="590"/>
                  <a:pt x="234" y="630"/>
                </a:cubicBezTo>
                <a:cubicBezTo>
                  <a:pt x="181" y="683"/>
                  <a:pt x="192" y="750"/>
                  <a:pt x="259" y="778"/>
                </a:cubicBezTo>
                <a:cubicBezTo>
                  <a:pt x="302" y="796"/>
                  <a:pt x="327" y="792"/>
                  <a:pt x="364" y="760"/>
                </a:cubicBezTo>
                <a:close/>
                <a:moveTo>
                  <a:pt x="2254" y="744"/>
                </a:moveTo>
                <a:cubicBezTo>
                  <a:pt x="2276" y="703"/>
                  <a:pt x="2269" y="665"/>
                  <a:pt x="2235" y="630"/>
                </a:cubicBezTo>
                <a:cubicBezTo>
                  <a:pt x="2172" y="567"/>
                  <a:pt x="2081" y="606"/>
                  <a:pt x="2081" y="695"/>
                </a:cubicBezTo>
                <a:cubicBezTo>
                  <a:pt x="2081" y="739"/>
                  <a:pt x="2106" y="774"/>
                  <a:pt x="2147" y="787"/>
                </a:cubicBezTo>
                <a:cubicBezTo>
                  <a:pt x="2177" y="797"/>
                  <a:pt x="2240" y="771"/>
                  <a:pt x="2254" y="744"/>
                </a:cubicBezTo>
                <a:close/>
                <a:moveTo>
                  <a:pt x="1307" y="375"/>
                </a:moveTo>
                <a:cubicBezTo>
                  <a:pt x="1381" y="282"/>
                  <a:pt x="1251" y="173"/>
                  <a:pt x="1167" y="257"/>
                </a:cubicBezTo>
                <a:cubicBezTo>
                  <a:pt x="1127" y="297"/>
                  <a:pt x="1126" y="330"/>
                  <a:pt x="1162" y="376"/>
                </a:cubicBezTo>
                <a:cubicBezTo>
                  <a:pt x="1200" y="425"/>
                  <a:pt x="1268" y="424"/>
                  <a:pt x="1307" y="375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  <a:noAutofit/>
          </a:bodyPr>
          <a:lstStyle/>
          <a:p>
            <a:pPr defTabSz="672067"/>
            <a:endParaRPr lang="en-US" sz="1100">
              <a:solidFill>
                <a:srgbClr val="4D4D4D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80579E62-8FE9-4A23-A4CF-554FB020C090}"/>
              </a:ext>
            </a:extLst>
          </p:cNvPr>
          <p:cNvCxnSpPr>
            <a:cxnSpLocks/>
          </p:cNvCxnSpPr>
          <p:nvPr/>
        </p:nvCxnSpPr>
        <p:spPr>
          <a:xfrm>
            <a:off x="3744048" y="2472899"/>
            <a:ext cx="0" cy="2650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xmlns="" id="{4B834BE0-7BC0-4DB9-970C-B3943FEAABFD}"/>
              </a:ext>
            </a:extLst>
          </p:cNvPr>
          <p:cNvSpPr/>
          <p:nvPr/>
        </p:nvSpPr>
        <p:spPr>
          <a:xfrm>
            <a:off x="2464491" y="2506609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DCE931A8-9A7A-4AC8-90F3-F3DD30C16BA2}"/>
              </a:ext>
            </a:extLst>
          </p:cNvPr>
          <p:cNvSpPr txBox="1">
            <a:spLocks/>
          </p:cNvSpPr>
          <p:nvPr/>
        </p:nvSpPr>
        <p:spPr>
          <a:xfrm>
            <a:off x="3965940" y="3042077"/>
            <a:ext cx="4771660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Speed up decision making by de-layering the process and number of participants required for approvals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CFC40F43-F2B5-49AD-95AE-CA1E67633451}"/>
              </a:ext>
            </a:extLst>
          </p:cNvPr>
          <p:cNvSpPr txBox="1">
            <a:spLocks/>
          </p:cNvSpPr>
          <p:nvPr/>
        </p:nvSpPr>
        <p:spPr>
          <a:xfrm>
            <a:off x="2939864" y="3131901"/>
            <a:ext cx="408766" cy="16927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Speed</a:t>
            </a:r>
          </a:p>
        </p:txBody>
      </p:sp>
      <p:grpSp>
        <p:nvGrpSpPr>
          <p:cNvPr id="148" name="Group 974">
            <a:extLst>
              <a:ext uri="{FF2B5EF4-FFF2-40B4-BE49-F238E27FC236}">
                <a16:creationId xmlns:a16="http://schemas.microsoft.com/office/drawing/2014/main" xmlns="" id="{16E84B3C-B0A5-43A4-9D64-35F180A62D6C}"/>
              </a:ext>
            </a:extLst>
          </p:cNvPr>
          <p:cNvGrpSpPr>
            <a:grpSpLocks/>
          </p:cNvGrpSpPr>
          <p:nvPr/>
        </p:nvGrpSpPr>
        <p:grpSpPr bwMode="auto">
          <a:xfrm>
            <a:off x="3416966" y="3077824"/>
            <a:ext cx="293225" cy="267056"/>
            <a:chOff x="3278" y="3280"/>
            <a:chExt cx="977" cy="881"/>
          </a:xfrm>
          <a:solidFill>
            <a:schemeClr val="tx2"/>
          </a:solidFill>
        </p:grpSpPr>
        <p:sp>
          <p:nvSpPr>
            <p:cNvPr id="149" name="Oval 975">
              <a:extLst>
                <a:ext uri="{FF2B5EF4-FFF2-40B4-BE49-F238E27FC236}">
                  <a16:creationId xmlns:a16="http://schemas.microsoft.com/office/drawing/2014/main" xmlns="" id="{94F9C84D-28A2-4B8A-9A4F-8B3C0D4E2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3466"/>
              <a:ext cx="144" cy="144"/>
            </a:xfrm>
            <a:prstGeom prst="ellipse">
              <a:avLst/>
            </a:prstGeom>
            <a:grpFill/>
            <a:ln w="9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GB" sz="1100" kern="0" dirty="0">
                <a:solidFill>
                  <a:srgbClr val="191919"/>
                </a:solidFill>
              </a:endParaRPr>
            </a:p>
          </p:txBody>
        </p:sp>
        <p:sp>
          <p:nvSpPr>
            <p:cNvPr id="150" name="Freeform 976">
              <a:extLst>
                <a:ext uri="{FF2B5EF4-FFF2-40B4-BE49-F238E27FC236}">
                  <a16:creationId xmlns:a16="http://schemas.microsoft.com/office/drawing/2014/main" xmlns="" id="{E6C0EA44-4CBA-43C1-AC19-1FB9BDF37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3629"/>
              <a:ext cx="313" cy="532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73" y="321"/>
                </a:cxn>
                <a:cxn ang="0">
                  <a:pos x="73" y="136"/>
                </a:cxn>
                <a:cxn ang="0">
                  <a:pos x="93" y="136"/>
                </a:cxn>
                <a:cxn ang="0">
                  <a:pos x="93" y="604"/>
                </a:cxn>
                <a:cxn ang="0">
                  <a:pos x="198" y="604"/>
                </a:cxn>
                <a:cxn ang="0">
                  <a:pos x="198" y="330"/>
                </a:cxn>
                <a:cxn ang="0">
                  <a:pos x="212" y="332"/>
                </a:cxn>
                <a:cxn ang="0">
                  <a:pos x="212" y="603"/>
                </a:cxn>
                <a:cxn ang="0">
                  <a:pos x="310" y="604"/>
                </a:cxn>
                <a:cxn ang="0">
                  <a:pos x="310" y="136"/>
                </a:cxn>
                <a:cxn ang="0">
                  <a:pos x="334" y="136"/>
                </a:cxn>
                <a:cxn ang="0">
                  <a:pos x="334" y="320"/>
                </a:cxn>
                <a:cxn ang="0">
                  <a:pos x="404" y="320"/>
                </a:cxn>
                <a:cxn ang="0">
                  <a:pos x="404" y="104"/>
                </a:cxn>
                <a:cxn ang="0">
                  <a:pos x="305" y="0"/>
                </a:cxn>
                <a:cxn ang="0">
                  <a:pos x="96" y="0"/>
                </a:cxn>
                <a:cxn ang="0">
                  <a:pos x="0" y="97"/>
                </a:cxn>
                <a:cxn ang="0">
                  <a:pos x="0" y="321"/>
                </a:cxn>
              </a:cxnLst>
              <a:rect l="0" t="0" r="r" b="b"/>
              <a:pathLst>
                <a:path w="412" h="702">
                  <a:moveTo>
                    <a:pt x="0" y="321"/>
                  </a:moveTo>
                  <a:cubicBezTo>
                    <a:pt x="0" y="321"/>
                    <a:pt x="34" y="380"/>
                    <a:pt x="73" y="321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604"/>
                    <a:pt x="93" y="604"/>
                    <a:pt x="93" y="604"/>
                  </a:cubicBezTo>
                  <a:cubicBezTo>
                    <a:pt x="93" y="604"/>
                    <a:pt x="142" y="702"/>
                    <a:pt x="198" y="604"/>
                  </a:cubicBezTo>
                  <a:cubicBezTo>
                    <a:pt x="198" y="330"/>
                    <a:pt x="198" y="330"/>
                    <a:pt x="198" y="330"/>
                  </a:cubicBezTo>
                  <a:cubicBezTo>
                    <a:pt x="212" y="332"/>
                    <a:pt x="212" y="332"/>
                    <a:pt x="212" y="332"/>
                  </a:cubicBezTo>
                  <a:cubicBezTo>
                    <a:pt x="212" y="603"/>
                    <a:pt x="212" y="603"/>
                    <a:pt x="212" y="603"/>
                  </a:cubicBezTo>
                  <a:cubicBezTo>
                    <a:pt x="212" y="603"/>
                    <a:pt x="262" y="691"/>
                    <a:pt x="310" y="604"/>
                  </a:cubicBezTo>
                  <a:cubicBezTo>
                    <a:pt x="310" y="136"/>
                    <a:pt x="310" y="136"/>
                    <a:pt x="310" y="136"/>
                  </a:cubicBezTo>
                  <a:cubicBezTo>
                    <a:pt x="334" y="136"/>
                    <a:pt x="334" y="136"/>
                    <a:pt x="334" y="136"/>
                  </a:cubicBezTo>
                  <a:cubicBezTo>
                    <a:pt x="334" y="320"/>
                    <a:pt x="334" y="320"/>
                    <a:pt x="334" y="320"/>
                  </a:cubicBezTo>
                  <a:cubicBezTo>
                    <a:pt x="334" y="320"/>
                    <a:pt x="371" y="381"/>
                    <a:pt x="404" y="320"/>
                  </a:cubicBezTo>
                  <a:cubicBezTo>
                    <a:pt x="404" y="104"/>
                    <a:pt x="404" y="104"/>
                    <a:pt x="404" y="104"/>
                  </a:cubicBezTo>
                  <a:cubicBezTo>
                    <a:pt x="404" y="104"/>
                    <a:pt x="412" y="23"/>
                    <a:pt x="30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" y="13"/>
                    <a:pt x="0" y="97"/>
                  </a:cubicBezTo>
                  <a:lnTo>
                    <a:pt x="0" y="321"/>
                  </a:lnTo>
                  <a:close/>
                </a:path>
              </a:pathLst>
            </a:custGeom>
            <a:grpFill/>
            <a:ln w="9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GB" sz="1100" kern="0" dirty="0">
                <a:solidFill>
                  <a:srgbClr val="191919"/>
                </a:solidFill>
              </a:endParaRPr>
            </a:p>
          </p:txBody>
        </p:sp>
        <p:sp>
          <p:nvSpPr>
            <p:cNvPr id="151" name="Freeform 977">
              <a:extLst>
                <a:ext uri="{FF2B5EF4-FFF2-40B4-BE49-F238E27FC236}">
                  <a16:creationId xmlns:a16="http://schemas.microsoft.com/office/drawing/2014/main" xmlns="" id="{4002D695-06B5-4422-9961-C9B74045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3280"/>
              <a:ext cx="362" cy="226"/>
            </a:xfrm>
            <a:custGeom>
              <a:avLst/>
              <a:gdLst/>
              <a:ahLst/>
              <a:cxnLst>
                <a:cxn ang="0">
                  <a:pos x="448" y="272"/>
                </a:cxn>
                <a:cxn ang="0">
                  <a:pos x="364" y="192"/>
                </a:cxn>
                <a:cxn ang="0">
                  <a:pos x="364" y="23"/>
                </a:cxn>
                <a:cxn ang="0">
                  <a:pos x="341" y="0"/>
                </a:cxn>
                <a:cxn ang="0">
                  <a:pos x="22" y="0"/>
                </a:cxn>
                <a:cxn ang="0">
                  <a:pos x="0" y="23"/>
                </a:cxn>
                <a:cxn ang="0">
                  <a:pos x="0" y="227"/>
                </a:cxn>
                <a:cxn ang="0">
                  <a:pos x="22" y="249"/>
                </a:cxn>
                <a:cxn ang="0">
                  <a:pos x="228" y="249"/>
                </a:cxn>
                <a:cxn ang="0">
                  <a:pos x="341" y="249"/>
                </a:cxn>
                <a:cxn ang="0">
                  <a:pos x="341" y="249"/>
                </a:cxn>
                <a:cxn ang="0">
                  <a:pos x="448" y="272"/>
                </a:cxn>
              </a:cxnLst>
              <a:rect l="0" t="0" r="r" b="b"/>
              <a:pathLst>
                <a:path w="477" h="298">
                  <a:moveTo>
                    <a:pt x="448" y="272"/>
                  </a:moveTo>
                  <a:cubicBezTo>
                    <a:pt x="428" y="262"/>
                    <a:pt x="386" y="234"/>
                    <a:pt x="364" y="192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64" y="10"/>
                    <a:pt x="354" y="0"/>
                    <a:pt x="3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9"/>
                    <a:pt x="10" y="249"/>
                    <a:pt x="22" y="249"/>
                  </a:cubicBezTo>
                  <a:cubicBezTo>
                    <a:pt x="228" y="249"/>
                    <a:pt x="228" y="249"/>
                    <a:pt x="228" y="249"/>
                  </a:cubicBezTo>
                  <a:cubicBezTo>
                    <a:pt x="341" y="249"/>
                    <a:pt x="341" y="249"/>
                    <a:pt x="341" y="249"/>
                  </a:cubicBezTo>
                  <a:cubicBezTo>
                    <a:pt x="348" y="249"/>
                    <a:pt x="331" y="249"/>
                    <a:pt x="341" y="249"/>
                  </a:cubicBezTo>
                  <a:cubicBezTo>
                    <a:pt x="477" y="298"/>
                    <a:pt x="457" y="276"/>
                    <a:pt x="448" y="272"/>
                  </a:cubicBezTo>
                  <a:close/>
                </a:path>
              </a:pathLst>
            </a:custGeom>
            <a:grpFill/>
            <a:ln w="9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GB" sz="1100" kern="0" dirty="0">
                <a:solidFill>
                  <a:srgbClr val="191919"/>
                </a:solidFill>
              </a:endParaRPr>
            </a:p>
          </p:txBody>
        </p:sp>
        <p:sp>
          <p:nvSpPr>
            <p:cNvPr id="152" name="Freeform 978">
              <a:extLst>
                <a:ext uri="{FF2B5EF4-FFF2-40B4-BE49-F238E27FC236}">
                  <a16:creationId xmlns:a16="http://schemas.microsoft.com/office/drawing/2014/main" xmlns="" id="{D5BC032B-8085-4A7D-A006-73DD5E83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3370"/>
              <a:ext cx="364" cy="226"/>
            </a:xfrm>
            <a:custGeom>
              <a:avLst/>
              <a:gdLst/>
              <a:ahLst/>
              <a:cxnLst>
                <a:cxn ang="0">
                  <a:pos x="29" y="271"/>
                </a:cxn>
                <a:cxn ang="0">
                  <a:pos x="114" y="192"/>
                </a:cxn>
                <a:cxn ang="0">
                  <a:pos x="114" y="22"/>
                </a:cxn>
                <a:cxn ang="0">
                  <a:pos x="137" y="0"/>
                </a:cxn>
                <a:cxn ang="0">
                  <a:pos x="458" y="0"/>
                </a:cxn>
                <a:cxn ang="0">
                  <a:pos x="480" y="22"/>
                </a:cxn>
                <a:cxn ang="0">
                  <a:pos x="480" y="226"/>
                </a:cxn>
                <a:cxn ang="0">
                  <a:pos x="458" y="249"/>
                </a:cxn>
                <a:cxn ang="0">
                  <a:pos x="251" y="249"/>
                </a:cxn>
                <a:cxn ang="0">
                  <a:pos x="137" y="249"/>
                </a:cxn>
                <a:cxn ang="0">
                  <a:pos x="137" y="249"/>
                </a:cxn>
                <a:cxn ang="0">
                  <a:pos x="29" y="271"/>
                </a:cxn>
              </a:cxnLst>
              <a:rect l="0" t="0" r="r" b="b"/>
              <a:pathLst>
                <a:path w="480" h="298">
                  <a:moveTo>
                    <a:pt x="29" y="271"/>
                  </a:moveTo>
                  <a:cubicBezTo>
                    <a:pt x="49" y="261"/>
                    <a:pt x="91" y="233"/>
                    <a:pt x="114" y="19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10"/>
                    <a:pt x="124" y="0"/>
                    <a:pt x="137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70" y="0"/>
                    <a:pt x="480" y="10"/>
                    <a:pt x="480" y="22"/>
                  </a:cubicBezTo>
                  <a:cubicBezTo>
                    <a:pt x="480" y="226"/>
                    <a:pt x="480" y="226"/>
                    <a:pt x="480" y="226"/>
                  </a:cubicBezTo>
                  <a:cubicBezTo>
                    <a:pt x="480" y="239"/>
                    <a:pt x="470" y="249"/>
                    <a:pt x="458" y="249"/>
                  </a:cubicBezTo>
                  <a:cubicBezTo>
                    <a:pt x="251" y="249"/>
                    <a:pt x="251" y="249"/>
                    <a:pt x="251" y="249"/>
                  </a:cubicBezTo>
                  <a:cubicBezTo>
                    <a:pt x="137" y="249"/>
                    <a:pt x="137" y="249"/>
                    <a:pt x="137" y="249"/>
                  </a:cubicBezTo>
                  <a:cubicBezTo>
                    <a:pt x="130" y="249"/>
                    <a:pt x="147" y="249"/>
                    <a:pt x="137" y="249"/>
                  </a:cubicBezTo>
                  <a:cubicBezTo>
                    <a:pt x="0" y="298"/>
                    <a:pt x="20" y="276"/>
                    <a:pt x="29" y="271"/>
                  </a:cubicBezTo>
                  <a:close/>
                </a:path>
              </a:pathLst>
            </a:custGeom>
            <a:grpFill/>
            <a:ln w="9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GB" sz="1100" kern="0" dirty="0">
                <a:solidFill>
                  <a:srgbClr val="191919"/>
                </a:solidFill>
              </a:endParaRPr>
            </a:p>
          </p:txBody>
        </p:sp>
        <p:sp>
          <p:nvSpPr>
            <p:cNvPr id="153" name="Oval 979">
              <a:extLst>
                <a:ext uri="{FF2B5EF4-FFF2-40B4-BE49-F238E27FC236}">
                  <a16:creationId xmlns:a16="http://schemas.microsoft.com/office/drawing/2014/main" xmlns="" id="{83330594-F7F6-4983-8411-04274899E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3466"/>
              <a:ext cx="144" cy="144"/>
            </a:xfrm>
            <a:prstGeom prst="ellipse">
              <a:avLst/>
            </a:prstGeom>
            <a:grpFill/>
            <a:ln w="9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GB" sz="1100" kern="0" dirty="0">
                <a:solidFill>
                  <a:srgbClr val="191919"/>
                </a:solidFill>
              </a:endParaRPr>
            </a:p>
          </p:txBody>
        </p:sp>
        <p:sp>
          <p:nvSpPr>
            <p:cNvPr id="154" name="Freeform 980">
              <a:extLst>
                <a:ext uri="{FF2B5EF4-FFF2-40B4-BE49-F238E27FC236}">
                  <a16:creationId xmlns:a16="http://schemas.microsoft.com/office/drawing/2014/main" xmlns="" id="{85BED13E-F25F-4964-9D0E-E3DE38FEC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" y="3629"/>
              <a:ext cx="312" cy="532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73" y="321"/>
                </a:cxn>
                <a:cxn ang="0">
                  <a:pos x="73" y="136"/>
                </a:cxn>
                <a:cxn ang="0">
                  <a:pos x="93" y="136"/>
                </a:cxn>
                <a:cxn ang="0">
                  <a:pos x="93" y="604"/>
                </a:cxn>
                <a:cxn ang="0">
                  <a:pos x="198" y="604"/>
                </a:cxn>
                <a:cxn ang="0">
                  <a:pos x="198" y="330"/>
                </a:cxn>
                <a:cxn ang="0">
                  <a:pos x="212" y="332"/>
                </a:cxn>
                <a:cxn ang="0">
                  <a:pos x="212" y="603"/>
                </a:cxn>
                <a:cxn ang="0">
                  <a:pos x="310" y="604"/>
                </a:cxn>
                <a:cxn ang="0">
                  <a:pos x="310" y="136"/>
                </a:cxn>
                <a:cxn ang="0">
                  <a:pos x="334" y="136"/>
                </a:cxn>
                <a:cxn ang="0">
                  <a:pos x="334" y="320"/>
                </a:cxn>
                <a:cxn ang="0">
                  <a:pos x="404" y="320"/>
                </a:cxn>
                <a:cxn ang="0">
                  <a:pos x="404" y="104"/>
                </a:cxn>
                <a:cxn ang="0">
                  <a:pos x="305" y="0"/>
                </a:cxn>
                <a:cxn ang="0">
                  <a:pos x="96" y="0"/>
                </a:cxn>
                <a:cxn ang="0">
                  <a:pos x="0" y="97"/>
                </a:cxn>
                <a:cxn ang="0">
                  <a:pos x="0" y="321"/>
                </a:cxn>
              </a:cxnLst>
              <a:rect l="0" t="0" r="r" b="b"/>
              <a:pathLst>
                <a:path w="412" h="702">
                  <a:moveTo>
                    <a:pt x="0" y="321"/>
                  </a:moveTo>
                  <a:cubicBezTo>
                    <a:pt x="0" y="321"/>
                    <a:pt x="34" y="380"/>
                    <a:pt x="73" y="321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604"/>
                    <a:pt x="93" y="604"/>
                    <a:pt x="93" y="604"/>
                  </a:cubicBezTo>
                  <a:cubicBezTo>
                    <a:pt x="93" y="604"/>
                    <a:pt x="142" y="702"/>
                    <a:pt x="198" y="604"/>
                  </a:cubicBezTo>
                  <a:cubicBezTo>
                    <a:pt x="198" y="330"/>
                    <a:pt x="198" y="330"/>
                    <a:pt x="198" y="330"/>
                  </a:cubicBezTo>
                  <a:cubicBezTo>
                    <a:pt x="212" y="332"/>
                    <a:pt x="212" y="332"/>
                    <a:pt x="212" y="332"/>
                  </a:cubicBezTo>
                  <a:cubicBezTo>
                    <a:pt x="212" y="603"/>
                    <a:pt x="212" y="603"/>
                    <a:pt x="212" y="603"/>
                  </a:cubicBezTo>
                  <a:cubicBezTo>
                    <a:pt x="212" y="603"/>
                    <a:pt x="262" y="691"/>
                    <a:pt x="310" y="604"/>
                  </a:cubicBezTo>
                  <a:cubicBezTo>
                    <a:pt x="310" y="136"/>
                    <a:pt x="310" y="136"/>
                    <a:pt x="310" y="136"/>
                  </a:cubicBezTo>
                  <a:cubicBezTo>
                    <a:pt x="334" y="136"/>
                    <a:pt x="334" y="136"/>
                    <a:pt x="334" y="136"/>
                  </a:cubicBezTo>
                  <a:cubicBezTo>
                    <a:pt x="334" y="320"/>
                    <a:pt x="334" y="320"/>
                    <a:pt x="334" y="320"/>
                  </a:cubicBezTo>
                  <a:cubicBezTo>
                    <a:pt x="334" y="320"/>
                    <a:pt x="371" y="381"/>
                    <a:pt x="404" y="320"/>
                  </a:cubicBezTo>
                  <a:cubicBezTo>
                    <a:pt x="404" y="104"/>
                    <a:pt x="404" y="104"/>
                    <a:pt x="404" y="104"/>
                  </a:cubicBezTo>
                  <a:cubicBezTo>
                    <a:pt x="404" y="104"/>
                    <a:pt x="412" y="23"/>
                    <a:pt x="30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" y="13"/>
                    <a:pt x="0" y="97"/>
                  </a:cubicBezTo>
                  <a:lnTo>
                    <a:pt x="0" y="321"/>
                  </a:lnTo>
                  <a:close/>
                </a:path>
              </a:pathLst>
            </a:custGeom>
            <a:grpFill/>
            <a:ln w="9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GB" sz="1100" kern="0" dirty="0">
                <a:solidFill>
                  <a:srgbClr val="191919"/>
                </a:solidFill>
              </a:endParaRPr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48AAC067-DD5E-44E1-A6D2-C3F30CB2DBA4}"/>
              </a:ext>
            </a:extLst>
          </p:cNvPr>
          <p:cNvCxnSpPr>
            <a:cxnSpLocks/>
          </p:cNvCxnSpPr>
          <p:nvPr/>
        </p:nvCxnSpPr>
        <p:spPr>
          <a:xfrm>
            <a:off x="3845950" y="3060682"/>
            <a:ext cx="0" cy="3013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8C25D81F-6AD3-430C-8996-792B6150783C}"/>
              </a:ext>
            </a:extLst>
          </p:cNvPr>
          <p:cNvSpPr/>
          <p:nvPr/>
        </p:nvSpPr>
        <p:spPr>
          <a:xfrm>
            <a:off x="2684547" y="3112524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F6143557-588C-433F-8F46-722B766A5C06}"/>
              </a:ext>
            </a:extLst>
          </p:cNvPr>
          <p:cNvSpPr txBox="1">
            <a:spLocks/>
          </p:cNvSpPr>
          <p:nvPr/>
        </p:nvSpPr>
        <p:spPr>
          <a:xfrm>
            <a:off x="4038600" y="3652259"/>
            <a:ext cx="4699000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Create a more efficient and evenly allocated team structure across enter-</a:t>
            </a:r>
            <a:r>
              <a:rPr lang="en-US" sz="1100" dirty="0" err="1">
                <a:solidFill>
                  <a:srgbClr val="000000"/>
                </a:solidFill>
                <a:latin typeface="Arial"/>
              </a:rPr>
              <a:t>prise</a:t>
            </a:r>
            <a:r>
              <a:rPr lang="en-US" sz="1100" dirty="0">
                <a:solidFill>
                  <a:srgbClr val="000000"/>
                </a:solidFill>
                <a:latin typeface="Arial"/>
              </a:rPr>
              <a:t> and segments, with shared vision, ways of working and processes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9285D72C-DFB4-44CB-954F-25AECB5AC483}"/>
              </a:ext>
            </a:extLst>
          </p:cNvPr>
          <p:cNvSpPr txBox="1">
            <a:spLocks/>
          </p:cNvSpPr>
          <p:nvPr/>
        </p:nvSpPr>
        <p:spPr>
          <a:xfrm>
            <a:off x="2998222" y="3742083"/>
            <a:ext cx="597921" cy="16927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Simplicity</a:t>
            </a:r>
          </a:p>
        </p:txBody>
      </p:sp>
      <p:sp>
        <p:nvSpPr>
          <p:cNvPr id="159" name="Freeform 179">
            <a:extLst>
              <a:ext uri="{FF2B5EF4-FFF2-40B4-BE49-F238E27FC236}">
                <a16:creationId xmlns:a16="http://schemas.microsoft.com/office/drawing/2014/main" xmlns="" id="{D42693D2-D78A-4ADC-B949-3E1353BF8E3B}"/>
              </a:ext>
            </a:extLst>
          </p:cNvPr>
          <p:cNvSpPr>
            <a:spLocks/>
          </p:cNvSpPr>
          <p:nvPr/>
        </p:nvSpPr>
        <p:spPr bwMode="auto">
          <a:xfrm>
            <a:off x="3616261" y="3717994"/>
            <a:ext cx="222739" cy="207085"/>
          </a:xfrm>
          <a:custGeom>
            <a:avLst/>
            <a:gdLst>
              <a:gd name="T0" fmla="*/ 812 w 1057"/>
              <a:gd name="T1" fmla="*/ 985 h 1009"/>
              <a:gd name="T2" fmla="*/ 597 w 1057"/>
              <a:gd name="T3" fmla="*/ 875 h 1009"/>
              <a:gd name="T4" fmla="*/ 470 w 1057"/>
              <a:gd name="T5" fmla="*/ 876 h 1009"/>
              <a:gd name="T6" fmla="*/ 257 w 1057"/>
              <a:gd name="T7" fmla="*/ 991 h 1009"/>
              <a:gd name="T8" fmla="*/ 205 w 1057"/>
              <a:gd name="T9" fmla="*/ 954 h 1009"/>
              <a:gd name="T10" fmla="*/ 244 w 1057"/>
              <a:gd name="T11" fmla="*/ 715 h 1009"/>
              <a:gd name="T12" fmla="*/ 203 w 1057"/>
              <a:gd name="T13" fmla="*/ 595 h 1009"/>
              <a:gd name="T14" fmla="*/ 28 w 1057"/>
              <a:gd name="T15" fmla="*/ 428 h 1009"/>
              <a:gd name="T16" fmla="*/ 47 w 1057"/>
              <a:gd name="T17" fmla="*/ 367 h 1009"/>
              <a:gd name="T18" fmla="*/ 286 w 1057"/>
              <a:gd name="T19" fmla="*/ 330 h 1009"/>
              <a:gd name="T20" fmla="*/ 388 w 1057"/>
              <a:gd name="T21" fmla="*/ 254 h 1009"/>
              <a:gd name="T22" fmla="*/ 493 w 1057"/>
              <a:gd name="T23" fmla="*/ 37 h 1009"/>
              <a:gd name="T24" fmla="*/ 556 w 1057"/>
              <a:gd name="T25" fmla="*/ 36 h 1009"/>
              <a:gd name="T26" fmla="*/ 666 w 1057"/>
              <a:gd name="T27" fmla="*/ 251 h 1009"/>
              <a:gd name="T28" fmla="*/ 769 w 1057"/>
              <a:gd name="T29" fmla="*/ 325 h 1009"/>
              <a:gd name="T30" fmla="*/ 1009 w 1057"/>
              <a:gd name="T31" fmla="*/ 357 h 1009"/>
              <a:gd name="T32" fmla="*/ 1029 w 1057"/>
              <a:gd name="T33" fmla="*/ 418 h 1009"/>
              <a:gd name="T34" fmla="*/ 858 w 1057"/>
              <a:gd name="T35" fmla="*/ 588 h 1009"/>
              <a:gd name="T36" fmla="*/ 820 w 1057"/>
              <a:gd name="T37" fmla="*/ 709 h 1009"/>
              <a:gd name="T38" fmla="*/ 863 w 1057"/>
              <a:gd name="T39" fmla="*/ 947 h 1009"/>
              <a:gd name="T40" fmla="*/ 812 w 1057"/>
              <a:gd name="T41" fmla="*/ 985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7" h="1009">
                <a:moveTo>
                  <a:pt x="812" y="985"/>
                </a:moveTo>
                <a:cubicBezTo>
                  <a:pt x="597" y="875"/>
                  <a:pt x="597" y="875"/>
                  <a:pt x="597" y="875"/>
                </a:cubicBezTo>
                <a:cubicBezTo>
                  <a:pt x="562" y="856"/>
                  <a:pt x="505" y="857"/>
                  <a:pt x="470" y="876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22" y="1009"/>
                  <a:pt x="199" y="993"/>
                  <a:pt x="205" y="954"/>
                </a:cubicBezTo>
                <a:cubicBezTo>
                  <a:pt x="244" y="715"/>
                  <a:pt x="244" y="715"/>
                  <a:pt x="244" y="715"/>
                </a:cubicBezTo>
                <a:cubicBezTo>
                  <a:pt x="250" y="676"/>
                  <a:pt x="232" y="622"/>
                  <a:pt x="203" y="595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01"/>
                  <a:pt x="8" y="373"/>
                  <a:pt x="47" y="367"/>
                </a:cubicBezTo>
                <a:cubicBezTo>
                  <a:pt x="286" y="330"/>
                  <a:pt x="286" y="330"/>
                  <a:pt x="286" y="330"/>
                </a:cubicBezTo>
                <a:cubicBezTo>
                  <a:pt x="325" y="324"/>
                  <a:pt x="371" y="290"/>
                  <a:pt x="388" y="254"/>
                </a:cubicBezTo>
                <a:cubicBezTo>
                  <a:pt x="493" y="37"/>
                  <a:pt x="493" y="37"/>
                  <a:pt x="493" y="37"/>
                </a:cubicBezTo>
                <a:cubicBezTo>
                  <a:pt x="510" y="1"/>
                  <a:pt x="539" y="0"/>
                  <a:pt x="556" y="36"/>
                </a:cubicBezTo>
                <a:cubicBezTo>
                  <a:pt x="666" y="251"/>
                  <a:pt x="666" y="251"/>
                  <a:pt x="666" y="251"/>
                </a:cubicBezTo>
                <a:cubicBezTo>
                  <a:pt x="683" y="287"/>
                  <a:pt x="730" y="320"/>
                  <a:pt x="769" y="325"/>
                </a:cubicBezTo>
                <a:cubicBezTo>
                  <a:pt x="1009" y="357"/>
                  <a:pt x="1009" y="357"/>
                  <a:pt x="1009" y="357"/>
                </a:cubicBezTo>
                <a:cubicBezTo>
                  <a:pt x="1048" y="363"/>
                  <a:pt x="1057" y="390"/>
                  <a:pt x="1029" y="418"/>
                </a:cubicBezTo>
                <a:cubicBezTo>
                  <a:pt x="858" y="588"/>
                  <a:pt x="858" y="588"/>
                  <a:pt x="858" y="588"/>
                </a:cubicBezTo>
                <a:cubicBezTo>
                  <a:pt x="829" y="616"/>
                  <a:pt x="812" y="670"/>
                  <a:pt x="820" y="709"/>
                </a:cubicBezTo>
                <a:cubicBezTo>
                  <a:pt x="863" y="947"/>
                  <a:pt x="863" y="947"/>
                  <a:pt x="863" y="947"/>
                </a:cubicBezTo>
                <a:cubicBezTo>
                  <a:pt x="870" y="986"/>
                  <a:pt x="847" y="1003"/>
                  <a:pt x="812" y="985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</a:bodyPr>
          <a:lstStyle/>
          <a:p>
            <a:pPr defTabSz="672067">
              <a:defRPr/>
            </a:pPr>
            <a:endParaRPr lang="en-US" sz="1100" kern="0" dirty="0">
              <a:solidFill>
                <a:srgbClr val="191919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4B7BB453-9E2F-4753-91CD-8199F3791F95}"/>
              </a:ext>
            </a:extLst>
          </p:cNvPr>
          <p:cNvCxnSpPr>
            <a:cxnSpLocks/>
          </p:cNvCxnSpPr>
          <p:nvPr/>
        </p:nvCxnSpPr>
        <p:spPr>
          <a:xfrm>
            <a:off x="3936680" y="3666578"/>
            <a:ext cx="0" cy="3099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3F348FF2-D56C-4AF6-983E-F359AC9D2572}"/>
              </a:ext>
            </a:extLst>
          </p:cNvPr>
          <p:cNvSpPr/>
          <p:nvPr/>
        </p:nvSpPr>
        <p:spPr>
          <a:xfrm>
            <a:off x="2752766" y="3722707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A51DB6BE-19B5-403B-A55B-3FE21682311B}"/>
              </a:ext>
            </a:extLst>
          </p:cNvPr>
          <p:cNvSpPr txBox="1">
            <a:spLocks/>
          </p:cNvSpPr>
          <p:nvPr/>
        </p:nvSpPr>
        <p:spPr>
          <a:xfrm>
            <a:off x="3965940" y="4262442"/>
            <a:ext cx="4771660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Empirically-led approach to decision making, powered by advanced analytics &amp; big data (i.e., machine learning)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0895361B-3B2F-4DA0-8AD2-BBC984788C0A}"/>
              </a:ext>
            </a:extLst>
          </p:cNvPr>
          <p:cNvSpPr txBox="1">
            <a:spLocks/>
          </p:cNvSpPr>
          <p:nvPr/>
        </p:nvSpPr>
        <p:spPr>
          <a:xfrm>
            <a:off x="2924176" y="4267628"/>
            <a:ext cx="494387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Data Driven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C730B3B6-5226-480C-B6CF-229CC5D08675}"/>
              </a:ext>
            </a:extLst>
          </p:cNvPr>
          <p:cNvGrpSpPr>
            <a:grpSpLocks/>
          </p:cNvGrpSpPr>
          <p:nvPr/>
        </p:nvGrpSpPr>
        <p:grpSpPr>
          <a:xfrm>
            <a:off x="3450109" y="4300418"/>
            <a:ext cx="304105" cy="262600"/>
            <a:chOff x="3507929" y="1426711"/>
            <a:chExt cx="710601" cy="549036"/>
          </a:xfrm>
          <a:solidFill>
            <a:schemeClr val="tx2"/>
          </a:solidFill>
        </p:grpSpPr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xmlns="" id="{5521EAF8-4CC9-41C7-A182-3FA25067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929" y="1625959"/>
              <a:ext cx="710601" cy="349788"/>
            </a:xfrm>
            <a:custGeom>
              <a:avLst/>
              <a:gdLst>
                <a:gd name="T0" fmla="*/ 121 w 136"/>
                <a:gd name="T1" fmla="*/ 57 h 67"/>
                <a:gd name="T2" fmla="*/ 120 w 136"/>
                <a:gd name="T3" fmla="*/ 55 h 67"/>
                <a:gd name="T4" fmla="*/ 120 w 136"/>
                <a:gd name="T5" fmla="*/ 1 h 67"/>
                <a:gd name="T6" fmla="*/ 119 w 136"/>
                <a:gd name="T7" fmla="*/ 1 h 67"/>
                <a:gd name="T8" fmla="*/ 94 w 136"/>
                <a:gd name="T9" fmla="*/ 26 h 67"/>
                <a:gd name="T10" fmla="*/ 93 w 136"/>
                <a:gd name="T11" fmla="*/ 28 h 67"/>
                <a:gd name="T12" fmla="*/ 93 w 136"/>
                <a:gd name="T13" fmla="*/ 55 h 67"/>
                <a:gd name="T14" fmla="*/ 91 w 136"/>
                <a:gd name="T15" fmla="*/ 57 h 67"/>
                <a:gd name="T16" fmla="*/ 87 w 136"/>
                <a:gd name="T17" fmla="*/ 57 h 67"/>
                <a:gd name="T18" fmla="*/ 86 w 136"/>
                <a:gd name="T19" fmla="*/ 55 h 67"/>
                <a:gd name="T20" fmla="*/ 86 w 136"/>
                <a:gd name="T21" fmla="*/ 35 h 67"/>
                <a:gd name="T22" fmla="*/ 85 w 136"/>
                <a:gd name="T23" fmla="*/ 32 h 67"/>
                <a:gd name="T24" fmla="*/ 70 w 136"/>
                <a:gd name="T25" fmla="*/ 18 h 67"/>
                <a:gd name="T26" fmla="*/ 68 w 136"/>
                <a:gd name="T27" fmla="*/ 18 h 67"/>
                <a:gd name="T28" fmla="*/ 60 w 136"/>
                <a:gd name="T29" fmla="*/ 26 h 67"/>
                <a:gd name="T30" fmla="*/ 58 w 136"/>
                <a:gd name="T31" fmla="*/ 29 h 67"/>
                <a:gd name="T32" fmla="*/ 58 w 136"/>
                <a:gd name="T33" fmla="*/ 55 h 67"/>
                <a:gd name="T34" fmla="*/ 57 w 136"/>
                <a:gd name="T35" fmla="*/ 57 h 67"/>
                <a:gd name="T36" fmla="*/ 53 w 136"/>
                <a:gd name="T37" fmla="*/ 57 h 67"/>
                <a:gd name="T38" fmla="*/ 52 w 136"/>
                <a:gd name="T39" fmla="*/ 55 h 67"/>
                <a:gd name="T40" fmla="*/ 52 w 136"/>
                <a:gd name="T41" fmla="*/ 36 h 67"/>
                <a:gd name="T42" fmla="*/ 51 w 136"/>
                <a:gd name="T43" fmla="*/ 36 h 67"/>
                <a:gd name="T44" fmla="*/ 30 w 136"/>
                <a:gd name="T45" fmla="*/ 56 h 67"/>
                <a:gd name="T46" fmla="*/ 27 w 136"/>
                <a:gd name="T47" fmla="*/ 57 h 67"/>
                <a:gd name="T48" fmla="*/ 1 w 136"/>
                <a:gd name="T49" fmla="*/ 57 h 67"/>
                <a:gd name="T50" fmla="*/ 0 w 136"/>
                <a:gd name="T51" fmla="*/ 59 h 67"/>
                <a:gd name="T52" fmla="*/ 0 w 136"/>
                <a:gd name="T53" fmla="*/ 66 h 67"/>
                <a:gd name="T54" fmla="*/ 1 w 136"/>
                <a:gd name="T55" fmla="*/ 67 h 67"/>
                <a:gd name="T56" fmla="*/ 134 w 136"/>
                <a:gd name="T57" fmla="*/ 67 h 67"/>
                <a:gd name="T58" fmla="*/ 136 w 136"/>
                <a:gd name="T59" fmla="*/ 66 h 67"/>
                <a:gd name="T60" fmla="*/ 136 w 136"/>
                <a:gd name="T61" fmla="*/ 59 h 67"/>
                <a:gd name="T62" fmla="*/ 134 w 136"/>
                <a:gd name="T63" fmla="*/ 57 h 67"/>
                <a:gd name="T64" fmla="*/ 121 w 136"/>
                <a:gd name="T65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67">
                  <a:moveTo>
                    <a:pt x="121" y="57"/>
                  </a:moveTo>
                  <a:cubicBezTo>
                    <a:pt x="120" y="57"/>
                    <a:pt x="120" y="56"/>
                    <a:pt x="120" y="55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19" y="0"/>
                    <a:pt x="119" y="1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8"/>
                    <a:pt x="93" y="28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6"/>
                    <a:pt x="92" y="57"/>
                    <a:pt x="91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6" y="57"/>
                    <a:pt x="86" y="56"/>
                    <a:pt x="86" y="5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7"/>
                    <a:pt x="69" y="17"/>
                    <a:pt x="68" y="18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7"/>
                    <a:pt x="58" y="28"/>
                    <a:pt x="58" y="29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8" y="56"/>
                    <a:pt x="58" y="57"/>
                    <a:pt x="57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2" y="57"/>
                    <a:pt x="52" y="56"/>
                    <a:pt x="52" y="5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5"/>
                    <a:pt x="51" y="3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7"/>
                    <a:pt x="28" y="57"/>
                    <a:pt x="27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1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5" y="67"/>
                    <a:pt x="136" y="67"/>
                    <a:pt x="136" y="66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8"/>
                    <a:pt x="135" y="57"/>
                    <a:pt x="134" y="57"/>
                  </a:cubicBezTo>
                  <a:lnTo>
                    <a:pt x="121" y="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5859" tIns="32931" rIns="65859" bIns="32931" numCol="1" anchor="t" anchorCtr="0" compatLnSpc="1">
              <a:prstTxWarp prst="textNoShape">
                <a:avLst/>
              </a:prstTxWarp>
            </a:bodyPr>
            <a:lstStyle/>
            <a:p>
              <a:pPr defTabSz="672067"/>
              <a:endParaRPr lang="de-DE" sz="1100">
                <a:solidFill>
                  <a:srgbClr val="000000"/>
                </a:solidFill>
              </a:endParaRPr>
            </a:p>
          </p:txBody>
        </p:sp>
        <p:sp>
          <p:nvSpPr>
            <p:cNvPr id="166" name="Freeform 250">
              <a:extLst>
                <a:ext uri="{FF2B5EF4-FFF2-40B4-BE49-F238E27FC236}">
                  <a16:creationId xmlns:a16="http://schemas.microsoft.com/office/drawing/2014/main" xmlns="" id="{E1BA5ED6-011F-474A-BBE2-DA3C9B8DB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919" y="1426711"/>
              <a:ext cx="675181" cy="456054"/>
            </a:xfrm>
            <a:custGeom>
              <a:avLst/>
              <a:gdLst>
                <a:gd name="T0" fmla="*/ 24 w 129"/>
                <a:gd name="T1" fmla="*/ 83 h 87"/>
                <a:gd name="T2" fmla="*/ 26 w 129"/>
                <a:gd name="T3" fmla="*/ 80 h 87"/>
                <a:gd name="T4" fmla="*/ 62 w 129"/>
                <a:gd name="T5" fmla="*/ 45 h 87"/>
                <a:gd name="T6" fmla="*/ 64 w 129"/>
                <a:gd name="T7" fmla="*/ 45 h 87"/>
                <a:gd name="T8" fmla="*/ 79 w 129"/>
                <a:gd name="T9" fmla="*/ 59 h 87"/>
                <a:gd name="T10" fmla="*/ 81 w 129"/>
                <a:gd name="T11" fmla="*/ 59 h 87"/>
                <a:gd name="T12" fmla="*/ 117 w 129"/>
                <a:gd name="T13" fmla="*/ 23 h 87"/>
                <a:gd name="T14" fmla="*/ 120 w 129"/>
                <a:gd name="T15" fmla="*/ 23 h 87"/>
                <a:gd name="T16" fmla="*/ 128 w 129"/>
                <a:gd name="T17" fmla="*/ 31 h 87"/>
                <a:gd name="T18" fmla="*/ 129 w 129"/>
                <a:gd name="T19" fmla="*/ 30 h 87"/>
                <a:gd name="T20" fmla="*/ 129 w 129"/>
                <a:gd name="T21" fmla="*/ 2 h 87"/>
                <a:gd name="T22" fmla="*/ 128 w 129"/>
                <a:gd name="T23" fmla="*/ 0 h 87"/>
                <a:gd name="T24" fmla="*/ 99 w 129"/>
                <a:gd name="T25" fmla="*/ 0 h 87"/>
                <a:gd name="T26" fmla="*/ 98 w 129"/>
                <a:gd name="T27" fmla="*/ 1 h 87"/>
                <a:gd name="T28" fmla="*/ 107 w 129"/>
                <a:gd name="T29" fmla="*/ 10 h 87"/>
                <a:gd name="T30" fmla="*/ 107 w 129"/>
                <a:gd name="T31" fmla="*/ 12 h 87"/>
                <a:gd name="T32" fmla="*/ 81 w 129"/>
                <a:gd name="T33" fmla="*/ 39 h 87"/>
                <a:gd name="T34" fmla="*/ 79 w 129"/>
                <a:gd name="T35" fmla="*/ 39 h 87"/>
                <a:gd name="T36" fmla="*/ 64 w 129"/>
                <a:gd name="T37" fmla="*/ 24 h 87"/>
                <a:gd name="T38" fmla="*/ 62 w 129"/>
                <a:gd name="T39" fmla="*/ 24 h 87"/>
                <a:gd name="T40" fmla="*/ 0 w 129"/>
                <a:gd name="T41" fmla="*/ 86 h 87"/>
                <a:gd name="T42" fmla="*/ 1 w 129"/>
                <a:gd name="T43" fmla="*/ 87 h 87"/>
                <a:gd name="T44" fmla="*/ 18 w 129"/>
                <a:gd name="T45" fmla="*/ 87 h 87"/>
                <a:gd name="T46" fmla="*/ 21 w 129"/>
                <a:gd name="T47" fmla="*/ 86 h 87"/>
                <a:gd name="T48" fmla="*/ 24 w 129"/>
                <a:gd name="T49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87">
                  <a:moveTo>
                    <a:pt x="24" y="83"/>
                  </a:moveTo>
                  <a:cubicBezTo>
                    <a:pt x="25" y="82"/>
                    <a:pt x="26" y="81"/>
                    <a:pt x="26" y="80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4"/>
                    <a:pt x="64" y="44"/>
                    <a:pt x="64" y="45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60"/>
                    <a:pt x="80" y="60"/>
                    <a:pt x="81" y="59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8" y="22"/>
                    <a:pt x="119" y="22"/>
                    <a:pt x="120" y="23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9" y="32"/>
                    <a:pt x="129" y="31"/>
                    <a:pt x="129" y="30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8" y="1"/>
                    <a:pt x="98" y="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8" y="11"/>
                    <a:pt x="108" y="12"/>
                    <a:pt x="107" y="12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0" y="39"/>
                    <a:pt x="79" y="39"/>
                    <a:pt x="79" y="39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4"/>
                    <a:pt x="62" y="2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7"/>
                    <a:pt x="20" y="87"/>
                    <a:pt x="21" y="86"/>
                  </a:cubicBezTo>
                  <a:lnTo>
                    <a:pt x="24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5859" tIns="32931" rIns="65859" bIns="32931" numCol="1" anchor="t" anchorCtr="0" compatLnSpc="1">
              <a:prstTxWarp prst="textNoShape">
                <a:avLst/>
              </a:prstTxWarp>
            </a:bodyPr>
            <a:lstStyle/>
            <a:p>
              <a:pPr defTabSz="672067"/>
              <a:endParaRPr lang="de-DE" sz="1100">
                <a:solidFill>
                  <a:srgbClr val="000000"/>
                </a:solidFill>
              </a:endParaRP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C615D291-79F4-429C-B33D-623BEBD0C78C}"/>
              </a:ext>
            </a:extLst>
          </p:cNvPr>
          <p:cNvCxnSpPr>
            <a:cxnSpLocks/>
          </p:cNvCxnSpPr>
          <p:nvPr/>
        </p:nvCxnSpPr>
        <p:spPr>
          <a:xfrm>
            <a:off x="3845950" y="4281047"/>
            <a:ext cx="0" cy="3013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xmlns="" id="{15883FA3-6648-4DDA-A5A2-21C4FC4C1756}"/>
              </a:ext>
            </a:extLst>
          </p:cNvPr>
          <p:cNvSpPr/>
          <p:nvPr/>
        </p:nvSpPr>
        <p:spPr>
          <a:xfrm>
            <a:off x="2672503" y="4332890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C2C176BF-8284-490A-AB97-A1643384ADFD}"/>
              </a:ext>
            </a:extLst>
          </p:cNvPr>
          <p:cNvSpPr txBox="1">
            <a:spLocks/>
          </p:cNvSpPr>
          <p:nvPr/>
        </p:nvSpPr>
        <p:spPr>
          <a:xfrm>
            <a:off x="3837752" y="4868338"/>
            <a:ext cx="4899848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Rapid test-and-learn, with an emphasis on speed to market (vs. long-term campaigns)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6C840481-CD91-472D-87B7-CAD713A323DA}"/>
              </a:ext>
            </a:extLst>
          </p:cNvPr>
          <p:cNvSpPr txBox="1">
            <a:spLocks/>
          </p:cNvSpPr>
          <p:nvPr/>
        </p:nvSpPr>
        <p:spPr>
          <a:xfrm>
            <a:off x="2709864" y="4873524"/>
            <a:ext cx="646023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Test &amp; Learn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B1701891-6091-44E7-BBF1-05BFD0A60939}"/>
              </a:ext>
            </a:extLst>
          </p:cNvPr>
          <p:cNvGrpSpPr>
            <a:grpSpLocks/>
          </p:cNvGrpSpPr>
          <p:nvPr/>
        </p:nvGrpSpPr>
        <p:grpSpPr>
          <a:xfrm>
            <a:off x="3247508" y="4923700"/>
            <a:ext cx="335367" cy="227831"/>
            <a:chOff x="7021207" y="5022566"/>
            <a:chExt cx="990428" cy="791557"/>
          </a:xfrm>
          <a:solidFill>
            <a:schemeClr val="tx2"/>
          </a:solidFill>
        </p:grpSpPr>
        <p:sp>
          <p:nvSpPr>
            <p:cNvPr id="172" name="Freeform 84">
              <a:extLst>
                <a:ext uri="{FF2B5EF4-FFF2-40B4-BE49-F238E27FC236}">
                  <a16:creationId xmlns:a16="http://schemas.microsoft.com/office/drawing/2014/main" xmlns="" id="{0EE4B1EF-F206-4862-92A3-FA2AB8D6EA97}"/>
                </a:ext>
              </a:extLst>
            </p:cNvPr>
            <p:cNvSpPr/>
            <p:nvPr/>
          </p:nvSpPr>
          <p:spPr bwMode="gray">
            <a:xfrm>
              <a:off x="7061014" y="5104170"/>
              <a:ext cx="753603" cy="709953"/>
            </a:xfrm>
            <a:custGeom>
              <a:avLst/>
              <a:gdLst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6579"/>
                <a:gd name="connsiteY0" fmla="*/ 0 h 3302000"/>
                <a:gd name="connsiteX1" fmla="*/ 0 w 3506579"/>
                <a:gd name="connsiteY1" fmla="*/ 3081867 h 3302000"/>
                <a:gd name="connsiteX2" fmla="*/ 2929467 w 3506579"/>
                <a:gd name="connsiteY2" fmla="*/ 3302000 h 3302000"/>
                <a:gd name="connsiteX3" fmla="*/ 3505200 w 3506579"/>
                <a:gd name="connsiteY3" fmla="*/ 33867 h 3302000"/>
                <a:gd name="connsiteX4" fmla="*/ 863600 w 3506579"/>
                <a:gd name="connsiteY4" fmla="*/ 0 h 3302000"/>
                <a:gd name="connsiteX0" fmla="*/ 863600 w 3506415"/>
                <a:gd name="connsiteY0" fmla="*/ 0 h 3302283"/>
                <a:gd name="connsiteX1" fmla="*/ 0 w 3506415"/>
                <a:gd name="connsiteY1" fmla="*/ 3081867 h 3302283"/>
                <a:gd name="connsiteX2" fmla="*/ 2929467 w 3506415"/>
                <a:gd name="connsiteY2" fmla="*/ 3302000 h 3302283"/>
                <a:gd name="connsiteX3" fmla="*/ 3505200 w 3506415"/>
                <a:gd name="connsiteY3" fmla="*/ 33867 h 3302283"/>
                <a:gd name="connsiteX4" fmla="*/ 863600 w 3506415"/>
                <a:gd name="connsiteY4" fmla="*/ 0 h 3302283"/>
                <a:gd name="connsiteX0" fmla="*/ 863600 w 3505200"/>
                <a:gd name="connsiteY0" fmla="*/ 0 h 3302179"/>
                <a:gd name="connsiteX1" fmla="*/ 0 w 3505200"/>
                <a:gd name="connsiteY1" fmla="*/ 3081867 h 3302179"/>
                <a:gd name="connsiteX2" fmla="*/ 2929467 w 3505200"/>
                <a:gd name="connsiteY2" fmla="*/ 3302000 h 3302179"/>
                <a:gd name="connsiteX3" fmla="*/ 3505200 w 3505200"/>
                <a:gd name="connsiteY3" fmla="*/ 33867 h 3302179"/>
                <a:gd name="connsiteX4" fmla="*/ 863600 w 3505200"/>
                <a:gd name="connsiteY4" fmla="*/ 0 h 330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3302179">
                  <a:moveTo>
                    <a:pt x="863600" y="0"/>
                  </a:moveTo>
                  <a:cubicBezTo>
                    <a:pt x="855133" y="19756"/>
                    <a:pt x="508001" y="2765778"/>
                    <a:pt x="0" y="3081867"/>
                  </a:cubicBezTo>
                  <a:lnTo>
                    <a:pt x="2929467" y="3302000"/>
                  </a:lnTo>
                  <a:cubicBezTo>
                    <a:pt x="3062112" y="3330222"/>
                    <a:pt x="3491090" y="22578"/>
                    <a:pt x="3505200" y="33867"/>
                  </a:cubicBezTo>
                  <a:lnTo>
                    <a:pt x="8636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 dirty="0" err="1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173" name="Freeform 85">
              <a:extLst>
                <a:ext uri="{FF2B5EF4-FFF2-40B4-BE49-F238E27FC236}">
                  <a16:creationId xmlns:a16="http://schemas.microsoft.com/office/drawing/2014/main" xmlns="" id="{F5056113-3BBB-415E-BE02-A13E0524180F}"/>
                </a:ext>
              </a:extLst>
            </p:cNvPr>
            <p:cNvSpPr/>
            <p:nvPr/>
          </p:nvSpPr>
          <p:spPr bwMode="gray">
            <a:xfrm>
              <a:off x="7042767" y="5059958"/>
              <a:ext cx="753603" cy="709953"/>
            </a:xfrm>
            <a:custGeom>
              <a:avLst/>
              <a:gdLst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6579"/>
                <a:gd name="connsiteY0" fmla="*/ 0 h 3302000"/>
                <a:gd name="connsiteX1" fmla="*/ 0 w 3506579"/>
                <a:gd name="connsiteY1" fmla="*/ 3081867 h 3302000"/>
                <a:gd name="connsiteX2" fmla="*/ 2929467 w 3506579"/>
                <a:gd name="connsiteY2" fmla="*/ 3302000 h 3302000"/>
                <a:gd name="connsiteX3" fmla="*/ 3505200 w 3506579"/>
                <a:gd name="connsiteY3" fmla="*/ 33867 h 3302000"/>
                <a:gd name="connsiteX4" fmla="*/ 863600 w 3506579"/>
                <a:gd name="connsiteY4" fmla="*/ 0 h 3302000"/>
                <a:gd name="connsiteX0" fmla="*/ 863600 w 3506415"/>
                <a:gd name="connsiteY0" fmla="*/ 0 h 3302283"/>
                <a:gd name="connsiteX1" fmla="*/ 0 w 3506415"/>
                <a:gd name="connsiteY1" fmla="*/ 3081867 h 3302283"/>
                <a:gd name="connsiteX2" fmla="*/ 2929467 w 3506415"/>
                <a:gd name="connsiteY2" fmla="*/ 3302000 h 3302283"/>
                <a:gd name="connsiteX3" fmla="*/ 3505200 w 3506415"/>
                <a:gd name="connsiteY3" fmla="*/ 33867 h 3302283"/>
                <a:gd name="connsiteX4" fmla="*/ 863600 w 3506415"/>
                <a:gd name="connsiteY4" fmla="*/ 0 h 3302283"/>
                <a:gd name="connsiteX0" fmla="*/ 863600 w 3505200"/>
                <a:gd name="connsiteY0" fmla="*/ 0 h 3302179"/>
                <a:gd name="connsiteX1" fmla="*/ 0 w 3505200"/>
                <a:gd name="connsiteY1" fmla="*/ 3081867 h 3302179"/>
                <a:gd name="connsiteX2" fmla="*/ 2929467 w 3505200"/>
                <a:gd name="connsiteY2" fmla="*/ 3302000 h 3302179"/>
                <a:gd name="connsiteX3" fmla="*/ 3505200 w 3505200"/>
                <a:gd name="connsiteY3" fmla="*/ 33867 h 3302179"/>
                <a:gd name="connsiteX4" fmla="*/ 863600 w 3505200"/>
                <a:gd name="connsiteY4" fmla="*/ 0 h 330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3302179">
                  <a:moveTo>
                    <a:pt x="863600" y="0"/>
                  </a:moveTo>
                  <a:cubicBezTo>
                    <a:pt x="855133" y="19756"/>
                    <a:pt x="508001" y="2765778"/>
                    <a:pt x="0" y="3081867"/>
                  </a:cubicBezTo>
                  <a:lnTo>
                    <a:pt x="2929467" y="3302000"/>
                  </a:lnTo>
                  <a:cubicBezTo>
                    <a:pt x="3062112" y="3330222"/>
                    <a:pt x="3491090" y="22578"/>
                    <a:pt x="3505200" y="33867"/>
                  </a:cubicBezTo>
                  <a:lnTo>
                    <a:pt x="8636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 dirty="0" err="1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174" name="Freeform 86">
              <a:extLst>
                <a:ext uri="{FF2B5EF4-FFF2-40B4-BE49-F238E27FC236}">
                  <a16:creationId xmlns:a16="http://schemas.microsoft.com/office/drawing/2014/main" xmlns="" id="{BADFE562-8F6B-4031-A054-4321F4383FAB}"/>
                </a:ext>
              </a:extLst>
            </p:cNvPr>
            <p:cNvSpPr/>
            <p:nvPr/>
          </p:nvSpPr>
          <p:spPr bwMode="gray">
            <a:xfrm>
              <a:off x="7021207" y="5022566"/>
              <a:ext cx="753603" cy="709953"/>
            </a:xfrm>
            <a:custGeom>
              <a:avLst/>
              <a:gdLst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5200"/>
                <a:gd name="connsiteY0" fmla="*/ 0 h 3302000"/>
                <a:gd name="connsiteX1" fmla="*/ 0 w 3505200"/>
                <a:gd name="connsiteY1" fmla="*/ 3081867 h 3302000"/>
                <a:gd name="connsiteX2" fmla="*/ 2929467 w 3505200"/>
                <a:gd name="connsiteY2" fmla="*/ 3302000 h 3302000"/>
                <a:gd name="connsiteX3" fmla="*/ 3505200 w 3505200"/>
                <a:gd name="connsiteY3" fmla="*/ 33867 h 3302000"/>
                <a:gd name="connsiteX4" fmla="*/ 863600 w 3505200"/>
                <a:gd name="connsiteY4" fmla="*/ 0 h 3302000"/>
                <a:gd name="connsiteX0" fmla="*/ 863600 w 3506579"/>
                <a:gd name="connsiteY0" fmla="*/ 0 h 3302000"/>
                <a:gd name="connsiteX1" fmla="*/ 0 w 3506579"/>
                <a:gd name="connsiteY1" fmla="*/ 3081867 h 3302000"/>
                <a:gd name="connsiteX2" fmla="*/ 2929467 w 3506579"/>
                <a:gd name="connsiteY2" fmla="*/ 3302000 h 3302000"/>
                <a:gd name="connsiteX3" fmla="*/ 3505200 w 3506579"/>
                <a:gd name="connsiteY3" fmla="*/ 33867 h 3302000"/>
                <a:gd name="connsiteX4" fmla="*/ 863600 w 3506579"/>
                <a:gd name="connsiteY4" fmla="*/ 0 h 3302000"/>
                <a:gd name="connsiteX0" fmla="*/ 863600 w 3506415"/>
                <a:gd name="connsiteY0" fmla="*/ 0 h 3302283"/>
                <a:gd name="connsiteX1" fmla="*/ 0 w 3506415"/>
                <a:gd name="connsiteY1" fmla="*/ 3081867 h 3302283"/>
                <a:gd name="connsiteX2" fmla="*/ 2929467 w 3506415"/>
                <a:gd name="connsiteY2" fmla="*/ 3302000 h 3302283"/>
                <a:gd name="connsiteX3" fmla="*/ 3505200 w 3506415"/>
                <a:gd name="connsiteY3" fmla="*/ 33867 h 3302283"/>
                <a:gd name="connsiteX4" fmla="*/ 863600 w 3506415"/>
                <a:gd name="connsiteY4" fmla="*/ 0 h 3302283"/>
                <a:gd name="connsiteX0" fmla="*/ 863600 w 3505200"/>
                <a:gd name="connsiteY0" fmla="*/ 0 h 3302179"/>
                <a:gd name="connsiteX1" fmla="*/ 0 w 3505200"/>
                <a:gd name="connsiteY1" fmla="*/ 3081867 h 3302179"/>
                <a:gd name="connsiteX2" fmla="*/ 2929467 w 3505200"/>
                <a:gd name="connsiteY2" fmla="*/ 3302000 h 3302179"/>
                <a:gd name="connsiteX3" fmla="*/ 3505200 w 3505200"/>
                <a:gd name="connsiteY3" fmla="*/ 33867 h 3302179"/>
                <a:gd name="connsiteX4" fmla="*/ 863600 w 3505200"/>
                <a:gd name="connsiteY4" fmla="*/ 0 h 330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3302179">
                  <a:moveTo>
                    <a:pt x="863600" y="0"/>
                  </a:moveTo>
                  <a:cubicBezTo>
                    <a:pt x="855133" y="19756"/>
                    <a:pt x="508001" y="2765778"/>
                    <a:pt x="0" y="3081867"/>
                  </a:cubicBezTo>
                  <a:lnTo>
                    <a:pt x="2929467" y="3302000"/>
                  </a:lnTo>
                  <a:cubicBezTo>
                    <a:pt x="3062112" y="3330222"/>
                    <a:pt x="3491090" y="22578"/>
                    <a:pt x="3505200" y="33867"/>
                  </a:cubicBezTo>
                  <a:lnTo>
                    <a:pt x="8636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 dirty="0" err="1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175" name="Round Same Side Corner Rectangle 138">
              <a:extLst>
                <a:ext uri="{FF2B5EF4-FFF2-40B4-BE49-F238E27FC236}">
                  <a16:creationId xmlns:a16="http://schemas.microsoft.com/office/drawing/2014/main" xmlns="" id="{94815DD0-5153-47AB-B077-1729BDFCAE46}"/>
                </a:ext>
              </a:extLst>
            </p:cNvPr>
            <p:cNvSpPr/>
            <p:nvPr/>
          </p:nvSpPr>
          <p:spPr bwMode="gray">
            <a:xfrm rot="360000">
              <a:off x="7206590" y="5320884"/>
              <a:ext cx="215288" cy="133153"/>
            </a:xfrm>
            <a:custGeom>
              <a:avLst/>
              <a:gdLst/>
              <a:ahLst/>
              <a:cxnLst/>
              <a:rect l="l" t="t" r="r" b="b"/>
              <a:pathLst>
                <a:path w="985838" h="522287">
                  <a:moveTo>
                    <a:pt x="40775" y="226218"/>
                  </a:moveTo>
                  <a:lnTo>
                    <a:pt x="161631" y="226218"/>
                  </a:lnTo>
                  <a:cubicBezTo>
                    <a:pt x="184150" y="226218"/>
                    <a:pt x="202406" y="244474"/>
                    <a:pt x="202406" y="266993"/>
                  </a:cubicBezTo>
                  <a:lnTo>
                    <a:pt x="202406" y="522286"/>
                  </a:lnTo>
                  <a:lnTo>
                    <a:pt x="0" y="522286"/>
                  </a:lnTo>
                  <a:lnTo>
                    <a:pt x="0" y="266993"/>
                  </a:lnTo>
                  <a:cubicBezTo>
                    <a:pt x="0" y="244474"/>
                    <a:pt x="18256" y="226218"/>
                    <a:pt x="40775" y="226218"/>
                  </a:cubicBezTo>
                  <a:close/>
                  <a:moveTo>
                    <a:pt x="301919" y="145462"/>
                  </a:moveTo>
                  <a:lnTo>
                    <a:pt x="422775" y="145462"/>
                  </a:lnTo>
                  <a:cubicBezTo>
                    <a:pt x="445294" y="145462"/>
                    <a:pt x="463550" y="163718"/>
                    <a:pt x="463550" y="186237"/>
                  </a:cubicBezTo>
                  <a:lnTo>
                    <a:pt x="463550" y="522286"/>
                  </a:lnTo>
                  <a:lnTo>
                    <a:pt x="261144" y="522286"/>
                  </a:lnTo>
                  <a:lnTo>
                    <a:pt x="261144" y="186237"/>
                  </a:lnTo>
                  <a:cubicBezTo>
                    <a:pt x="261144" y="163718"/>
                    <a:pt x="279400" y="145462"/>
                    <a:pt x="301919" y="145462"/>
                  </a:cubicBezTo>
                  <a:close/>
                  <a:moveTo>
                    <a:pt x="563063" y="65087"/>
                  </a:moveTo>
                  <a:lnTo>
                    <a:pt x="683919" y="65087"/>
                  </a:lnTo>
                  <a:cubicBezTo>
                    <a:pt x="706438" y="65087"/>
                    <a:pt x="724694" y="83343"/>
                    <a:pt x="724694" y="105862"/>
                  </a:cubicBezTo>
                  <a:lnTo>
                    <a:pt x="724694" y="522287"/>
                  </a:lnTo>
                  <a:lnTo>
                    <a:pt x="522288" y="522287"/>
                  </a:lnTo>
                  <a:lnTo>
                    <a:pt x="522288" y="105862"/>
                  </a:lnTo>
                  <a:cubicBezTo>
                    <a:pt x="522288" y="83343"/>
                    <a:pt x="540544" y="65087"/>
                    <a:pt x="563063" y="65087"/>
                  </a:cubicBezTo>
                  <a:close/>
                  <a:moveTo>
                    <a:pt x="824207" y="0"/>
                  </a:moveTo>
                  <a:lnTo>
                    <a:pt x="945063" y="0"/>
                  </a:lnTo>
                  <a:cubicBezTo>
                    <a:pt x="967582" y="0"/>
                    <a:pt x="985838" y="18256"/>
                    <a:pt x="985838" y="40775"/>
                  </a:cubicBezTo>
                  <a:lnTo>
                    <a:pt x="985838" y="522287"/>
                  </a:lnTo>
                  <a:lnTo>
                    <a:pt x="783432" y="522287"/>
                  </a:lnTo>
                  <a:lnTo>
                    <a:pt x="783432" y="40775"/>
                  </a:lnTo>
                  <a:cubicBezTo>
                    <a:pt x="783432" y="18256"/>
                    <a:pt x="801688" y="0"/>
                    <a:pt x="82420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 dirty="0" err="1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FB5DECB4-8189-48C3-A45E-D5674E64054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7296047" y="5110655"/>
              <a:ext cx="435670" cy="4356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lIns="52928" tIns="52928" rIns="52928" bIns="52928" anchor="ctr"/>
            <a:lstStyle/>
            <a:p>
              <a:pPr marL="256666" indent="-256666" defTabSz="670829">
                <a:buClr>
                  <a:srgbClr val="FF8000"/>
                </a:buClr>
                <a:buSzPct val="125000"/>
              </a:pPr>
              <a:endParaRPr lang="en-US" sz="1100">
                <a:solidFill>
                  <a:srgbClr val="FFFFFF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177" name="Oval 49">
              <a:extLst>
                <a:ext uri="{FF2B5EF4-FFF2-40B4-BE49-F238E27FC236}">
                  <a16:creationId xmlns:a16="http://schemas.microsoft.com/office/drawing/2014/main" xmlns="" id="{6402ECE6-2CA5-46EA-A205-E0B5B092FC8E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gray">
            <a:xfrm rot="13500000">
              <a:off x="7918637" y="5661037"/>
              <a:ext cx="62852" cy="123144"/>
            </a:xfrm>
            <a:custGeom>
              <a:avLst/>
              <a:gdLst/>
              <a:ahLst/>
              <a:cxnLst/>
              <a:rect l="l" t="t" r="r" b="b"/>
              <a:pathLst>
                <a:path w="466717" h="914400">
                  <a:moveTo>
                    <a:pt x="457200" y="0"/>
                  </a:moveTo>
                  <a:lnTo>
                    <a:pt x="466717" y="960"/>
                  </a:lnTo>
                  <a:lnTo>
                    <a:pt x="466717" y="913441"/>
                  </a:lnTo>
                  <a:cubicBezTo>
                    <a:pt x="463564" y="914368"/>
                    <a:pt x="460386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A17FC5AB-CBB7-48D0-A055-8E20E638BAD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gray">
            <a:xfrm rot="13500000">
              <a:off x="7670630" y="5525592"/>
              <a:ext cx="287975" cy="123144"/>
            </a:xfrm>
            <a:prstGeom prst="rect">
              <a:avLst/>
            </a:prstGeom>
            <a:grp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Oval 72">
              <a:extLst>
                <a:ext uri="{FF2B5EF4-FFF2-40B4-BE49-F238E27FC236}">
                  <a16:creationId xmlns:a16="http://schemas.microsoft.com/office/drawing/2014/main" xmlns="" id="{D0CB12C3-4041-4D2F-B6AB-7B0D3F8FD220}"/>
                </a:ext>
              </a:extLst>
            </p:cNvPr>
            <p:cNvSpPr/>
            <p:nvPr/>
          </p:nvSpPr>
          <p:spPr bwMode="gray">
            <a:xfrm rot="387134">
              <a:off x="7359668" y="5190223"/>
              <a:ext cx="311951" cy="282023"/>
            </a:xfrm>
            <a:custGeom>
              <a:avLst/>
              <a:gdLst/>
              <a:ahLst/>
              <a:cxnLst/>
              <a:rect l="l" t="t" r="r" b="b"/>
              <a:pathLst>
                <a:path w="451320" h="408022">
                  <a:moveTo>
                    <a:pt x="11278" y="113638"/>
                  </a:moveTo>
                  <a:lnTo>
                    <a:pt x="74524" y="113638"/>
                  </a:lnTo>
                  <a:cubicBezTo>
                    <a:pt x="89593" y="113638"/>
                    <a:pt x="101810" y="127900"/>
                    <a:pt x="101810" y="145493"/>
                  </a:cubicBezTo>
                  <a:lnTo>
                    <a:pt x="101810" y="408021"/>
                  </a:lnTo>
                  <a:lnTo>
                    <a:pt x="85966" y="408021"/>
                  </a:lnTo>
                  <a:cubicBezTo>
                    <a:pt x="32435" y="352185"/>
                    <a:pt x="0" y="276309"/>
                    <a:pt x="0" y="192858"/>
                  </a:cubicBezTo>
                  <a:cubicBezTo>
                    <a:pt x="0" y="165389"/>
                    <a:pt x="3515" y="138740"/>
                    <a:pt x="11278" y="113638"/>
                  </a:cubicBezTo>
                  <a:close/>
                  <a:moveTo>
                    <a:pt x="168403" y="50848"/>
                  </a:moveTo>
                  <a:lnTo>
                    <a:pt x="249279" y="50848"/>
                  </a:lnTo>
                  <a:cubicBezTo>
                    <a:pt x="264348" y="50848"/>
                    <a:pt x="276565" y="65110"/>
                    <a:pt x="276565" y="82702"/>
                  </a:cubicBezTo>
                  <a:lnTo>
                    <a:pt x="276565" y="408022"/>
                  </a:lnTo>
                  <a:lnTo>
                    <a:pt x="141117" y="408022"/>
                  </a:lnTo>
                  <a:lnTo>
                    <a:pt x="141117" y="82702"/>
                  </a:lnTo>
                  <a:cubicBezTo>
                    <a:pt x="141117" y="65110"/>
                    <a:pt x="153334" y="50848"/>
                    <a:pt x="168403" y="50848"/>
                  </a:cubicBezTo>
                  <a:close/>
                  <a:moveTo>
                    <a:pt x="343158" y="0"/>
                  </a:moveTo>
                  <a:lnTo>
                    <a:pt x="424034" y="0"/>
                  </a:lnTo>
                  <a:cubicBezTo>
                    <a:pt x="439103" y="0"/>
                    <a:pt x="451320" y="14262"/>
                    <a:pt x="451320" y="31855"/>
                  </a:cubicBezTo>
                  <a:lnTo>
                    <a:pt x="451320" y="408022"/>
                  </a:lnTo>
                  <a:lnTo>
                    <a:pt x="315872" y="408022"/>
                  </a:lnTo>
                  <a:lnTo>
                    <a:pt x="315872" y="31855"/>
                  </a:lnTo>
                  <a:cubicBezTo>
                    <a:pt x="315872" y="14262"/>
                    <a:pt x="328089" y="0"/>
                    <a:pt x="34315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67"/>
              <a:endParaRPr lang="en-US" sz="1100" dirty="0" err="1">
                <a:solidFill>
                  <a:srgbClr val="4D4D4D"/>
                </a:solidFill>
                <a:latin typeface="Arial"/>
              </a:endParaRPr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4FFD3D9E-A4C6-44F9-83C1-9651DECAB848}"/>
              </a:ext>
            </a:extLst>
          </p:cNvPr>
          <p:cNvCxnSpPr>
            <a:cxnSpLocks/>
          </p:cNvCxnSpPr>
          <p:nvPr/>
        </p:nvCxnSpPr>
        <p:spPr>
          <a:xfrm>
            <a:off x="3744048" y="4886943"/>
            <a:ext cx="0" cy="3013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xmlns="" id="{D949A741-E27C-424A-9200-891B77F163C9}"/>
              </a:ext>
            </a:extLst>
          </p:cNvPr>
          <p:cNvSpPr/>
          <p:nvPr/>
        </p:nvSpPr>
        <p:spPr>
          <a:xfrm>
            <a:off x="2417192" y="4938786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922DA8BD-26A1-4907-AD22-E2ACF0791695}"/>
              </a:ext>
            </a:extLst>
          </p:cNvPr>
          <p:cNvSpPr txBox="1">
            <a:spLocks/>
          </p:cNvSpPr>
          <p:nvPr/>
        </p:nvSpPr>
        <p:spPr>
          <a:xfrm>
            <a:off x="3632663" y="5474254"/>
            <a:ext cx="5104938" cy="33855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Agile, cross-functional teams (i.e., segment, enterprise) to more effectively share information and implement consistent methods and tools across teams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35C4EB56-B4E6-46BD-842A-1EA09B638B51}"/>
              </a:ext>
            </a:extLst>
          </p:cNvPr>
          <p:cNvSpPr txBox="1">
            <a:spLocks/>
          </p:cNvSpPr>
          <p:nvPr/>
        </p:nvSpPr>
        <p:spPr>
          <a:xfrm>
            <a:off x="2294320" y="5484625"/>
            <a:ext cx="652423" cy="338554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Cross</a:t>
            </a:r>
            <a:br>
              <a:rPr lang="en-US" sz="1100" dirty="0">
                <a:solidFill>
                  <a:srgbClr val="000000"/>
                </a:solidFill>
                <a:latin typeface="Arial"/>
              </a:rPr>
            </a:br>
            <a:r>
              <a:rPr lang="en-US" sz="1100" dirty="0">
                <a:solidFill>
                  <a:srgbClr val="000000"/>
                </a:solidFill>
                <a:latin typeface="Arial"/>
              </a:rPr>
              <a:t>Functional</a:t>
            </a:r>
          </a:p>
        </p:txBody>
      </p:sp>
      <p:sp>
        <p:nvSpPr>
          <p:cNvPr id="184" name="Freeform 48">
            <a:extLst>
              <a:ext uri="{FF2B5EF4-FFF2-40B4-BE49-F238E27FC236}">
                <a16:creationId xmlns:a16="http://schemas.microsoft.com/office/drawing/2014/main" xmlns="" id="{5F28061D-F5C7-4774-B008-66FEB1B460C7}"/>
              </a:ext>
            </a:extLst>
          </p:cNvPr>
          <p:cNvSpPr>
            <a:spLocks noEditPoints="1"/>
          </p:cNvSpPr>
          <p:nvPr/>
        </p:nvSpPr>
        <p:spPr bwMode="auto">
          <a:xfrm>
            <a:off x="3049568" y="5507389"/>
            <a:ext cx="308881" cy="272280"/>
          </a:xfrm>
          <a:custGeom>
            <a:avLst/>
            <a:gdLst>
              <a:gd name="T0" fmla="*/ 4108 w 8383"/>
              <a:gd name="T1" fmla="*/ 5733 h 8375"/>
              <a:gd name="T2" fmla="*/ 4367 w 8383"/>
              <a:gd name="T3" fmla="*/ 5475 h 8375"/>
              <a:gd name="T4" fmla="*/ 6762 w 8383"/>
              <a:gd name="T5" fmla="*/ 7858 h 8375"/>
              <a:gd name="T6" fmla="*/ 7877 w 8383"/>
              <a:gd name="T7" fmla="*/ 6769 h 8375"/>
              <a:gd name="T8" fmla="*/ 7775 w 8383"/>
              <a:gd name="T9" fmla="*/ 6667 h 8375"/>
              <a:gd name="T10" fmla="*/ 7558 w 8383"/>
              <a:gd name="T11" fmla="*/ 6883 h 8375"/>
              <a:gd name="T12" fmla="*/ 7301 w 8383"/>
              <a:gd name="T13" fmla="*/ 6625 h 8375"/>
              <a:gd name="T14" fmla="*/ 7516 w 8383"/>
              <a:gd name="T15" fmla="*/ 6408 h 8375"/>
              <a:gd name="T16" fmla="*/ 7267 w 8383"/>
              <a:gd name="T17" fmla="*/ 6158 h 8375"/>
              <a:gd name="T18" fmla="*/ 6875 w 8383"/>
              <a:gd name="T19" fmla="*/ 6550 h 8375"/>
              <a:gd name="T20" fmla="*/ 6617 w 8383"/>
              <a:gd name="T21" fmla="*/ 6292 h 8375"/>
              <a:gd name="T22" fmla="*/ 7008 w 8383"/>
              <a:gd name="T23" fmla="*/ 5899 h 8375"/>
              <a:gd name="T24" fmla="*/ 6749 w 8383"/>
              <a:gd name="T25" fmla="*/ 5641 h 8375"/>
              <a:gd name="T26" fmla="*/ 6534 w 8383"/>
              <a:gd name="T27" fmla="*/ 5858 h 8375"/>
              <a:gd name="T28" fmla="*/ 6275 w 8383"/>
              <a:gd name="T29" fmla="*/ 5601 h 8375"/>
              <a:gd name="T30" fmla="*/ 6492 w 8383"/>
              <a:gd name="T31" fmla="*/ 5382 h 8375"/>
              <a:gd name="T32" fmla="*/ 6241 w 8383"/>
              <a:gd name="T33" fmla="*/ 5134 h 8375"/>
              <a:gd name="T34" fmla="*/ 5850 w 8383"/>
              <a:gd name="T35" fmla="*/ 5508 h 8375"/>
              <a:gd name="T36" fmla="*/ 5591 w 8383"/>
              <a:gd name="T37" fmla="*/ 5267 h 8375"/>
              <a:gd name="T38" fmla="*/ 5983 w 8383"/>
              <a:gd name="T39" fmla="*/ 4875 h 8375"/>
              <a:gd name="T40" fmla="*/ 5725 w 8383"/>
              <a:gd name="T41" fmla="*/ 4617 h 8375"/>
              <a:gd name="T42" fmla="*/ 5508 w 8383"/>
              <a:gd name="T43" fmla="*/ 4833 h 8375"/>
              <a:gd name="T44" fmla="*/ 5250 w 8383"/>
              <a:gd name="T45" fmla="*/ 4572 h 8375"/>
              <a:gd name="T46" fmla="*/ 5732 w 8383"/>
              <a:gd name="T47" fmla="*/ 4107 h 8375"/>
              <a:gd name="T48" fmla="*/ 8383 w 8383"/>
              <a:gd name="T49" fmla="*/ 6758 h 8375"/>
              <a:gd name="T50" fmla="*/ 6758 w 8383"/>
              <a:gd name="T51" fmla="*/ 8375 h 8375"/>
              <a:gd name="T52" fmla="*/ 317 w 8383"/>
              <a:gd name="T53" fmla="*/ 8066 h 8375"/>
              <a:gd name="T54" fmla="*/ 436 w 8383"/>
              <a:gd name="T55" fmla="*/ 7251 h 8375"/>
              <a:gd name="T56" fmla="*/ 1698 w 8383"/>
              <a:gd name="T57" fmla="*/ 5496 h 8375"/>
              <a:gd name="T58" fmla="*/ 1391 w 8383"/>
              <a:gd name="T59" fmla="*/ 3016 h 8375"/>
              <a:gd name="T60" fmla="*/ 812 w 8383"/>
              <a:gd name="T61" fmla="*/ 812 h 8375"/>
              <a:gd name="T62" fmla="*/ 3016 w 8383"/>
              <a:gd name="T63" fmla="*/ 1391 h 8375"/>
              <a:gd name="T64" fmla="*/ 5604 w 8383"/>
              <a:gd name="T65" fmla="*/ 1590 h 8375"/>
              <a:gd name="T66" fmla="*/ 7667 w 8383"/>
              <a:gd name="T67" fmla="*/ 357 h 8375"/>
              <a:gd name="T68" fmla="*/ 4911 w 8383"/>
              <a:gd name="T69" fmla="*/ 4661 h 8375"/>
              <a:gd name="T70" fmla="*/ 420 w 8383"/>
              <a:gd name="T71" fmla="*/ 8125 h 8375"/>
              <a:gd name="T72" fmla="*/ 4554 w 8383"/>
              <a:gd name="T73" fmla="*/ 4504 h 8375"/>
              <a:gd name="T74" fmla="*/ 7137 w 8383"/>
              <a:gd name="T75" fmla="*/ 1246 h 8375"/>
              <a:gd name="T76" fmla="*/ 3875 w 8383"/>
              <a:gd name="T77" fmla="*/ 3833 h 8375"/>
              <a:gd name="T78" fmla="*/ 1283 w 8383"/>
              <a:gd name="T79" fmla="*/ 7092 h 8375"/>
              <a:gd name="T80" fmla="*/ 4554 w 8383"/>
              <a:gd name="T81" fmla="*/ 4504 h 8375"/>
              <a:gd name="T82" fmla="*/ 3933 w 8383"/>
              <a:gd name="T83" fmla="*/ 3259 h 8375"/>
              <a:gd name="T84" fmla="*/ 3718 w 8383"/>
              <a:gd name="T85" fmla="*/ 3042 h 8375"/>
              <a:gd name="T86" fmla="*/ 3932 w 8383"/>
              <a:gd name="T87" fmla="*/ 2825 h 8375"/>
              <a:gd name="T88" fmla="*/ 3684 w 8383"/>
              <a:gd name="T89" fmla="*/ 2575 h 8375"/>
              <a:gd name="T90" fmla="*/ 3291 w 8383"/>
              <a:gd name="T91" fmla="*/ 2966 h 8375"/>
              <a:gd name="T92" fmla="*/ 3034 w 8383"/>
              <a:gd name="T93" fmla="*/ 2708 h 8375"/>
              <a:gd name="T94" fmla="*/ 3425 w 8383"/>
              <a:gd name="T95" fmla="*/ 2316 h 8375"/>
              <a:gd name="T96" fmla="*/ 3166 w 8383"/>
              <a:gd name="T97" fmla="*/ 2058 h 8375"/>
              <a:gd name="T98" fmla="*/ 2951 w 8383"/>
              <a:gd name="T99" fmla="*/ 2275 h 8375"/>
              <a:gd name="T100" fmla="*/ 2692 w 8383"/>
              <a:gd name="T101" fmla="*/ 2017 h 8375"/>
              <a:gd name="T102" fmla="*/ 2908 w 8383"/>
              <a:gd name="T103" fmla="*/ 1799 h 8375"/>
              <a:gd name="T104" fmla="*/ 2658 w 8383"/>
              <a:gd name="T105" fmla="*/ 1551 h 8375"/>
              <a:gd name="T106" fmla="*/ 2267 w 8383"/>
              <a:gd name="T107" fmla="*/ 1925 h 8375"/>
              <a:gd name="T108" fmla="*/ 2008 w 8383"/>
              <a:gd name="T109" fmla="*/ 1684 h 8375"/>
              <a:gd name="T110" fmla="*/ 2400 w 8383"/>
              <a:gd name="T111" fmla="*/ 1291 h 8375"/>
              <a:gd name="T112" fmla="*/ 2142 w 8383"/>
              <a:gd name="T113" fmla="*/ 1034 h 8375"/>
              <a:gd name="T114" fmla="*/ 1925 w 8383"/>
              <a:gd name="T115" fmla="*/ 1249 h 8375"/>
              <a:gd name="T116" fmla="*/ 1667 w 8383"/>
              <a:gd name="T117" fmla="*/ 992 h 8375"/>
              <a:gd name="T118" fmla="*/ 1882 w 8383"/>
              <a:gd name="T119" fmla="*/ 775 h 8375"/>
              <a:gd name="T120" fmla="*/ 1622 w 8383"/>
              <a:gd name="T121" fmla="*/ 525 h 8375"/>
              <a:gd name="T122" fmla="*/ 506 w 8383"/>
              <a:gd name="T123" fmla="*/ 1615 h 8375"/>
              <a:gd name="T124" fmla="*/ 3042 w 8383"/>
              <a:gd name="T125" fmla="*/ 4142 h 8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383" h="8375">
                <a:moveTo>
                  <a:pt x="5429" y="7054"/>
                </a:moveTo>
                <a:lnTo>
                  <a:pt x="4108" y="5733"/>
                </a:lnTo>
                <a:lnTo>
                  <a:pt x="4237" y="5604"/>
                </a:lnTo>
                <a:lnTo>
                  <a:pt x="4367" y="5475"/>
                </a:lnTo>
                <a:lnTo>
                  <a:pt x="5558" y="6667"/>
                </a:lnTo>
                <a:cubicBezTo>
                  <a:pt x="6214" y="7322"/>
                  <a:pt x="6755" y="7858"/>
                  <a:pt x="6762" y="7858"/>
                </a:cubicBezTo>
                <a:cubicBezTo>
                  <a:pt x="6769" y="7858"/>
                  <a:pt x="7022" y="7613"/>
                  <a:pt x="7325" y="7314"/>
                </a:cubicBezTo>
                <a:lnTo>
                  <a:pt x="7877" y="6769"/>
                </a:lnTo>
                <a:lnTo>
                  <a:pt x="7826" y="6718"/>
                </a:lnTo>
                <a:lnTo>
                  <a:pt x="7775" y="6667"/>
                </a:lnTo>
                <a:lnTo>
                  <a:pt x="7667" y="6775"/>
                </a:lnTo>
                <a:lnTo>
                  <a:pt x="7558" y="6883"/>
                </a:lnTo>
                <a:lnTo>
                  <a:pt x="7429" y="6754"/>
                </a:lnTo>
                <a:lnTo>
                  <a:pt x="7301" y="6625"/>
                </a:lnTo>
                <a:lnTo>
                  <a:pt x="7408" y="6517"/>
                </a:lnTo>
                <a:lnTo>
                  <a:pt x="7516" y="6408"/>
                </a:lnTo>
                <a:lnTo>
                  <a:pt x="7391" y="6283"/>
                </a:lnTo>
                <a:lnTo>
                  <a:pt x="7267" y="6158"/>
                </a:lnTo>
                <a:lnTo>
                  <a:pt x="7071" y="6354"/>
                </a:lnTo>
                <a:lnTo>
                  <a:pt x="6875" y="6550"/>
                </a:lnTo>
                <a:lnTo>
                  <a:pt x="6746" y="6421"/>
                </a:lnTo>
                <a:lnTo>
                  <a:pt x="6617" y="6292"/>
                </a:lnTo>
                <a:lnTo>
                  <a:pt x="6813" y="6096"/>
                </a:lnTo>
                <a:lnTo>
                  <a:pt x="7008" y="5899"/>
                </a:lnTo>
                <a:lnTo>
                  <a:pt x="6879" y="5770"/>
                </a:lnTo>
                <a:lnTo>
                  <a:pt x="6749" y="5641"/>
                </a:lnTo>
                <a:lnTo>
                  <a:pt x="6642" y="5750"/>
                </a:lnTo>
                <a:lnTo>
                  <a:pt x="6534" y="5858"/>
                </a:lnTo>
                <a:lnTo>
                  <a:pt x="6405" y="5730"/>
                </a:lnTo>
                <a:lnTo>
                  <a:pt x="6275" y="5601"/>
                </a:lnTo>
                <a:lnTo>
                  <a:pt x="6383" y="5492"/>
                </a:lnTo>
                <a:lnTo>
                  <a:pt x="6492" y="5382"/>
                </a:lnTo>
                <a:lnTo>
                  <a:pt x="6367" y="5258"/>
                </a:lnTo>
                <a:lnTo>
                  <a:pt x="6241" y="5134"/>
                </a:lnTo>
                <a:lnTo>
                  <a:pt x="6054" y="5321"/>
                </a:lnTo>
                <a:cubicBezTo>
                  <a:pt x="5951" y="5424"/>
                  <a:pt x="5859" y="5508"/>
                  <a:pt x="5850" y="5508"/>
                </a:cubicBezTo>
                <a:cubicBezTo>
                  <a:pt x="5841" y="5508"/>
                  <a:pt x="5779" y="5454"/>
                  <a:pt x="5713" y="5388"/>
                </a:cubicBezTo>
                <a:lnTo>
                  <a:pt x="5591" y="5267"/>
                </a:lnTo>
                <a:lnTo>
                  <a:pt x="5787" y="5071"/>
                </a:lnTo>
                <a:lnTo>
                  <a:pt x="5983" y="4875"/>
                </a:lnTo>
                <a:lnTo>
                  <a:pt x="5854" y="4746"/>
                </a:lnTo>
                <a:lnTo>
                  <a:pt x="5725" y="4617"/>
                </a:lnTo>
                <a:lnTo>
                  <a:pt x="5617" y="4725"/>
                </a:lnTo>
                <a:lnTo>
                  <a:pt x="5508" y="4833"/>
                </a:lnTo>
                <a:lnTo>
                  <a:pt x="5379" y="4702"/>
                </a:lnTo>
                <a:lnTo>
                  <a:pt x="5250" y="4572"/>
                </a:lnTo>
                <a:lnTo>
                  <a:pt x="5491" y="4340"/>
                </a:lnTo>
                <a:lnTo>
                  <a:pt x="5732" y="4107"/>
                </a:lnTo>
                <a:lnTo>
                  <a:pt x="7058" y="5433"/>
                </a:lnTo>
                <a:lnTo>
                  <a:pt x="8383" y="6758"/>
                </a:lnTo>
                <a:lnTo>
                  <a:pt x="7575" y="7567"/>
                </a:lnTo>
                <a:cubicBezTo>
                  <a:pt x="7130" y="8011"/>
                  <a:pt x="6763" y="8375"/>
                  <a:pt x="6758" y="8375"/>
                </a:cubicBezTo>
                <a:cubicBezTo>
                  <a:pt x="6754" y="8375"/>
                  <a:pt x="6155" y="7780"/>
                  <a:pt x="5429" y="7054"/>
                </a:cubicBezTo>
                <a:close/>
                <a:moveTo>
                  <a:pt x="317" y="8066"/>
                </a:moveTo>
                <a:cubicBezTo>
                  <a:pt x="280" y="8028"/>
                  <a:pt x="258" y="7991"/>
                  <a:pt x="258" y="7963"/>
                </a:cubicBezTo>
                <a:cubicBezTo>
                  <a:pt x="258" y="7939"/>
                  <a:pt x="338" y="7619"/>
                  <a:pt x="436" y="7251"/>
                </a:cubicBezTo>
                <a:lnTo>
                  <a:pt x="614" y="6583"/>
                </a:lnTo>
                <a:lnTo>
                  <a:pt x="1698" y="5496"/>
                </a:lnTo>
                <a:lnTo>
                  <a:pt x="2783" y="4408"/>
                </a:lnTo>
                <a:lnTo>
                  <a:pt x="1391" y="3016"/>
                </a:lnTo>
                <a:lnTo>
                  <a:pt x="0" y="1625"/>
                </a:lnTo>
                <a:lnTo>
                  <a:pt x="812" y="812"/>
                </a:lnTo>
                <a:lnTo>
                  <a:pt x="1625" y="0"/>
                </a:lnTo>
                <a:lnTo>
                  <a:pt x="3016" y="1391"/>
                </a:lnTo>
                <a:lnTo>
                  <a:pt x="4408" y="2783"/>
                </a:lnTo>
                <a:lnTo>
                  <a:pt x="5604" y="1590"/>
                </a:lnTo>
                <a:cubicBezTo>
                  <a:pt x="6756" y="441"/>
                  <a:pt x="6804" y="396"/>
                  <a:pt x="6917" y="345"/>
                </a:cubicBezTo>
                <a:cubicBezTo>
                  <a:pt x="7170" y="231"/>
                  <a:pt x="7422" y="235"/>
                  <a:pt x="7667" y="357"/>
                </a:cubicBezTo>
                <a:cubicBezTo>
                  <a:pt x="8069" y="556"/>
                  <a:pt x="8230" y="1037"/>
                  <a:pt x="8038" y="1466"/>
                </a:cubicBezTo>
                <a:cubicBezTo>
                  <a:pt x="7987" y="1581"/>
                  <a:pt x="7925" y="1644"/>
                  <a:pt x="4911" y="4661"/>
                </a:cubicBezTo>
                <a:cubicBezTo>
                  <a:pt x="2854" y="6720"/>
                  <a:pt x="1816" y="7748"/>
                  <a:pt x="1776" y="7765"/>
                </a:cubicBezTo>
                <a:cubicBezTo>
                  <a:pt x="1692" y="7802"/>
                  <a:pt x="474" y="8125"/>
                  <a:pt x="420" y="8125"/>
                </a:cubicBezTo>
                <a:cubicBezTo>
                  <a:pt x="392" y="8125"/>
                  <a:pt x="355" y="8104"/>
                  <a:pt x="317" y="8066"/>
                </a:cubicBezTo>
                <a:close/>
                <a:moveTo>
                  <a:pt x="4554" y="4504"/>
                </a:moveTo>
                <a:lnTo>
                  <a:pt x="7475" y="1583"/>
                </a:lnTo>
                <a:lnTo>
                  <a:pt x="7137" y="1246"/>
                </a:lnTo>
                <a:lnTo>
                  <a:pt x="6800" y="908"/>
                </a:lnTo>
                <a:lnTo>
                  <a:pt x="3875" y="3833"/>
                </a:lnTo>
                <a:lnTo>
                  <a:pt x="950" y="6758"/>
                </a:lnTo>
                <a:lnTo>
                  <a:pt x="1283" y="7092"/>
                </a:lnTo>
                <a:cubicBezTo>
                  <a:pt x="1466" y="7275"/>
                  <a:pt x="1620" y="7425"/>
                  <a:pt x="1625" y="7425"/>
                </a:cubicBezTo>
                <a:cubicBezTo>
                  <a:pt x="1629" y="7425"/>
                  <a:pt x="2948" y="6111"/>
                  <a:pt x="4554" y="4504"/>
                </a:cubicBezTo>
                <a:close/>
                <a:moveTo>
                  <a:pt x="3491" y="3700"/>
                </a:moveTo>
                <a:lnTo>
                  <a:pt x="3933" y="3259"/>
                </a:lnTo>
                <a:lnTo>
                  <a:pt x="3825" y="3150"/>
                </a:lnTo>
                <a:lnTo>
                  <a:pt x="3718" y="3042"/>
                </a:lnTo>
                <a:lnTo>
                  <a:pt x="3825" y="2933"/>
                </a:lnTo>
                <a:lnTo>
                  <a:pt x="3932" y="2825"/>
                </a:lnTo>
                <a:lnTo>
                  <a:pt x="3808" y="2700"/>
                </a:lnTo>
                <a:lnTo>
                  <a:pt x="3684" y="2575"/>
                </a:lnTo>
                <a:lnTo>
                  <a:pt x="3488" y="2770"/>
                </a:lnTo>
                <a:lnTo>
                  <a:pt x="3291" y="2966"/>
                </a:lnTo>
                <a:lnTo>
                  <a:pt x="3163" y="2837"/>
                </a:lnTo>
                <a:lnTo>
                  <a:pt x="3034" y="2708"/>
                </a:lnTo>
                <a:lnTo>
                  <a:pt x="3229" y="2512"/>
                </a:lnTo>
                <a:lnTo>
                  <a:pt x="3425" y="2316"/>
                </a:lnTo>
                <a:lnTo>
                  <a:pt x="3295" y="2187"/>
                </a:lnTo>
                <a:lnTo>
                  <a:pt x="3166" y="2058"/>
                </a:lnTo>
                <a:lnTo>
                  <a:pt x="3058" y="2167"/>
                </a:lnTo>
                <a:lnTo>
                  <a:pt x="2951" y="2275"/>
                </a:lnTo>
                <a:lnTo>
                  <a:pt x="2821" y="2146"/>
                </a:lnTo>
                <a:lnTo>
                  <a:pt x="2692" y="2017"/>
                </a:lnTo>
                <a:lnTo>
                  <a:pt x="2800" y="1908"/>
                </a:lnTo>
                <a:lnTo>
                  <a:pt x="2908" y="1799"/>
                </a:lnTo>
                <a:lnTo>
                  <a:pt x="2783" y="1675"/>
                </a:lnTo>
                <a:lnTo>
                  <a:pt x="2658" y="1551"/>
                </a:lnTo>
                <a:lnTo>
                  <a:pt x="2470" y="1738"/>
                </a:lnTo>
                <a:cubicBezTo>
                  <a:pt x="2367" y="1841"/>
                  <a:pt x="2276" y="1925"/>
                  <a:pt x="2267" y="1925"/>
                </a:cubicBezTo>
                <a:cubicBezTo>
                  <a:pt x="2258" y="1925"/>
                  <a:pt x="2196" y="1871"/>
                  <a:pt x="2129" y="1804"/>
                </a:cubicBezTo>
                <a:lnTo>
                  <a:pt x="2008" y="1684"/>
                </a:lnTo>
                <a:lnTo>
                  <a:pt x="2204" y="1488"/>
                </a:lnTo>
                <a:lnTo>
                  <a:pt x="2400" y="1291"/>
                </a:lnTo>
                <a:lnTo>
                  <a:pt x="2271" y="1163"/>
                </a:lnTo>
                <a:lnTo>
                  <a:pt x="2142" y="1034"/>
                </a:lnTo>
                <a:lnTo>
                  <a:pt x="2033" y="1142"/>
                </a:lnTo>
                <a:lnTo>
                  <a:pt x="1925" y="1249"/>
                </a:lnTo>
                <a:lnTo>
                  <a:pt x="1796" y="1121"/>
                </a:lnTo>
                <a:lnTo>
                  <a:pt x="1667" y="992"/>
                </a:lnTo>
                <a:lnTo>
                  <a:pt x="1775" y="883"/>
                </a:lnTo>
                <a:lnTo>
                  <a:pt x="1882" y="775"/>
                </a:lnTo>
                <a:lnTo>
                  <a:pt x="1758" y="650"/>
                </a:lnTo>
                <a:cubicBezTo>
                  <a:pt x="1690" y="581"/>
                  <a:pt x="1628" y="525"/>
                  <a:pt x="1622" y="525"/>
                </a:cubicBezTo>
                <a:cubicBezTo>
                  <a:pt x="1615" y="525"/>
                  <a:pt x="1361" y="770"/>
                  <a:pt x="1058" y="1070"/>
                </a:cubicBezTo>
                <a:lnTo>
                  <a:pt x="506" y="1615"/>
                </a:lnTo>
                <a:lnTo>
                  <a:pt x="1770" y="2878"/>
                </a:lnTo>
                <a:cubicBezTo>
                  <a:pt x="2465" y="3573"/>
                  <a:pt x="3037" y="4142"/>
                  <a:pt x="3042" y="4142"/>
                </a:cubicBezTo>
                <a:cubicBezTo>
                  <a:pt x="3046" y="4142"/>
                  <a:pt x="3249" y="3943"/>
                  <a:pt x="3491" y="3700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</a:bodyPr>
          <a:lstStyle/>
          <a:p>
            <a:pPr defTabSz="672067"/>
            <a:endParaRPr lang="en-US" sz="1100">
              <a:solidFill>
                <a:srgbClr val="4D4D4D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D249CC77-C971-4EB5-B02E-EA0AB7D1C124}"/>
              </a:ext>
            </a:extLst>
          </p:cNvPr>
          <p:cNvCxnSpPr>
            <a:cxnSpLocks/>
          </p:cNvCxnSpPr>
          <p:nvPr/>
        </p:nvCxnSpPr>
        <p:spPr>
          <a:xfrm>
            <a:off x="3507661" y="5492859"/>
            <a:ext cx="0" cy="3013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F68AA5D0-19DC-48BE-A253-3D590B139916}"/>
              </a:ext>
            </a:extLst>
          </p:cNvPr>
          <p:cNvSpPr/>
          <p:nvPr/>
        </p:nvSpPr>
        <p:spPr>
          <a:xfrm>
            <a:off x="1963381" y="5544701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E5615AF4-DA8C-4A99-A40E-341DF40CBD52}"/>
              </a:ext>
            </a:extLst>
          </p:cNvPr>
          <p:cNvSpPr txBox="1">
            <a:spLocks/>
          </p:cNvSpPr>
          <p:nvPr/>
        </p:nvSpPr>
        <p:spPr>
          <a:xfrm>
            <a:off x="2671764" y="6074948"/>
            <a:ext cx="6065837" cy="32212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142880" lvl="1" indent="-140234"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Attract, develop and retain winning talent with a reputation for being world-class marketers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487BA363-5496-494A-B14B-D8C02F887110}"/>
              </a:ext>
            </a:extLst>
          </p:cNvPr>
          <p:cNvSpPr txBox="1">
            <a:spLocks/>
          </p:cNvSpPr>
          <p:nvPr/>
        </p:nvSpPr>
        <p:spPr>
          <a:xfrm>
            <a:off x="1543050" y="6156556"/>
            <a:ext cx="917482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658066">
              <a:buClr>
                <a:srgbClr val="002960"/>
              </a:buClr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Talent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D6B67459-B967-4C0E-BA9E-BA36889F34CB}"/>
              </a:ext>
            </a:extLst>
          </p:cNvPr>
          <p:cNvGrpSpPr>
            <a:grpSpLocks/>
          </p:cNvGrpSpPr>
          <p:nvPr/>
        </p:nvGrpSpPr>
        <p:grpSpPr>
          <a:xfrm>
            <a:off x="2065511" y="6090332"/>
            <a:ext cx="362839" cy="291353"/>
            <a:chOff x="3319835" y="1494972"/>
            <a:chExt cx="1275491" cy="1020831"/>
          </a:xfrm>
          <a:solidFill>
            <a:schemeClr val="accent4"/>
          </a:solidFill>
        </p:grpSpPr>
        <p:sp>
          <p:nvSpPr>
            <p:cNvPr id="190" name="Freeform 104">
              <a:extLst>
                <a:ext uri="{FF2B5EF4-FFF2-40B4-BE49-F238E27FC236}">
                  <a16:creationId xmlns:a16="http://schemas.microsoft.com/office/drawing/2014/main" xmlns="" id="{C61B70CF-7AB5-4EAA-8C80-36B21814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835" y="1545321"/>
              <a:ext cx="1118609" cy="970482"/>
            </a:xfrm>
            <a:custGeom>
              <a:avLst/>
              <a:gdLst>
                <a:gd name="T0" fmla="*/ 344 w 649"/>
                <a:gd name="T1" fmla="*/ 31 h 563"/>
                <a:gd name="T2" fmla="*/ 194 w 649"/>
                <a:gd name="T3" fmla="*/ 0 h 563"/>
                <a:gd name="T4" fmla="*/ 254 w 649"/>
                <a:gd name="T5" fmla="*/ 85 h 563"/>
                <a:gd name="T6" fmla="*/ 234 w 649"/>
                <a:gd name="T7" fmla="*/ 260 h 563"/>
                <a:gd name="T8" fmla="*/ 310 w 649"/>
                <a:gd name="T9" fmla="*/ 179 h 563"/>
                <a:gd name="T10" fmla="*/ 377 w 649"/>
                <a:gd name="T11" fmla="*/ 173 h 563"/>
                <a:gd name="T12" fmla="*/ 526 w 649"/>
                <a:gd name="T13" fmla="*/ 324 h 563"/>
                <a:gd name="T14" fmla="*/ 538 w 649"/>
                <a:gd name="T15" fmla="*/ 379 h 563"/>
                <a:gd name="T16" fmla="*/ 416 w 649"/>
                <a:gd name="T17" fmla="*/ 296 h 563"/>
                <a:gd name="T18" fmla="*/ 481 w 649"/>
                <a:gd name="T19" fmla="*/ 388 h 563"/>
                <a:gd name="T20" fmla="*/ 485 w 649"/>
                <a:gd name="T21" fmla="*/ 432 h 563"/>
                <a:gd name="T22" fmla="*/ 444 w 649"/>
                <a:gd name="T23" fmla="*/ 425 h 563"/>
                <a:gd name="T24" fmla="*/ 352 w 649"/>
                <a:gd name="T25" fmla="*/ 360 h 563"/>
                <a:gd name="T26" fmla="*/ 439 w 649"/>
                <a:gd name="T27" fmla="*/ 446 h 563"/>
                <a:gd name="T28" fmla="*/ 445 w 649"/>
                <a:gd name="T29" fmla="*/ 460 h 563"/>
                <a:gd name="T30" fmla="*/ 393 w 649"/>
                <a:gd name="T31" fmla="*/ 478 h 563"/>
                <a:gd name="T32" fmla="*/ 302 w 649"/>
                <a:gd name="T33" fmla="*/ 413 h 563"/>
                <a:gd name="T34" fmla="*/ 385 w 649"/>
                <a:gd name="T35" fmla="*/ 495 h 563"/>
                <a:gd name="T36" fmla="*/ 383 w 649"/>
                <a:gd name="T37" fmla="*/ 529 h 563"/>
                <a:gd name="T38" fmla="*/ 342 w 649"/>
                <a:gd name="T39" fmla="*/ 527 h 563"/>
                <a:gd name="T40" fmla="*/ 328 w 649"/>
                <a:gd name="T41" fmla="*/ 442 h 563"/>
                <a:gd name="T42" fmla="*/ 275 w 649"/>
                <a:gd name="T43" fmla="*/ 390 h 563"/>
                <a:gd name="T44" fmla="*/ 223 w 649"/>
                <a:gd name="T45" fmla="*/ 338 h 563"/>
                <a:gd name="T46" fmla="*/ 171 w 649"/>
                <a:gd name="T47" fmla="*/ 285 h 563"/>
                <a:gd name="T48" fmla="*/ 13 w 649"/>
                <a:gd name="T49" fmla="*/ 181 h 563"/>
                <a:gd name="T50" fmla="*/ 100 w 649"/>
                <a:gd name="T51" fmla="*/ 299 h 563"/>
                <a:gd name="T52" fmla="*/ 67 w 649"/>
                <a:gd name="T53" fmla="*/ 390 h 563"/>
                <a:gd name="T54" fmla="*/ 119 w 649"/>
                <a:gd name="T55" fmla="*/ 442 h 563"/>
                <a:gd name="T56" fmla="*/ 171 w 649"/>
                <a:gd name="T57" fmla="*/ 494 h 563"/>
                <a:gd name="T58" fmla="*/ 223 w 649"/>
                <a:gd name="T59" fmla="*/ 547 h 563"/>
                <a:gd name="T60" fmla="*/ 309 w 649"/>
                <a:gd name="T61" fmla="*/ 519 h 563"/>
                <a:gd name="T62" fmla="*/ 356 w 649"/>
                <a:gd name="T63" fmla="*/ 557 h 563"/>
                <a:gd name="T64" fmla="*/ 396 w 649"/>
                <a:gd name="T65" fmla="*/ 542 h 563"/>
                <a:gd name="T66" fmla="*/ 417 w 649"/>
                <a:gd name="T67" fmla="*/ 510 h 563"/>
                <a:gd name="T68" fmla="*/ 463 w 649"/>
                <a:gd name="T69" fmla="*/ 460 h 563"/>
                <a:gd name="T70" fmla="*/ 468 w 649"/>
                <a:gd name="T71" fmla="*/ 458 h 563"/>
                <a:gd name="T72" fmla="*/ 498 w 649"/>
                <a:gd name="T73" fmla="*/ 445 h 563"/>
                <a:gd name="T74" fmla="*/ 521 w 649"/>
                <a:gd name="T75" fmla="*/ 405 h 563"/>
                <a:gd name="T76" fmla="*/ 555 w 649"/>
                <a:gd name="T77" fmla="*/ 327 h 563"/>
                <a:gd name="T78" fmla="*/ 649 w 649"/>
                <a:gd name="T79" fmla="*/ 21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9" h="563">
                  <a:moveTo>
                    <a:pt x="490" y="60"/>
                  </a:moveTo>
                  <a:cubicBezTo>
                    <a:pt x="490" y="60"/>
                    <a:pt x="367" y="31"/>
                    <a:pt x="344" y="31"/>
                  </a:cubicBezTo>
                  <a:cubicBezTo>
                    <a:pt x="322" y="31"/>
                    <a:pt x="291" y="47"/>
                    <a:pt x="266" y="71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254" y="85"/>
                    <a:pt x="254" y="85"/>
                    <a:pt x="254" y="85"/>
                  </a:cubicBezTo>
                  <a:cubicBezTo>
                    <a:pt x="229" y="117"/>
                    <a:pt x="201" y="179"/>
                    <a:pt x="201" y="201"/>
                  </a:cubicBezTo>
                  <a:cubicBezTo>
                    <a:pt x="201" y="226"/>
                    <a:pt x="207" y="251"/>
                    <a:pt x="234" y="260"/>
                  </a:cubicBezTo>
                  <a:cubicBezTo>
                    <a:pt x="260" y="269"/>
                    <a:pt x="281" y="238"/>
                    <a:pt x="281" y="238"/>
                  </a:cubicBezTo>
                  <a:cubicBezTo>
                    <a:pt x="281" y="238"/>
                    <a:pt x="294" y="212"/>
                    <a:pt x="310" y="179"/>
                  </a:cubicBezTo>
                  <a:cubicBezTo>
                    <a:pt x="325" y="147"/>
                    <a:pt x="331" y="153"/>
                    <a:pt x="331" y="153"/>
                  </a:cubicBezTo>
                  <a:cubicBezTo>
                    <a:pt x="377" y="173"/>
                    <a:pt x="377" y="173"/>
                    <a:pt x="377" y="173"/>
                  </a:cubicBezTo>
                  <a:cubicBezTo>
                    <a:pt x="527" y="323"/>
                    <a:pt x="527" y="323"/>
                    <a:pt x="527" y="323"/>
                  </a:cubicBezTo>
                  <a:cubicBezTo>
                    <a:pt x="526" y="324"/>
                    <a:pt x="526" y="324"/>
                    <a:pt x="526" y="324"/>
                  </a:cubicBezTo>
                  <a:cubicBezTo>
                    <a:pt x="542" y="340"/>
                    <a:pt x="542" y="340"/>
                    <a:pt x="542" y="340"/>
                  </a:cubicBezTo>
                  <a:cubicBezTo>
                    <a:pt x="542" y="340"/>
                    <a:pt x="559" y="358"/>
                    <a:pt x="538" y="379"/>
                  </a:cubicBezTo>
                  <a:cubicBezTo>
                    <a:pt x="519" y="398"/>
                    <a:pt x="497" y="377"/>
                    <a:pt x="494" y="375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03" y="309"/>
                    <a:pt x="403" y="309"/>
                    <a:pt x="403" y="309"/>
                  </a:cubicBezTo>
                  <a:cubicBezTo>
                    <a:pt x="481" y="388"/>
                    <a:pt x="481" y="388"/>
                    <a:pt x="481" y="388"/>
                  </a:cubicBezTo>
                  <a:cubicBezTo>
                    <a:pt x="484" y="390"/>
                    <a:pt x="487" y="393"/>
                    <a:pt x="491" y="395"/>
                  </a:cubicBezTo>
                  <a:cubicBezTo>
                    <a:pt x="493" y="399"/>
                    <a:pt x="503" y="414"/>
                    <a:pt x="485" y="432"/>
                  </a:cubicBezTo>
                  <a:cubicBezTo>
                    <a:pt x="480" y="437"/>
                    <a:pt x="474" y="440"/>
                    <a:pt x="468" y="439"/>
                  </a:cubicBezTo>
                  <a:cubicBezTo>
                    <a:pt x="455" y="439"/>
                    <a:pt x="444" y="426"/>
                    <a:pt x="444" y="425"/>
                  </a:cubicBezTo>
                  <a:cubicBezTo>
                    <a:pt x="365" y="347"/>
                    <a:pt x="365" y="347"/>
                    <a:pt x="365" y="347"/>
                  </a:cubicBezTo>
                  <a:cubicBezTo>
                    <a:pt x="352" y="360"/>
                    <a:pt x="352" y="360"/>
                    <a:pt x="352" y="360"/>
                  </a:cubicBezTo>
                  <a:cubicBezTo>
                    <a:pt x="430" y="438"/>
                    <a:pt x="430" y="438"/>
                    <a:pt x="430" y="438"/>
                  </a:cubicBezTo>
                  <a:cubicBezTo>
                    <a:pt x="430" y="438"/>
                    <a:pt x="434" y="442"/>
                    <a:pt x="439" y="446"/>
                  </a:cubicBezTo>
                  <a:cubicBezTo>
                    <a:pt x="439" y="446"/>
                    <a:pt x="439" y="446"/>
                    <a:pt x="439" y="446"/>
                  </a:cubicBezTo>
                  <a:cubicBezTo>
                    <a:pt x="439" y="446"/>
                    <a:pt x="444" y="452"/>
                    <a:pt x="445" y="460"/>
                  </a:cubicBezTo>
                  <a:cubicBezTo>
                    <a:pt x="445" y="468"/>
                    <a:pt x="441" y="476"/>
                    <a:pt x="432" y="484"/>
                  </a:cubicBezTo>
                  <a:cubicBezTo>
                    <a:pt x="425" y="492"/>
                    <a:pt x="413" y="498"/>
                    <a:pt x="393" y="478"/>
                  </a:cubicBezTo>
                  <a:cubicBezTo>
                    <a:pt x="315" y="400"/>
                    <a:pt x="315" y="400"/>
                    <a:pt x="315" y="400"/>
                  </a:cubicBezTo>
                  <a:cubicBezTo>
                    <a:pt x="302" y="413"/>
                    <a:pt x="302" y="413"/>
                    <a:pt x="302" y="413"/>
                  </a:cubicBezTo>
                  <a:cubicBezTo>
                    <a:pt x="380" y="491"/>
                    <a:pt x="380" y="491"/>
                    <a:pt x="380" y="491"/>
                  </a:cubicBezTo>
                  <a:cubicBezTo>
                    <a:pt x="382" y="493"/>
                    <a:pt x="383" y="494"/>
                    <a:pt x="385" y="495"/>
                  </a:cubicBezTo>
                  <a:cubicBezTo>
                    <a:pt x="384" y="495"/>
                    <a:pt x="384" y="495"/>
                    <a:pt x="384" y="495"/>
                  </a:cubicBezTo>
                  <a:cubicBezTo>
                    <a:pt x="387" y="498"/>
                    <a:pt x="399" y="513"/>
                    <a:pt x="383" y="529"/>
                  </a:cubicBezTo>
                  <a:cubicBezTo>
                    <a:pt x="370" y="542"/>
                    <a:pt x="363" y="540"/>
                    <a:pt x="360" y="539"/>
                  </a:cubicBezTo>
                  <a:cubicBezTo>
                    <a:pt x="354" y="538"/>
                    <a:pt x="347" y="532"/>
                    <a:pt x="342" y="527"/>
                  </a:cubicBezTo>
                  <a:cubicBezTo>
                    <a:pt x="340" y="525"/>
                    <a:pt x="332" y="517"/>
                    <a:pt x="320" y="504"/>
                  </a:cubicBezTo>
                  <a:cubicBezTo>
                    <a:pt x="337" y="480"/>
                    <a:pt x="340" y="455"/>
                    <a:pt x="328" y="442"/>
                  </a:cubicBezTo>
                  <a:cubicBezTo>
                    <a:pt x="316" y="431"/>
                    <a:pt x="295" y="433"/>
                    <a:pt x="273" y="445"/>
                  </a:cubicBezTo>
                  <a:cubicBezTo>
                    <a:pt x="285" y="423"/>
                    <a:pt x="287" y="401"/>
                    <a:pt x="275" y="390"/>
                  </a:cubicBezTo>
                  <a:cubicBezTo>
                    <a:pt x="264" y="378"/>
                    <a:pt x="242" y="380"/>
                    <a:pt x="221" y="393"/>
                  </a:cubicBezTo>
                  <a:cubicBezTo>
                    <a:pt x="233" y="371"/>
                    <a:pt x="235" y="349"/>
                    <a:pt x="223" y="338"/>
                  </a:cubicBezTo>
                  <a:cubicBezTo>
                    <a:pt x="212" y="326"/>
                    <a:pt x="190" y="328"/>
                    <a:pt x="168" y="340"/>
                  </a:cubicBezTo>
                  <a:cubicBezTo>
                    <a:pt x="180" y="319"/>
                    <a:pt x="182" y="297"/>
                    <a:pt x="171" y="285"/>
                  </a:cubicBezTo>
                  <a:cubicBezTo>
                    <a:pt x="159" y="274"/>
                    <a:pt x="137" y="276"/>
                    <a:pt x="115" y="289"/>
                  </a:cubicBezTo>
                  <a:cubicBezTo>
                    <a:pt x="59" y="229"/>
                    <a:pt x="15" y="182"/>
                    <a:pt x="13" y="18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9"/>
                    <a:pt x="47" y="243"/>
                    <a:pt x="100" y="299"/>
                  </a:cubicBezTo>
                  <a:cubicBezTo>
                    <a:pt x="96" y="302"/>
                    <a:pt x="93" y="305"/>
                    <a:pt x="89" y="308"/>
                  </a:cubicBezTo>
                  <a:cubicBezTo>
                    <a:pt x="61" y="337"/>
                    <a:pt x="50" y="374"/>
                    <a:pt x="67" y="390"/>
                  </a:cubicBezTo>
                  <a:cubicBezTo>
                    <a:pt x="78" y="401"/>
                    <a:pt x="100" y="399"/>
                    <a:pt x="121" y="387"/>
                  </a:cubicBezTo>
                  <a:cubicBezTo>
                    <a:pt x="109" y="409"/>
                    <a:pt x="107" y="431"/>
                    <a:pt x="119" y="442"/>
                  </a:cubicBezTo>
                  <a:cubicBezTo>
                    <a:pt x="130" y="454"/>
                    <a:pt x="152" y="452"/>
                    <a:pt x="174" y="439"/>
                  </a:cubicBezTo>
                  <a:cubicBezTo>
                    <a:pt x="161" y="461"/>
                    <a:pt x="160" y="483"/>
                    <a:pt x="171" y="494"/>
                  </a:cubicBezTo>
                  <a:cubicBezTo>
                    <a:pt x="182" y="506"/>
                    <a:pt x="204" y="504"/>
                    <a:pt x="226" y="492"/>
                  </a:cubicBezTo>
                  <a:cubicBezTo>
                    <a:pt x="214" y="514"/>
                    <a:pt x="212" y="535"/>
                    <a:pt x="223" y="547"/>
                  </a:cubicBezTo>
                  <a:cubicBezTo>
                    <a:pt x="239" y="563"/>
                    <a:pt x="276" y="553"/>
                    <a:pt x="305" y="524"/>
                  </a:cubicBezTo>
                  <a:cubicBezTo>
                    <a:pt x="306" y="522"/>
                    <a:pt x="307" y="521"/>
                    <a:pt x="309" y="519"/>
                  </a:cubicBezTo>
                  <a:cubicBezTo>
                    <a:pt x="320" y="531"/>
                    <a:pt x="327" y="538"/>
                    <a:pt x="329" y="540"/>
                  </a:cubicBezTo>
                  <a:cubicBezTo>
                    <a:pt x="336" y="547"/>
                    <a:pt x="345" y="555"/>
                    <a:pt x="356" y="557"/>
                  </a:cubicBezTo>
                  <a:cubicBezTo>
                    <a:pt x="359" y="558"/>
                    <a:pt x="361" y="558"/>
                    <a:pt x="364" y="558"/>
                  </a:cubicBezTo>
                  <a:cubicBezTo>
                    <a:pt x="374" y="558"/>
                    <a:pt x="385" y="553"/>
                    <a:pt x="396" y="542"/>
                  </a:cubicBezTo>
                  <a:cubicBezTo>
                    <a:pt x="407" y="531"/>
                    <a:pt x="410" y="519"/>
                    <a:pt x="409" y="509"/>
                  </a:cubicBezTo>
                  <a:cubicBezTo>
                    <a:pt x="412" y="510"/>
                    <a:pt x="415" y="510"/>
                    <a:pt x="417" y="510"/>
                  </a:cubicBezTo>
                  <a:cubicBezTo>
                    <a:pt x="430" y="510"/>
                    <a:pt x="439" y="503"/>
                    <a:pt x="445" y="497"/>
                  </a:cubicBezTo>
                  <a:cubicBezTo>
                    <a:pt x="457" y="485"/>
                    <a:pt x="463" y="473"/>
                    <a:pt x="463" y="460"/>
                  </a:cubicBezTo>
                  <a:cubicBezTo>
                    <a:pt x="463" y="459"/>
                    <a:pt x="463" y="458"/>
                    <a:pt x="463" y="457"/>
                  </a:cubicBezTo>
                  <a:cubicBezTo>
                    <a:pt x="464" y="457"/>
                    <a:pt x="466" y="458"/>
                    <a:pt x="468" y="458"/>
                  </a:cubicBezTo>
                  <a:cubicBezTo>
                    <a:pt x="468" y="458"/>
                    <a:pt x="469" y="458"/>
                    <a:pt x="469" y="458"/>
                  </a:cubicBezTo>
                  <a:cubicBezTo>
                    <a:pt x="480" y="458"/>
                    <a:pt x="490" y="454"/>
                    <a:pt x="498" y="445"/>
                  </a:cubicBezTo>
                  <a:cubicBezTo>
                    <a:pt x="512" y="431"/>
                    <a:pt x="515" y="416"/>
                    <a:pt x="513" y="404"/>
                  </a:cubicBezTo>
                  <a:cubicBezTo>
                    <a:pt x="516" y="405"/>
                    <a:pt x="518" y="405"/>
                    <a:pt x="521" y="405"/>
                  </a:cubicBezTo>
                  <a:cubicBezTo>
                    <a:pt x="531" y="405"/>
                    <a:pt x="542" y="402"/>
                    <a:pt x="551" y="392"/>
                  </a:cubicBezTo>
                  <a:cubicBezTo>
                    <a:pt x="577" y="366"/>
                    <a:pt x="565" y="337"/>
                    <a:pt x="555" y="327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649" y="219"/>
                    <a:pt x="649" y="219"/>
                    <a:pt x="649" y="219"/>
                  </a:cubicBezTo>
                  <a:lnTo>
                    <a:pt x="49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US" sz="1100" kern="0" dirty="0">
                <a:solidFill>
                  <a:srgbClr val="191919"/>
                </a:solidFill>
              </a:endParaRPr>
            </a:p>
          </p:txBody>
        </p:sp>
        <p:sp>
          <p:nvSpPr>
            <p:cNvPr id="191" name="Freeform 105">
              <a:extLst>
                <a:ext uri="{FF2B5EF4-FFF2-40B4-BE49-F238E27FC236}">
                  <a16:creationId xmlns:a16="http://schemas.microsoft.com/office/drawing/2014/main" xmlns="" id="{7EBEA686-A521-4B6B-BF5D-DA2A16104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214" y="1494972"/>
              <a:ext cx="391112" cy="391841"/>
            </a:xfrm>
            <a:custGeom>
              <a:avLst/>
              <a:gdLst>
                <a:gd name="T0" fmla="*/ 212 w 227"/>
                <a:gd name="T1" fmla="*/ 141 h 227"/>
                <a:gd name="T2" fmla="*/ 86 w 227"/>
                <a:gd name="T3" fmla="*/ 15 h 227"/>
                <a:gd name="T4" fmla="*/ 34 w 227"/>
                <a:gd name="T5" fmla="*/ 15 h 227"/>
                <a:gd name="T6" fmla="*/ 14 w 227"/>
                <a:gd name="T7" fmla="*/ 34 h 227"/>
                <a:gd name="T8" fmla="*/ 14 w 227"/>
                <a:gd name="T9" fmla="*/ 87 h 227"/>
                <a:gd name="T10" fmla="*/ 140 w 227"/>
                <a:gd name="T11" fmla="*/ 213 h 227"/>
                <a:gd name="T12" fmla="*/ 193 w 227"/>
                <a:gd name="T13" fmla="*/ 213 h 227"/>
                <a:gd name="T14" fmla="*/ 212 w 227"/>
                <a:gd name="T15" fmla="*/ 193 h 227"/>
                <a:gd name="T16" fmla="*/ 212 w 227"/>
                <a:gd name="T17" fmla="*/ 14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212" y="141"/>
                  </a:moveTo>
                  <a:cubicBezTo>
                    <a:pt x="86" y="15"/>
                    <a:pt x="86" y="15"/>
                    <a:pt x="86" y="15"/>
                  </a:cubicBezTo>
                  <a:cubicBezTo>
                    <a:pt x="72" y="0"/>
                    <a:pt x="48" y="0"/>
                    <a:pt x="34" y="1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0" y="49"/>
                    <a:pt x="0" y="72"/>
                    <a:pt x="14" y="87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55" y="227"/>
                    <a:pt x="178" y="227"/>
                    <a:pt x="193" y="213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27" y="179"/>
                    <a:pt x="227" y="155"/>
                    <a:pt x="212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defTabSz="672067">
                <a:defRPr/>
              </a:pPr>
              <a:endParaRPr lang="en-US" sz="1100" kern="0" dirty="0">
                <a:solidFill>
                  <a:srgbClr val="191919"/>
                </a:solidFill>
              </a:endParaRP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9B5627C2-5E4D-414E-89A1-70454263E0DB}"/>
              </a:ext>
            </a:extLst>
          </p:cNvPr>
          <p:cNvCxnSpPr>
            <a:cxnSpLocks/>
          </p:cNvCxnSpPr>
          <p:nvPr/>
        </p:nvCxnSpPr>
        <p:spPr>
          <a:xfrm>
            <a:off x="2564621" y="6098775"/>
            <a:ext cx="0" cy="2744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xmlns="" id="{48D07DED-785A-48C9-851A-CE3EACBAF2E1}"/>
              </a:ext>
            </a:extLst>
          </p:cNvPr>
          <p:cNvSpPr/>
          <p:nvPr/>
        </p:nvSpPr>
        <p:spPr>
          <a:xfrm>
            <a:off x="945642" y="6137180"/>
            <a:ext cx="201632" cy="1976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067"/>
            <a:endParaRPr lang="en-US" sz="1100" dirty="0" err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94" name="Slide Number">
            <a:extLst>
              <a:ext uri="{FF2B5EF4-FFF2-40B4-BE49-F238E27FC236}">
                <a16:creationId xmlns:a16="http://schemas.microsoft.com/office/drawing/2014/main" xmlns="" id="{92A56A25-1489-400F-979D-1DA48D3FF09C}"/>
              </a:ext>
            </a:extLst>
          </p:cNvPr>
          <p:cNvSpPr txBox="1">
            <a:spLocks/>
          </p:cNvSpPr>
          <p:nvPr/>
        </p:nvSpPr>
        <p:spPr bwMode="auto">
          <a:xfrm>
            <a:off x="8564563" y="6508273"/>
            <a:ext cx="5770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>
                <a:solidFill>
                  <a:srgbClr val="808080"/>
                </a:solidFill>
              </a:rPr>
              <a:pPr/>
              <a:t>3</a:t>
            </a:fld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195" name="SlideLogoText">
            <a:extLst>
              <a:ext uri="{FF2B5EF4-FFF2-40B4-BE49-F238E27FC236}">
                <a16:creationId xmlns:a16="http://schemas.microsoft.com/office/drawing/2014/main" xmlns="" id="{55643DF8-ED31-45C4-99CD-C8E863C8D8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5081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54773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6720680D-D409-4B2F-9098-71A38CA6EA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387152"/>
              </p:ext>
            </p:extLst>
          </p:nvPr>
        </p:nvGraphicFramePr>
        <p:xfrm>
          <a:off x="1601369" y="841501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15" imgW="451" imgH="450" progId="TCLayout.ActiveDocument.1">
                  <p:embed/>
                </p:oleObj>
              </mc:Choice>
              <mc:Fallback>
                <p:oleObj name="think-cell Slide" r:id="rId15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6720680D-D409-4B2F-9098-71A38CA6EA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1369" y="841501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F939768F-CCE1-4C1E-8693-BACED9413C9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5" cy="116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CC11E-8D59-4D47-93A6-213A4978EA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Then, we focused on three key workstreams with clear deliverables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B64B8D-37D3-4516-A75F-E9D807969A2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1142" y="1448046"/>
            <a:ext cx="1268173" cy="12926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56009" tIns="56009" rIns="56009" bIns="56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4"/>
                </a:solidFill>
              </a:rPr>
              <a:t>Organization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C118A0-55A5-44D1-9AE2-0B46D6D9F94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71142" y="2993749"/>
            <a:ext cx="1268173" cy="1508105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56009" tIns="56009" rIns="56009" bIns="56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chemeClr val="lt1"/>
                </a:solidFill>
              </a:rPr>
              <a:t>Operating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4FFFD2-D347-4800-933F-86E6539B947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71142" y="4958962"/>
            <a:ext cx="1268173" cy="129266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56009" tIns="56009" rIns="56009" bIns="56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400" b="1" dirty="0">
                <a:solidFill>
                  <a:schemeClr val="lt1"/>
                </a:solidFill>
              </a:rPr>
              <a:t>Productivity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66DBB38-7701-4A24-B3A3-CAC3BEB1A38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25033" y="2866626"/>
            <a:ext cx="9630741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F257732-5274-429E-8106-AD9A985261A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25033" y="4743520"/>
            <a:ext cx="9630741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9C2DFC0-8644-480D-B875-B0064340B542}"/>
              </a:ext>
            </a:extLst>
          </p:cNvPr>
          <p:cNvGrpSpPr/>
          <p:nvPr/>
        </p:nvGrpSpPr>
        <p:grpSpPr>
          <a:xfrm>
            <a:off x="2267040" y="1133009"/>
            <a:ext cx="3317042" cy="233910"/>
            <a:chOff x="1569665" y="729870"/>
            <a:chExt cx="3317042" cy="2339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CD2A685-314E-4120-B00F-3A3C84DC61A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69666" y="729870"/>
              <a:ext cx="3317041" cy="233910"/>
            </a:xfrm>
            <a:prstGeom prst="rect">
              <a:avLst/>
            </a:prstGeom>
          </p:spPr>
          <p:txBody>
            <a:bodyPr vert="horz" wrap="square" lIns="0" tIns="0" rIns="0" bIns="18288" rtlCol="0" anchor="b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accent4"/>
                  </a:solidFill>
                </a:rPr>
                <a:t>Key actions we took 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98AE105-E964-4E57-BB97-87091E20969A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1569665" y="963780"/>
              <a:ext cx="33170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DCF8F20-D699-49F5-B4C3-B1544B6820F9}"/>
              </a:ext>
            </a:extLst>
          </p:cNvPr>
          <p:cNvGrpSpPr/>
          <p:nvPr/>
        </p:nvGrpSpPr>
        <p:grpSpPr>
          <a:xfrm>
            <a:off x="6587312" y="1133009"/>
            <a:ext cx="3668462" cy="233910"/>
            <a:chOff x="4987112" y="729870"/>
            <a:chExt cx="3668462" cy="233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B77D279-8D0F-43E5-A1E2-34E030CF5C8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4987112" y="729870"/>
              <a:ext cx="3668462" cy="233910"/>
            </a:xfrm>
            <a:prstGeom prst="rect">
              <a:avLst/>
            </a:prstGeom>
          </p:spPr>
          <p:txBody>
            <a:bodyPr vert="horz" wrap="square" lIns="0" tIns="0" rIns="0" bIns="18288" rtlCol="0" anchor="b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accent4"/>
                  </a:solidFill>
                </a:rPr>
                <a:t>What we accomplished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2A4086A7-E202-480E-A6A3-CE9A9E5997F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987112" y="963780"/>
              <a:ext cx="366846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007AC3C-CF69-48CC-A54C-A249C61FD59D}"/>
              </a:ext>
            </a:extLst>
          </p:cNvPr>
          <p:cNvSpPr txBox="1"/>
          <p:nvPr/>
        </p:nvSpPr>
        <p:spPr>
          <a:xfrm>
            <a:off x="6587312" y="1448046"/>
            <a:ext cx="4350764" cy="10772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Transitioned </a:t>
            </a:r>
            <a:r>
              <a:rPr lang="en-US" b="1" dirty="0">
                <a:solidFill>
                  <a:schemeClr val="accent4"/>
                </a:solidFill>
              </a:rPr>
              <a:t>12 separate marketing teams into 5 functions</a:t>
            </a:r>
            <a:r>
              <a:rPr lang="en-US" dirty="0"/>
              <a:t> with distinct roles and aligned capabilities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Shifted from 15% to ~50%</a:t>
            </a:r>
            <a:r>
              <a:rPr lang="en-US" dirty="0"/>
              <a:t> marketing FTEs in enterprise capacity to unlock greater scale, deeper capabilities, knowledge sharing and best practices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BE9BCD-1303-4E9F-96AF-2A26A9AAC0B1}"/>
              </a:ext>
            </a:extLst>
          </p:cNvPr>
          <p:cNvSpPr txBox="1"/>
          <p:nvPr/>
        </p:nvSpPr>
        <p:spPr>
          <a:xfrm>
            <a:off x="2267041" y="1448046"/>
            <a:ext cx="4219868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Used </a:t>
            </a:r>
            <a:r>
              <a:rPr lang="en-US" b="1" dirty="0">
                <a:solidFill>
                  <a:schemeClr val="accent4"/>
                </a:solidFill>
              </a:rPr>
              <a:t>benchmarks</a:t>
            </a:r>
            <a:r>
              <a:rPr lang="en-US" dirty="0"/>
              <a:t> for a top-down and </a:t>
            </a:r>
            <a:r>
              <a:rPr lang="en-US" b="1" dirty="0">
                <a:solidFill>
                  <a:schemeClr val="accent4"/>
                </a:solidFill>
              </a:rPr>
              <a:t>interviews</a:t>
            </a:r>
            <a:r>
              <a:rPr lang="en-US" dirty="0"/>
              <a:t> (e.g., client, expert) for a bottoms-up view of the target org size and required capabilities</a:t>
            </a:r>
          </a:p>
          <a:p>
            <a:pPr lvl="1"/>
            <a:r>
              <a:rPr lang="en-US" dirty="0"/>
              <a:t>Started design from top down with detailed roles and responsibilities for the leaders to drive the transformation with </a:t>
            </a:r>
            <a:r>
              <a:rPr lang="en-US" b="1" dirty="0">
                <a:solidFill>
                  <a:schemeClr val="accent4"/>
                </a:solidFill>
              </a:rPr>
              <a:t>right people at the right seats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80635D-AFD5-4EDC-A1AA-4DE9A055D66E}"/>
              </a:ext>
            </a:extLst>
          </p:cNvPr>
          <p:cNvSpPr txBox="1"/>
          <p:nvPr/>
        </p:nvSpPr>
        <p:spPr>
          <a:xfrm>
            <a:off x="2267041" y="4958962"/>
            <a:ext cx="4219868" cy="10772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Created and executed Productivity initiatives including design principles, spans, layers, FTE sizing, budget envelopes, and future state roles</a:t>
            </a:r>
          </a:p>
          <a:p>
            <a:pPr lvl="1"/>
            <a:r>
              <a:rPr lang="en-US" dirty="0"/>
              <a:t>Sized and benchmarked non-people marketing spend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70726B-6DDD-40B5-B69D-4D4F54F8DDDE}"/>
              </a:ext>
            </a:extLst>
          </p:cNvPr>
          <p:cNvSpPr txBox="1"/>
          <p:nvPr/>
        </p:nvSpPr>
        <p:spPr>
          <a:xfrm>
            <a:off x="6587312" y="4958962"/>
            <a:ext cx="4350764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b="1" dirty="0">
                <a:solidFill>
                  <a:schemeClr val="accent4"/>
                </a:solidFill>
              </a:rPr>
              <a:t>Identified $25M in savings </a:t>
            </a:r>
            <a:r>
              <a:rPr lang="en-US" dirty="0"/>
              <a:t>and achieved 80% of for the existing calendar year</a:t>
            </a:r>
          </a:p>
          <a:p>
            <a:pPr lvl="1"/>
            <a:r>
              <a:rPr lang="en-US" dirty="0"/>
              <a:t>Aligned on productivity charters to monitor progress for 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48C892-0A02-4350-8C77-404D0079C7AD}"/>
              </a:ext>
            </a:extLst>
          </p:cNvPr>
          <p:cNvSpPr txBox="1"/>
          <p:nvPr/>
        </p:nvSpPr>
        <p:spPr>
          <a:xfrm>
            <a:off x="2267041" y="2993750"/>
            <a:ext cx="4219868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Held </a:t>
            </a:r>
            <a:r>
              <a:rPr lang="en-US" b="1" dirty="0">
                <a:solidFill>
                  <a:schemeClr val="accent4"/>
                </a:solidFill>
              </a:rPr>
              <a:t>deep dive workshops </a:t>
            </a:r>
            <a:r>
              <a:rPr lang="en-US" dirty="0"/>
              <a:t>to design critical activities between groups in the marketing organization and between marketing and the rest of the company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Assessed marketing capability across </a:t>
            </a:r>
            <a:r>
              <a:rPr lang="en-US" dirty="0"/>
              <a:t>Segment and Enterprise marketing teams across the globe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5C2954-5AA6-404F-8E15-A1FD5C99FEB5}"/>
              </a:ext>
            </a:extLst>
          </p:cNvPr>
          <p:cNvSpPr txBox="1"/>
          <p:nvPr/>
        </p:nvSpPr>
        <p:spPr>
          <a:xfrm>
            <a:off x="6587312" y="2993749"/>
            <a:ext cx="4350764" cy="15081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Refined the operating model and identified </a:t>
            </a:r>
            <a:r>
              <a:rPr lang="en-US" b="1" dirty="0">
                <a:solidFill>
                  <a:schemeClr val="accent4"/>
                </a:solidFill>
              </a:rPr>
              <a:t>critical use cases </a:t>
            </a:r>
            <a:r>
              <a:rPr lang="en-US" dirty="0"/>
              <a:t>to set the direction for the workforce</a:t>
            </a:r>
          </a:p>
          <a:p>
            <a:pPr lvl="1"/>
            <a:r>
              <a:rPr lang="en-US" dirty="0"/>
              <a:t>Highlighted </a:t>
            </a:r>
            <a:r>
              <a:rPr lang="en-US" b="1" dirty="0">
                <a:solidFill>
                  <a:schemeClr val="accent4"/>
                </a:solidFill>
              </a:rPr>
              <a:t>risk mitigation strategies </a:t>
            </a:r>
            <a:r>
              <a:rPr lang="en-US" dirty="0"/>
              <a:t>and initiated work on key initiatives to mitigate risk in 2019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Assessed capability relative </a:t>
            </a:r>
            <a:r>
              <a:rPr lang="en-US" dirty="0"/>
              <a:t>to best in class B2B companies and created a short to long term roadmap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8A33C40-2AF8-4FAB-9301-9E101AAC4CD8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740196" y="230188"/>
            <a:ext cx="654530" cy="33187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56009" tIns="56009" rIns="56009" bIns="56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000" dirty="0">
                <a:solidFill>
                  <a:schemeClr val="accent4"/>
                </a:solidFill>
              </a:rPr>
              <a:t>Details to follow</a:t>
            </a:r>
          </a:p>
        </p:txBody>
      </p:sp>
    </p:spTree>
    <p:extLst>
      <p:ext uri="{BB962C8B-B14F-4D97-AF65-F5344CB8AC3E}">
        <p14:creationId xmlns:p14="http://schemas.microsoft.com/office/powerpoint/2010/main" val="331214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32AFB642-9C6E-459A-B966-98A579ED40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565740"/>
              </p:ext>
            </p:extLst>
          </p:nvPr>
        </p:nvGraphicFramePr>
        <p:xfrm>
          <a:off x="1601369" y="841501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32AFB642-9C6E-459A-B966-98A579ED4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1369" y="841501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BB302CD2-9776-4BC5-B953-2C00A159BC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5" cy="116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A0CA3-150E-4C8A-8B74-C897A91E69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8344" y="230189"/>
            <a:ext cx="101294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To realize the target organization structure, a segment/region organization will be supported by centralized shared resources</a:t>
            </a:r>
          </a:p>
        </p:txBody>
      </p:sp>
      <p:sp>
        <p:nvSpPr>
          <p:cNvPr id="43" name="DirArrow 43">
            <a:extLst>
              <a:ext uri="{FF2B5EF4-FFF2-40B4-BE49-F238E27FC236}">
                <a16:creationId xmlns:a16="http://schemas.microsoft.com/office/drawing/2014/main" xmlns="" id="{7FED008B-4EEC-4020-9FFE-150A4A4D1BE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5400000">
            <a:off x="5874653" y="3828719"/>
            <a:ext cx="4249782" cy="2520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endParaRPr lang="en-US" sz="1176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A4C4F8D-6759-4858-9515-874FBBE90008}"/>
              </a:ext>
            </a:extLst>
          </p:cNvPr>
          <p:cNvGrpSpPr>
            <a:grpSpLocks/>
          </p:cNvGrpSpPr>
          <p:nvPr/>
        </p:nvGrpSpPr>
        <p:grpSpPr>
          <a:xfrm>
            <a:off x="8255401" y="2115569"/>
            <a:ext cx="1619250" cy="198239"/>
            <a:chOff x="6812752" y="2134782"/>
            <a:chExt cx="2001004" cy="19823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A530A34-DBA1-476E-BBFC-A76027EBDD86}"/>
                </a:ext>
              </a:extLst>
            </p:cNvPr>
            <p:cNvSpPr txBox="1">
              <a:spLocks/>
            </p:cNvSpPr>
            <p:nvPr/>
          </p:nvSpPr>
          <p:spPr>
            <a:xfrm>
              <a:off x="6812752" y="2134782"/>
              <a:ext cx="2001004" cy="198239"/>
            </a:xfrm>
            <a:prstGeom prst="rect">
              <a:avLst/>
            </a:prstGeom>
            <a:noFill/>
          </p:spPr>
          <p:txBody>
            <a:bodyPr vert="horz" lIns="0" tIns="0" rIns="0" bIns="13442" rtlCol="0" anchor="b">
              <a:spAutoFit/>
            </a:bodyPr>
            <a:lstStyle/>
            <a:p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Highlights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xmlns="" id="{6957E162-88E5-492B-AD19-E057C7D7CCDD}"/>
                </a:ext>
              </a:extLst>
            </p:cNvPr>
            <p:cNvCxnSpPr>
              <a:cxnSpLocks/>
            </p:cNvCxnSpPr>
            <p:nvPr/>
          </p:nvCxnSpPr>
          <p:spPr>
            <a:xfrm>
              <a:off x="6812752" y="2333021"/>
              <a:ext cx="2001004" cy="0"/>
            </a:xfrm>
            <a:prstGeom prst="straightConnector1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706B695-6E3A-4413-97AD-FF1E267AD60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5401" y="2381030"/>
            <a:ext cx="1619250" cy="35086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4"/>
                </a:solidFill>
              </a:rPr>
              <a:t>Segment/Region </a:t>
            </a:r>
            <a:r>
              <a:rPr lang="en-US" sz="1200" dirty="0"/>
              <a:t>teams act as the </a:t>
            </a:r>
            <a:r>
              <a:rPr lang="en-US" sz="1200" b="1" dirty="0">
                <a:solidFill>
                  <a:schemeClr val="accent4"/>
                </a:solidFill>
              </a:rPr>
              <a:t>translation</a:t>
            </a:r>
            <a:r>
              <a:rPr lang="en-US" sz="1200" dirty="0"/>
              <a:t> between business and enterprise resources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4"/>
                </a:solidFill>
              </a:rPr>
              <a:t>Enterprise Digital provides the best in class capabilities </a:t>
            </a:r>
            <a:r>
              <a:rPr lang="en-US" sz="1200" dirty="0"/>
              <a:t>and deploys resources in an agile way</a:t>
            </a:r>
          </a:p>
          <a:p>
            <a:pPr lvl="1">
              <a:spcBef>
                <a:spcPct val="50000"/>
              </a:spcBef>
            </a:pPr>
            <a:r>
              <a:rPr lang="en-US" sz="1200" dirty="0"/>
              <a:t>Segment / region organizations can </a:t>
            </a:r>
            <a:r>
              <a:rPr lang="en-US" sz="1200" b="1" dirty="0">
                <a:solidFill>
                  <a:schemeClr val="accent4"/>
                </a:solidFill>
              </a:rPr>
              <a:t>combine capabilities </a:t>
            </a:r>
            <a:r>
              <a:rPr lang="en-US" sz="1200" dirty="0"/>
              <a:t>given their solution sophistication and revenue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xmlns="" id="{2320063D-03CA-44AA-96C4-BCEA193FCEF2}"/>
              </a:ext>
            </a:extLst>
          </p:cNvPr>
          <p:cNvSpPr txBox="1">
            <a:spLocks/>
          </p:cNvSpPr>
          <p:nvPr/>
        </p:nvSpPr>
        <p:spPr>
          <a:xfrm>
            <a:off x="3923676" y="1112414"/>
            <a:ext cx="1340196" cy="4253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52928" tIns="52928" rIns="52928" bIns="52928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 defTabSz="913526" eaLnBrk="1" latinLnBrk="0" hangingPunct="1">
              <a:buClr>
                <a:schemeClr val="bg1"/>
              </a:buClr>
              <a:defRPr sz="1300" baseline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900" b="1" dirty="0">
                <a:solidFill>
                  <a:schemeClr val="accent4"/>
                </a:solidFill>
              </a:rPr>
              <a:t>CMO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46483E29-EA4F-4D1C-BC84-552DCF00087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099458" y="1288844"/>
            <a:ext cx="245379" cy="74325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274C29C3-8833-44E7-8DC3-4F5CB98CFC2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891076" y="1240483"/>
            <a:ext cx="245379" cy="83997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483868DA-E8E1-495C-8C23-E422AF9EC90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5682693" y="448865"/>
            <a:ext cx="245379" cy="24232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34AC9A4-8623-4B02-B122-E28ED25D60DA}"/>
              </a:ext>
            </a:extLst>
          </p:cNvPr>
          <p:cNvSpPr>
            <a:spLocks/>
          </p:cNvSpPr>
          <p:nvPr/>
        </p:nvSpPr>
        <p:spPr>
          <a:xfrm>
            <a:off x="3123820" y="2787453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Digital Strategy &amp; Planning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233C8E4-4F16-448C-A796-63607ACD31F4}"/>
              </a:ext>
            </a:extLst>
          </p:cNvPr>
          <p:cNvSpPr>
            <a:spLocks/>
          </p:cNvSpPr>
          <p:nvPr/>
        </p:nvSpPr>
        <p:spPr>
          <a:xfrm>
            <a:off x="3123820" y="3252960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Digital User Experience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51A9D85-10BA-4F68-AC11-66B4B98283D3}"/>
              </a:ext>
            </a:extLst>
          </p:cNvPr>
          <p:cNvSpPr>
            <a:spLocks/>
          </p:cNvSpPr>
          <p:nvPr/>
        </p:nvSpPr>
        <p:spPr>
          <a:xfrm>
            <a:off x="3123820" y="3718467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Digital Marketing</a:t>
            </a:r>
            <a:br>
              <a:rPr lang="en-US" sz="900" dirty="0">
                <a:solidFill>
                  <a:srgbClr val="4C4C4C"/>
                </a:solidFill>
                <a:latin typeface="Arial Body"/>
              </a:rPr>
            </a:br>
            <a:r>
              <a:rPr lang="en-US" sz="900" dirty="0">
                <a:solidFill>
                  <a:srgbClr val="4C4C4C"/>
                </a:solidFill>
                <a:latin typeface="Arial Body"/>
              </a:rPr>
              <a:t>(execution &amp; performance)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2AB4B5B-6627-4DCD-ACB5-87EB2D0910B5}"/>
              </a:ext>
            </a:extLst>
          </p:cNvPr>
          <p:cNvSpPr>
            <a:spLocks/>
          </p:cNvSpPr>
          <p:nvPr/>
        </p:nvSpPr>
        <p:spPr>
          <a:xfrm>
            <a:off x="3123820" y="4183974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Digital Experience Platform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252ABC6-E94E-416C-A172-945D2A31543A}"/>
              </a:ext>
            </a:extLst>
          </p:cNvPr>
          <p:cNvSpPr>
            <a:spLocks/>
          </p:cNvSpPr>
          <p:nvPr/>
        </p:nvSpPr>
        <p:spPr>
          <a:xfrm>
            <a:off x="3123820" y="4649481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Digital Journey Ownership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D775E35-5DBB-4E26-BC4F-EF9D292D02DA}"/>
              </a:ext>
            </a:extLst>
          </p:cNvPr>
          <p:cNvSpPr>
            <a:spLocks/>
          </p:cNvSpPr>
          <p:nvPr/>
        </p:nvSpPr>
        <p:spPr>
          <a:xfrm>
            <a:off x="3123820" y="5114988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Digital Operations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B263710-304A-4FA0-9A3C-12C86CCAAB7D}"/>
              </a:ext>
            </a:extLst>
          </p:cNvPr>
          <p:cNvSpPr>
            <a:spLocks/>
          </p:cNvSpPr>
          <p:nvPr/>
        </p:nvSpPr>
        <p:spPr>
          <a:xfrm>
            <a:off x="4707055" y="4183974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Forecasting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41900E7-6B32-4FD5-A72A-655E00D44CEE}"/>
              </a:ext>
            </a:extLst>
          </p:cNvPr>
          <p:cNvSpPr>
            <a:spLocks/>
          </p:cNvSpPr>
          <p:nvPr/>
        </p:nvSpPr>
        <p:spPr>
          <a:xfrm>
            <a:off x="4707055" y="3718467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Performance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387C207-DFC8-4F01-8DC7-9E9742D5E1F7}"/>
              </a:ext>
            </a:extLst>
          </p:cNvPr>
          <p:cNvSpPr>
            <a:spLocks/>
          </p:cNvSpPr>
          <p:nvPr/>
        </p:nvSpPr>
        <p:spPr>
          <a:xfrm>
            <a:off x="4707055" y="3252960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Insights &amp; Visualization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CBE74DB-25B3-4DBB-868A-57FB895A0884}"/>
              </a:ext>
            </a:extLst>
          </p:cNvPr>
          <p:cNvSpPr>
            <a:spLocks/>
          </p:cNvSpPr>
          <p:nvPr/>
        </p:nvSpPr>
        <p:spPr>
          <a:xfrm>
            <a:off x="4707055" y="2787453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Compliance &amp; Governance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CCFE5D1-5579-41F0-9493-40D4D6592CC9}"/>
              </a:ext>
            </a:extLst>
          </p:cNvPr>
          <p:cNvSpPr>
            <a:spLocks/>
          </p:cNvSpPr>
          <p:nvPr/>
        </p:nvSpPr>
        <p:spPr>
          <a:xfrm>
            <a:off x="6290290" y="3718467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Conferences, Sponsorships, &amp; Events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0BDB38D-E1FD-4496-B0FA-483A5A1D6BC1}"/>
              </a:ext>
            </a:extLst>
          </p:cNvPr>
          <p:cNvSpPr>
            <a:spLocks/>
          </p:cNvSpPr>
          <p:nvPr/>
        </p:nvSpPr>
        <p:spPr>
          <a:xfrm>
            <a:off x="6290290" y="2787453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Enterprise Brand </a:t>
            </a:r>
          </a:p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Strategy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790D53B-C500-4F95-8458-E53F09980272}"/>
              </a:ext>
            </a:extLst>
          </p:cNvPr>
          <p:cNvSpPr>
            <a:spLocks/>
          </p:cNvSpPr>
          <p:nvPr/>
        </p:nvSpPr>
        <p:spPr>
          <a:xfrm>
            <a:off x="6290290" y="3252960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Agency Management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8654B7E-3B27-4AD4-B334-E77954A62C4F}"/>
              </a:ext>
            </a:extLst>
          </p:cNvPr>
          <p:cNvSpPr>
            <a:spLocks/>
          </p:cNvSpPr>
          <p:nvPr/>
        </p:nvSpPr>
        <p:spPr>
          <a:xfrm>
            <a:off x="6290290" y="4183974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Enterprise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0DE14C0-87FE-4100-9D42-54D8700FDA26}"/>
              </a:ext>
            </a:extLst>
          </p:cNvPr>
          <p:cNvSpPr>
            <a:spLocks/>
          </p:cNvSpPr>
          <p:nvPr/>
        </p:nvSpPr>
        <p:spPr>
          <a:xfrm>
            <a:off x="1395336" y="3718467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Market Insights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38652D0-E530-45EC-9B13-1EAD27F165C5}"/>
              </a:ext>
            </a:extLst>
          </p:cNvPr>
          <p:cNvSpPr>
            <a:spLocks/>
          </p:cNvSpPr>
          <p:nvPr/>
        </p:nvSpPr>
        <p:spPr>
          <a:xfrm>
            <a:off x="1395336" y="4183974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Solution Marketing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F1FA2F9-3F84-42A9-B3FC-0177C36F964A}"/>
              </a:ext>
            </a:extLst>
          </p:cNvPr>
          <p:cNvSpPr>
            <a:spLocks/>
          </p:cNvSpPr>
          <p:nvPr/>
        </p:nvSpPr>
        <p:spPr>
          <a:xfrm>
            <a:off x="1395336" y="5114988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Demand Generation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xmlns="" id="{3316C789-81CE-44C3-80AE-2E7A76BC2ECF}"/>
              </a:ext>
            </a:extLst>
          </p:cNvPr>
          <p:cNvSpPr txBox="1">
            <a:spLocks/>
          </p:cNvSpPr>
          <p:nvPr/>
        </p:nvSpPr>
        <p:spPr>
          <a:xfrm>
            <a:off x="4707055" y="1783161"/>
            <a:ext cx="1453397" cy="39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52928" tIns="52928" rIns="52928" bIns="52928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 defTabSz="913526" eaLnBrk="1" latinLnBrk="0" hangingPunct="1">
              <a:buClr>
                <a:schemeClr val="bg1"/>
              </a:buClr>
              <a:defRPr sz="1300" baseline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900" dirty="0">
                <a:solidFill>
                  <a:schemeClr val="tx1"/>
                </a:solidFill>
              </a:rPr>
              <a:t>Marketing Operations Lead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544FA651-A5A7-4F21-AAFC-A6E0A026F34C}"/>
              </a:ext>
            </a:extLst>
          </p:cNvPr>
          <p:cNvSpPr txBox="1">
            <a:spLocks/>
          </p:cNvSpPr>
          <p:nvPr/>
        </p:nvSpPr>
        <p:spPr>
          <a:xfrm>
            <a:off x="3123820" y="1783161"/>
            <a:ext cx="1453397" cy="39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52928" tIns="52928" rIns="52928" bIns="52928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 defTabSz="913526" eaLnBrk="1" latinLnBrk="0" hangingPunct="1">
              <a:buClr>
                <a:schemeClr val="bg1"/>
              </a:buClr>
              <a:defRPr sz="1300" baseline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900" dirty="0">
                <a:solidFill>
                  <a:schemeClr val="tx1"/>
                </a:solidFill>
              </a:rPr>
              <a:t>Enterprise Digital Lead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116982BD-75A0-4EEE-B0C5-3F0223E93BAF}"/>
              </a:ext>
            </a:extLst>
          </p:cNvPr>
          <p:cNvSpPr txBox="1">
            <a:spLocks/>
          </p:cNvSpPr>
          <p:nvPr/>
        </p:nvSpPr>
        <p:spPr>
          <a:xfrm>
            <a:off x="6290290" y="1783161"/>
            <a:ext cx="1453397" cy="39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52928" tIns="52928" rIns="52928" bIns="52928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 defTabSz="913526" eaLnBrk="1" latinLnBrk="0" hangingPunct="1">
              <a:buClr>
                <a:schemeClr val="bg1"/>
              </a:buClr>
              <a:defRPr sz="1300" baseline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900" dirty="0">
                <a:solidFill>
                  <a:schemeClr val="tx1"/>
                </a:solidFill>
              </a:rPr>
              <a:t>Brand Marketing Lead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92D650E0-F136-4DAC-928C-A7CC1E986DEF}"/>
              </a:ext>
            </a:extLst>
          </p:cNvPr>
          <p:cNvGrpSpPr/>
          <p:nvPr/>
        </p:nvGrpSpPr>
        <p:grpSpPr>
          <a:xfrm>
            <a:off x="1395335" y="1649347"/>
            <a:ext cx="1598646" cy="532015"/>
            <a:chOff x="197959" y="1807991"/>
            <a:chExt cx="1598646" cy="625145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xmlns="" id="{6AA061E0-0794-465F-945D-CBC09D6BC87A}"/>
                </a:ext>
              </a:extLst>
            </p:cNvPr>
            <p:cNvSpPr txBox="1">
              <a:spLocks/>
            </p:cNvSpPr>
            <p:nvPr/>
          </p:nvSpPr>
          <p:spPr>
            <a:xfrm>
              <a:off x="343208" y="1807991"/>
              <a:ext cx="1453397" cy="4679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52928" tIns="52928" rIns="52928" bIns="52928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algn="ctr" defTabSz="913526" eaLnBrk="1" latinLnBrk="0" hangingPunct="1">
                <a:buClr>
                  <a:schemeClr val="bg1"/>
                </a:buClr>
                <a:defRPr sz="1300" baseline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endParaRPr lang="en-US" sz="900" dirty="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xmlns="" id="{33F30099-4AAF-4B3C-8E16-2C2341E24D9F}"/>
                </a:ext>
              </a:extLst>
            </p:cNvPr>
            <p:cNvSpPr txBox="1">
              <a:spLocks/>
            </p:cNvSpPr>
            <p:nvPr/>
          </p:nvSpPr>
          <p:spPr>
            <a:xfrm>
              <a:off x="270584" y="1886610"/>
              <a:ext cx="1453397" cy="4679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52928" tIns="52928" rIns="52928" bIns="52928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algn="ctr" defTabSz="913526" eaLnBrk="1" latinLnBrk="0" hangingPunct="1">
                <a:buClr>
                  <a:schemeClr val="bg1"/>
                </a:buClr>
                <a:defRPr sz="1300" baseline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endParaRPr lang="en-US" sz="900" dirty="0"/>
            </a:p>
          </p:txBody>
        </p:sp>
        <p:sp>
          <p:nvSpPr>
            <p:cNvPr id="12" name="Rectangle">
              <a:extLst>
                <a:ext uri="{FF2B5EF4-FFF2-40B4-BE49-F238E27FC236}">
                  <a16:creationId xmlns:a16="http://schemas.microsoft.com/office/drawing/2014/main" xmlns="" id="{EFED25CB-3670-4540-BC7A-ED9C4EC3C0E0}"/>
                </a:ext>
              </a:extLst>
            </p:cNvPr>
            <p:cNvSpPr txBox="1">
              <a:spLocks/>
            </p:cNvSpPr>
            <p:nvPr/>
          </p:nvSpPr>
          <p:spPr>
            <a:xfrm>
              <a:off x="197959" y="1965230"/>
              <a:ext cx="1453397" cy="4679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52928" tIns="52928" rIns="52928" bIns="52928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algn="ctr" defTabSz="913526" eaLnBrk="1" latinLnBrk="0" hangingPunct="1">
                <a:buClr>
                  <a:schemeClr val="bg1"/>
                </a:buClr>
                <a:defRPr sz="1300" baseline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tx2"/>
                </a:buClr>
              </a:pPr>
              <a:r>
                <a:rPr lang="en-US" sz="900" dirty="0">
                  <a:solidFill>
                    <a:schemeClr val="tx1"/>
                  </a:solidFill>
                </a:rPr>
                <a:t>Segment Marketing and Regional Marketing Leads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8E2ADA-F019-4E59-87CA-2D65E31AE6F8}"/>
              </a:ext>
            </a:extLst>
          </p:cNvPr>
          <p:cNvSpPr txBox="1">
            <a:spLocks/>
          </p:cNvSpPr>
          <p:nvPr/>
        </p:nvSpPr>
        <p:spPr>
          <a:xfrm>
            <a:off x="1395336" y="2245001"/>
            <a:ext cx="1453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72000" indent="-72000">
              <a:buFont typeface="Arial" panose="020B0604020202020204" pitchFamily="34" charset="0"/>
              <a:buChar char="•"/>
              <a:defRPr sz="1000">
                <a:solidFill>
                  <a:srgbClr val="000000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IN" sz="700" i="1" dirty="0">
                <a:solidFill>
                  <a:schemeClr val="tx1"/>
                </a:solidFill>
                <a:latin typeface="+mn-lt"/>
              </a:rPr>
              <a:t>Shape marketing strategy for the Segments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7A7279-B29A-4C0C-84A8-F4ADD94F9A2A}"/>
              </a:ext>
            </a:extLst>
          </p:cNvPr>
          <p:cNvSpPr txBox="1">
            <a:spLocks/>
          </p:cNvSpPr>
          <p:nvPr/>
        </p:nvSpPr>
        <p:spPr>
          <a:xfrm>
            <a:off x="4707055" y="2245002"/>
            <a:ext cx="14533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72000" indent="-72000">
              <a:buFont typeface="Arial" panose="020B0604020202020204" pitchFamily="34" charset="0"/>
              <a:buChar char="•"/>
              <a:defRPr sz="1000">
                <a:solidFill>
                  <a:srgbClr val="000000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700" i="1" dirty="0">
                <a:solidFill>
                  <a:schemeClr val="tx1"/>
                </a:solidFill>
                <a:latin typeface="+mn-lt"/>
              </a:rPr>
              <a:t>Run marketing forecasting, performance, visualization, compliance and governance for CMO</a:t>
            </a:r>
            <a:endParaRPr lang="en-IN" sz="7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06D951-85CD-4FAF-853D-7272ED1D5418}"/>
              </a:ext>
            </a:extLst>
          </p:cNvPr>
          <p:cNvSpPr txBox="1">
            <a:spLocks/>
          </p:cNvSpPr>
          <p:nvPr/>
        </p:nvSpPr>
        <p:spPr>
          <a:xfrm>
            <a:off x="3123820" y="2245002"/>
            <a:ext cx="145339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72000" indent="-72000">
              <a:buFont typeface="Arial" panose="020B0604020202020204" pitchFamily="34" charset="0"/>
              <a:buChar char="•"/>
              <a:defRPr sz="1000">
                <a:solidFill>
                  <a:srgbClr val="000000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IN" sz="700" i="1" dirty="0">
                <a:solidFill>
                  <a:schemeClr val="tx1"/>
                </a:solidFill>
                <a:latin typeface="+mn-lt"/>
              </a:rPr>
              <a:t>Drive digital strategy and define end-to-end journeys across customer touchpoints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AA2D91-0BAF-4CA6-A6AE-1FC66AF37423}"/>
              </a:ext>
            </a:extLst>
          </p:cNvPr>
          <p:cNvSpPr txBox="1">
            <a:spLocks/>
          </p:cNvSpPr>
          <p:nvPr/>
        </p:nvSpPr>
        <p:spPr>
          <a:xfrm>
            <a:off x="6290290" y="2245002"/>
            <a:ext cx="14533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72000" indent="-72000">
              <a:buFont typeface="Arial" panose="020B0604020202020204" pitchFamily="34" charset="0"/>
              <a:buChar char="•"/>
              <a:defRPr sz="1000">
                <a:solidFill>
                  <a:srgbClr val="000000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700" i="1" dirty="0">
                <a:solidFill>
                  <a:schemeClr val="tx1"/>
                </a:solidFill>
                <a:latin typeface="+mn-lt"/>
              </a:rPr>
              <a:t>Own brand and positioning, enterprise content, sponsorships, conferences, and agency management </a:t>
            </a:r>
            <a:endParaRPr lang="en-IN" sz="7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560BFAD-9CED-457E-9404-5F4BC0EC83A7}"/>
              </a:ext>
            </a:extLst>
          </p:cNvPr>
          <p:cNvSpPr>
            <a:spLocks/>
          </p:cNvSpPr>
          <p:nvPr/>
        </p:nvSpPr>
        <p:spPr>
          <a:xfrm>
            <a:off x="1395336" y="2787453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Marketing Strategy &amp; Planning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3EE98A0-C250-4DAC-A752-120579D25F8F}"/>
              </a:ext>
            </a:extLst>
          </p:cNvPr>
          <p:cNvSpPr>
            <a:spLocks/>
          </p:cNvSpPr>
          <p:nvPr/>
        </p:nvSpPr>
        <p:spPr>
          <a:xfrm>
            <a:off x="1395336" y="5580495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BDR/SDR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57AE22E-7664-4B84-B779-A78959480842}"/>
              </a:ext>
            </a:extLst>
          </p:cNvPr>
          <p:cNvSpPr>
            <a:spLocks/>
          </p:cNvSpPr>
          <p:nvPr/>
        </p:nvSpPr>
        <p:spPr>
          <a:xfrm>
            <a:off x="1395336" y="4649481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Content Marketing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0F3A55A-8294-4B0C-820B-B327FFD47763}"/>
              </a:ext>
            </a:extLst>
          </p:cNvPr>
          <p:cNvSpPr>
            <a:spLocks/>
          </p:cNvSpPr>
          <p:nvPr/>
        </p:nvSpPr>
        <p:spPr>
          <a:xfrm>
            <a:off x="1395336" y="3252960"/>
            <a:ext cx="1453397" cy="3539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38100" tIns="38100" rIns="38100" bIns="38100" anchor="ctr" anchorCtr="1">
            <a:noAutofit/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Arial Body"/>
              </a:rPr>
              <a:t>Campaign Planning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53C55360-F172-4166-8C45-EF82E1D98547}"/>
              </a:ext>
            </a:extLst>
          </p:cNvPr>
          <p:cNvGrpSpPr/>
          <p:nvPr/>
        </p:nvGrpSpPr>
        <p:grpSpPr>
          <a:xfrm>
            <a:off x="1395333" y="6046001"/>
            <a:ext cx="6348341" cy="190502"/>
            <a:chOff x="197956" y="5788795"/>
            <a:chExt cx="6348341" cy="190502"/>
          </a:xfrm>
        </p:grpSpPr>
        <p:sp>
          <p:nvSpPr>
            <p:cNvPr id="53" name="Bracket 53">
              <a:extLst>
                <a:ext uri="{FF2B5EF4-FFF2-40B4-BE49-F238E27FC236}">
                  <a16:creationId xmlns:a16="http://schemas.microsoft.com/office/drawing/2014/main" xmlns="" id="{D28E0DEF-6FE5-4CE1-B537-53EED83769A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 rot="5400000">
              <a:off x="829403" y="5157350"/>
              <a:ext cx="190500" cy="1453393"/>
            </a:xfrm>
            <a:custGeom>
              <a:avLst/>
              <a:gdLst>
                <a:gd name="connsiteX0" fmla="*/ 0 w 951826"/>
                <a:gd name="connsiteY0" fmla="*/ 0 h 8214876"/>
                <a:gd name="connsiteX1" fmla="*/ 888325 w 951826"/>
                <a:gd name="connsiteY1" fmla="*/ 6563876 h 8214876"/>
                <a:gd name="connsiteX2" fmla="*/ 888325 w 951826"/>
                <a:gd name="connsiteY2" fmla="*/ 7325876 h 8214876"/>
                <a:gd name="connsiteX3" fmla="*/ 951825 w 951826"/>
                <a:gd name="connsiteY3" fmla="*/ 7389376 h 8214876"/>
                <a:gd name="connsiteX4" fmla="*/ 888325 w 951826"/>
                <a:gd name="connsiteY4" fmla="*/ 7452876 h 8214876"/>
                <a:gd name="connsiteX5" fmla="*/ 888325 w 951826"/>
                <a:gd name="connsiteY5" fmla="*/ 8214876 h 8214876"/>
                <a:gd name="connsiteX6" fmla="*/ 761325 w 951826"/>
                <a:gd name="connsiteY6" fmla="*/ 8214876 h 8214876"/>
                <a:gd name="connsiteX0" fmla="*/ 0 w 951825"/>
                <a:gd name="connsiteY0" fmla="*/ 0 h 8214876"/>
                <a:gd name="connsiteX1" fmla="*/ 119195 w 951825"/>
                <a:gd name="connsiteY1" fmla="*/ 1 h 8214876"/>
                <a:gd name="connsiteX2" fmla="*/ 888325 w 951825"/>
                <a:gd name="connsiteY2" fmla="*/ 7325876 h 8214876"/>
                <a:gd name="connsiteX3" fmla="*/ 951825 w 951825"/>
                <a:gd name="connsiteY3" fmla="*/ 7389376 h 8214876"/>
                <a:gd name="connsiteX4" fmla="*/ 888325 w 951825"/>
                <a:gd name="connsiteY4" fmla="*/ 7452876 h 8214876"/>
                <a:gd name="connsiteX5" fmla="*/ 888325 w 951825"/>
                <a:gd name="connsiteY5" fmla="*/ 8214876 h 8214876"/>
                <a:gd name="connsiteX6" fmla="*/ 761325 w 951825"/>
                <a:gd name="connsiteY6" fmla="*/ 8214876 h 8214876"/>
                <a:gd name="connsiteX0" fmla="*/ 0 w 951825"/>
                <a:gd name="connsiteY0" fmla="*/ 0 h 8214876"/>
                <a:gd name="connsiteX1" fmla="*/ 119195 w 951825"/>
                <a:gd name="connsiteY1" fmla="*/ 1 h 8214876"/>
                <a:gd name="connsiteX2" fmla="*/ 119196 w 951825"/>
                <a:gd name="connsiteY2" fmla="*/ 745756 h 8214876"/>
                <a:gd name="connsiteX3" fmla="*/ 951825 w 951825"/>
                <a:gd name="connsiteY3" fmla="*/ 7389376 h 8214876"/>
                <a:gd name="connsiteX4" fmla="*/ 888325 w 951825"/>
                <a:gd name="connsiteY4" fmla="*/ 7452876 h 8214876"/>
                <a:gd name="connsiteX5" fmla="*/ 888325 w 951825"/>
                <a:gd name="connsiteY5" fmla="*/ 8214876 h 8214876"/>
                <a:gd name="connsiteX6" fmla="*/ 761325 w 951825"/>
                <a:gd name="connsiteY6" fmla="*/ 8214876 h 8214876"/>
                <a:gd name="connsiteX0" fmla="*/ 0 w 888325"/>
                <a:gd name="connsiteY0" fmla="*/ 0 h 8214876"/>
                <a:gd name="connsiteX1" fmla="*/ 119195 w 888325"/>
                <a:gd name="connsiteY1" fmla="*/ 1 h 8214876"/>
                <a:gd name="connsiteX2" fmla="*/ 119196 w 888325"/>
                <a:gd name="connsiteY2" fmla="*/ 745756 h 8214876"/>
                <a:gd name="connsiteX3" fmla="*/ 178793 w 888325"/>
                <a:gd name="connsiteY3" fmla="*/ 825502 h 8214876"/>
                <a:gd name="connsiteX4" fmla="*/ 888325 w 888325"/>
                <a:gd name="connsiteY4" fmla="*/ 7452876 h 8214876"/>
                <a:gd name="connsiteX5" fmla="*/ 888325 w 888325"/>
                <a:gd name="connsiteY5" fmla="*/ 8214876 h 8214876"/>
                <a:gd name="connsiteX6" fmla="*/ 761325 w 888325"/>
                <a:gd name="connsiteY6" fmla="*/ 8214876 h 8214876"/>
                <a:gd name="connsiteX0" fmla="*/ 0 w 888325"/>
                <a:gd name="connsiteY0" fmla="*/ 0 h 8214876"/>
                <a:gd name="connsiteX1" fmla="*/ 119195 w 888325"/>
                <a:gd name="connsiteY1" fmla="*/ 1 h 8214876"/>
                <a:gd name="connsiteX2" fmla="*/ 119196 w 888325"/>
                <a:gd name="connsiteY2" fmla="*/ 745756 h 8214876"/>
                <a:gd name="connsiteX3" fmla="*/ 178793 w 888325"/>
                <a:gd name="connsiteY3" fmla="*/ 825502 h 8214876"/>
                <a:gd name="connsiteX4" fmla="*/ 119196 w 888325"/>
                <a:gd name="connsiteY4" fmla="*/ 905247 h 8214876"/>
                <a:gd name="connsiteX5" fmla="*/ 888325 w 888325"/>
                <a:gd name="connsiteY5" fmla="*/ 8214876 h 8214876"/>
                <a:gd name="connsiteX6" fmla="*/ 761325 w 888325"/>
                <a:gd name="connsiteY6" fmla="*/ 8214876 h 8214876"/>
                <a:gd name="connsiteX0" fmla="*/ 0 w 761325"/>
                <a:gd name="connsiteY0" fmla="*/ 0 h 8214876"/>
                <a:gd name="connsiteX1" fmla="*/ 119195 w 761325"/>
                <a:gd name="connsiteY1" fmla="*/ 1 h 8214876"/>
                <a:gd name="connsiteX2" fmla="*/ 119196 w 761325"/>
                <a:gd name="connsiteY2" fmla="*/ 745756 h 8214876"/>
                <a:gd name="connsiteX3" fmla="*/ 178793 w 761325"/>
                <a:gd name="connsiteY3" fmla="*/ 825502 h 8214876"/>
                <a:gd name="connsiteX4" fmla="*/ 119196 w 761325"/>
                <a:gd name="connsiteY4" fmla="*/ 905247 h 8214876"/>
                <a:gd name="connsiteX5" fmla="*/ 119196 w 761325"/>
                <a:gd name="connsiteY5" fmla="*/ 1651002 h 8214876"/>
                <a:gd name="connsiteX6" fmla="*/ 761325 w 761325"/>
                <a:gd name="connsiteY6" fmla="*/ 8214876 h 8214876"/>
                <a:gd name="connsiteX0" fmla="*/ 0 w 178793"/>
                <a:gd name="connsiteY0" fmla="*/ 0 h 1651002"/>
                <a:gd name="connsiteX1" fmla="*/ 119195 w 178793"/>
                <a:gd name="connsiteY1" fmla="*/ 1 h 1651002"/>
                <a:gd name="connsiteX2" fmla="*/ 119196 w 178793"/>
                <a:gd name="connsiteY2" fmla="*/ 745756 h 1651002"/>
                <a:gd name="connsiteX3" fmla="*/ 178793 w 178793"/>
                <a:gd name="connsiteY3" fmla="*/ 825502 h 1651002"/>
                <a:gd name="connsiteX4" fmla="*/ 119196 w 178793"/>
                <a:gd name="connsiteY4" fmla="*/ 905247 h 1651002"/>
                <a:gd name="connsiteX5" fmla="*/ 119196 w 178793"/>
                <a:gd name="connsiteY5" fmla="*/ 1651002 h 1651002"/>
                <a:gd name="connsiteX6" fmla="*/ 3 w 178793"/>
                <a:gd name="connsiteY6" fmla="*/ 1651002 h 1651002"/>
                <a:gd name="connsiteX0" fmla="*/ 0 w 957214"/>
                <a:gd name="connsiteY0" fmla="*/ 0 h 7509564"/>
                <a:gd name="connsiteX1" fmla="*/ 897616 w 957214"/>
                <a:gd name="connsiteY1" fmla="*/ 5858563 h 7509564"/>
                <a:gd name="connsiteX2" fmla="*/ 897617 w 957214"/>
                <a:gd name="connsiteY2" fmla="*/ 6604318 h 7509564"/>
                <a:gd name="connsiteX3" fmla="*/ 957214 w 957214"/>
                <a:gd name="connsiteY3" fmla="*/ 6684064 h 7509564"/>
                <a:gd name="connsiteX4" fmla="*/ 897617 w 957214"/>
                <a:gd name="connsiteY4" fmla="*/ 6763809 h 7509564"/>
                <a:gd name="connsiteX5" fmla="*/ 897617 w 957214"/>
                <a:gd name="connsiteY5" fmla="*/ 7509564 h 7509564"/>
                <a:gd name="connsiteX6" fmla="*/ 778424 w 957214"/>
                <a:gd name="connsiteY6" fmla="*/ 7509564 h 7509564"/>
                <a:gd name="connsiteX0" fmla="*/ 0 w 957214"/>
                <a:gd name="connsiteY0" fmla="*/ 0 h 7509564"/>
                <a:gd name="connsiteX1" fmla="*/ 119194 w 957214"/>
                <a:gd name="connsiteY1" fmla="*/ 0 h 7509564"/>
                <a:gd name="connsiteX2" fmla="*/ 897617 w 957214"/>
                <a:gd name="connsiteY2" fmla="*/ 6604318 h 7509564"/>
                <a:gd name="connsiteX3" fmla="*/ 957214 w 957214"/>
                <a:gd name="connsiteY3" fmla="*/ 6684064 h 7509564"/>
                <a:gd name="connsiteX4" fmla="*/ 897617 w 957214"/>
                <a:gd name="connsiteY4" fmla="*/ 6763809 h 7509564"/>
                <a:gd name="connsiteX5" fmla="*/ 897617 w 957214"/>
                <a:gd name="connsiteY5" fmla="*/ 7509564 h 7509564"/>
                <a:gd name="connsiteX6" fmla="*/ 778424 w 957214"/>
                <a:gd name="connsiteY6" fmla="*/ 7509564 h 7509564"/>
                <a:gd name="connsiteX0" fmla="*/ 0 w 957214"/>
                <a:gd name="connsiteY0" fmla="*/ 0 h 7509564"/>
                <a:gd name="connsiteX1" fmla="*/ 119194 w 957214"/>
                <a:gd name="connsiteY1" fmla="*/ 0 h 7509564"/>
                <a:gd name="connsiteX2" fmla="*/ 119194 w 957214"/>
                <a:gd name="connsiteY2" fmla="*/ 753367 h 7509564"/>
                <a:gd name="connsiteX3" fmla="*/ 957214 w 957214"/>
                <a:gd name="connsiteY3" fmla="*/ 6684064 h 7509564"/>
                <a:gd name="connsiteX4" fmla="*/ 897617 w 957214"/>
                <a:gd name="connsiteY4" fmla="*/ 6763809 h 7509564"/>
                <a:gd name="connsiteX5" fmla="*/ 897617 w 957214"/>
                <a:gd name="connsiteY5" fmla="*/ 7509564 h 7509564"/>
                <a:gd name="connsiteX6" fmla="*/ 778424 w 957214"/>
                <a:gd name="connsiteY6" fmla="*/ 7509564 h 7509564"/>
                <a:gd name="connsiteX0" fmla="*/ 0 w 897617"/>
                <a:gd name="connsiteY0" fmla="*/ 0 h 7509564"/>
                <a:gd name="connsiteX1" fmla="*/ 119194 w 897617"/>
                <a:gd name="connsiteY1" fmla="*/ 0 h 7509564"/>
                <a:gd name="connsiteX2" fmla="*/ 119194 w 897617"/>
                <a:gd name="connsiteY2" fmla="*/ 753367 h 7509564"/>
                <a:gd name="connsiteX3" fmla="*/ 178790 w 897617"/>
                <a:gd name="connsiteY3" fmla="*/ 825500 h 7509564"/>
                <a:gd name="connsiteX4" fmla="*/ 897617 w 897617"/>
                <a:gd name="connsiteY4" fmla="*/ 6763809 h 7509564"/>
                <a:gd name="connsiteX5" fmla="*/ 897617 w 897617"/>
                <a:gd name="connsiteY5" fmla="*/ 7509564 h 7509564"/>
                <a:gd name="connsiteX6" fmla="*/ 778424 w 897617"/>
                <a:gd name="connsiteY6" fmla="*/ 7509564 h 7509564"/>
                <a:gd name="connsiteX0" fmla="*/ 0 w 897617"/>
                <a:gd name="connsiteY0" fmla="*/ 0 h 7509564"/>
                <a:gd name="connsiteX1" fmla="*/ 119194 w 897617"/>
                <a:gd name="connsiteY1" fmla="*/ 0 h 7509564"/>
                <a:gd name="connsiteX2" fmla="*/ 119194 w 897617"/>
                <a:gd name="connsiteY2" fmla="*/ 753367 h 7509564"/>
                <a:gd name="connsiteX3" fmla="*/ 178790 w 897617"/>
                <a:gd name="connsiteY3" fmla="*/ 825500 h 7509564"/>
                <a:gd name="connsiteX4" fmla="*/ 119193 w 897617"/>
                <a:gd name="connsiteY4" fmla="*/ 897634 h 7509564"/>
                <a:gd name="connsiteX5" fmla="*/ 897617 w 897617"/>
                <a:gd name="connsiteY5" fmla="*/ 7509564 h 7509564"/>
                <a:gd name="connsiteX6" fmla="*/ 778424 w 897617"/>
                <a:gd name="connsiteY6" fmla="*/ 7509564 h 7509564"/>
                <a:gd name="connsiteX0" fmla="*/ 0 w 778424"/>
                <a:gd name="connsiteY0" fmla="*/ 0 h 7509564"/>
                <a:gd name="connsiteX1" fmla="*/ 119194 w 778424"/>
                <a:gd name="connsiteY1" fmla="*/ 0 h 7509564"/>
                <a:gd name="connsiteX2" fmla="*/ 119194 w 778424"/>
                <a:gd name="connsiteY2" fmla="*/ 753367 h 7509564"/>
                <a:gd name="connsiteX3" fmla="*/ 178790 w 778424"/>
                <a:gd name="connsiteY3" fmla="*/ 825500 h 7509564"/>
                <a:gd name="connsiteX4" fmla="*/ 119193 w 778424"/>
                <a:gd name="connsiteY4" fmla="*/ 897634 h 7509564"/>
                <a:gd name="connsiteX5" fmla="*/ 119193 w 778424"/>
                <a:gd name="connsiteY5" fmla="*/ 1651002 h 7509564"/>
                <a:gd name="connsiteX6" fmla="*/ 778424 w 778424"/>
                <a:gd name="connsiteY6" fmla="*/ 7509564 h 7509564"/>
                <a:gd name="connsiteX0" fmla="*/ 0 w 178790"/>
                <a:gd name="connsiteY0" fmla="*/ 0 h 1651002"/>
                <a:gd name="connsiteX1" fmla="*/ 119194 w 178790"/>
                <a:gd name="connsiteY1" fmla="*/ 0 h 1651002"/>
                <a:gd name="connsiteX2" fmla="*/ 119194 w 178790"/>
                <a:gd name="connsiteY2" fmla="*/ 753367 h 1651002"/>
                <a:gd name="connsiteX3" fmla="*/ 178790 w 178790"/>
                <a:gd name="connsiteY3" fmla="*/ 825500 h 1651002"/>
                <a:gd name="connsiteX4" fmla="*/ 119193 w 178790"/>
                <a:gd name="connsiteY4" fmla="*/ 897634 h 1651002"/>
                <a:gd name="connsiteX5" fmla="*/ 119193 w 178790"/>
                <a:gd name="connsiteY5" fmla="*/ 1651002 h 1651002"/>
                <a:gd name="connsiteX6" fmla="*/ 1 w 178790"/>
                <a:gd name="connsiteY6" fmla="*/ 1651002 h 16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790" h="1651002">
                  <a:moveTo>
                    <a:pt x="0" y="0"/>
                  </a:moveTo>
                  <a:lnTo>
                    <a:pt x="119194" y="0"/>
                  </a:lnTo>
                  <a:lnTo>
                    <a:pt x="119194" y="753367"/>
                  </a:lnTo>
                  <a:lnTo>
                    <a:pt x="178790" y="825500"/>
                  </a:lnTo>
                  <a:lnTo>
                    <a:pt x="119193" y="897634"/>
                  </a:lnTo>
                  <a:lnTo>
                    <a:pt x="119193" y="1651002"/>
                  </a:lnTo>
                  <a:lnTo>
                    <a:pt x="1" y="1651002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5" name="Bracket 53">
              <a:extLst>
                <a:ext uri="{FF2B5EF4-FFF2-40B4-BE49-F238E27FC236}">
                  <a16:creationId xmlns:a16="http://schemas.microsoft.com/office/drawing/2014/main" xmlns="" id="{93171969-4626-4603-8F06-F4B98DBED1D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 rot="5400000">
              <a:off x="4141119" y="3574118"/>
              <a:ext cx="190501" cy="4619855"/>
            </a:xfrm>
            <a:custGeom>
              <a:avLst/>
              <a:gdLst>
                <a:gd name="connsiteX0" fmla="*/ 0 w 4093880"/>
                <a:gd name="connsiteY0" fmla="*/ 0 h 2912426"/>
                <a:gd name="connsiteX1" fmla="*/ 4030380 w 4093880"/>
                <a:gd name="connsiteY1" fmla="*/ 1261426 h 2912426"/>
                <a:gd name="connsiteX2" fmla="*/ 4030380 w 4093880"/>
                <a:gd name="connsiteY2" fmla="*/ 2023426 h 2912426"/>
                <a:gd name="connsiteX3" fmla="*/ 4093880 w 4093880"/>
                <a:gd name="connsiteY3" fmla="*/ 2086926 h 2912426"/>
                <a:gd name="connsiteX4" fmla="*/ 4030380 w 4093880"/>
                <a:gd name="connsiteY4" fmla="*/ 2150426 h 2912426"/>
                <a:gd name="connsiteX5" fmla="*/ 4030380 w 4093880"/>
                <a:gd name="connsiteY5" fmla="*/ 2912426 h 2912426"/>
                <a:gd name="connsiteX6" fmla="*/ 3903380 w 4093880"/>
                <a:gd name="connsiteY6" fmla="*/ 2912426 h 2912426"/>
                <a:gd name="connsiteX0" fmla="*/ 0 w 4093880"/>
                <a:gd name="connsiteY0" fmla="*/ 0 h 2912426"/>
                <a:gd name="connsiteX1" fmla="*/ 119194 w 4093880"/>
                <a:gd name="connsiteY1" fmla="*/ 1 h 2912426"/>
                <a:gd name="connsiteX2" fmla="*/ 4030380 w 4093880"/>
                <a:gd name="connsiteY2" fmla="*/ 2023426 h 2912426"/>
                <a:gd name="connsiteX3" fmla="*/ 4093880 w 4093880"/>
                <a:gd name="connsiteY3" fmla="*/ 2086926 h 2912426"/>
                <a:gd name="connsiteX4" fmla="*/ 4030380 w 4093880"/>
                <a:gd name="connsiteY4" fmla="*/ 2150426 h 2912426"/>
                <a:gd name="connsiteX5" fmla="*/ 4030380 w 4093880"/>
                <a:gd name="connsiteY5" fmla="*/ 2912426 h 2912426"/>
                <a:gd name="connsiteX6" fmla="*/ 3903380 w 4093880"/>
                <a:gd name="connsiteY6" fmla="*/ 2912426 h 2912426"/>
                <a:gd name="connsiteX0" fmla="*/ 0 w 4093880"/>
                <a:gd name="connsiteY0" fmla="*/ 0 h 2912426"/>
                <a:gd name="connsiteX1" fmla="*/ 119194 w 4093880"/>
                <a:gd name="connsiteY1" fmla="*/ 1 h 2912426"/>
                <a:gd name="connsiteX2" fmla="*/ 119194 w 4093880"/>
                <a:gd name="connsiteY2" fmla="*/ 802979 h 2912426"/>
                <a:gd name="connsiteX3" fmla="*/ 4093880 w 4093880"/>
                <a:gd name="connsiteY3" fmla="*/ 2086926 h 2912426"/>
                <a:gd name="connsiteX4" fmla="*/ 4030380 w 4093880"/>
                <a:gd name="connsiteY4" fmla="*/ 2150426 h 2912426"/>
                <a:gd name="connsiteX5" fmla="*/ 4030380 w 4093880"/>
                <a:gd name="connsiteY5" fmla="*/ 2912426 h 2912426"/>
                <a:gd name="connsiteX6" fmla="*/ 3903380 w 4093880"/>
                <a:gd name="connsiteY6" fmla="*/ 2912426 h 2912426"/>
                <a:gd name="connsiteX0" fmla="*/ 0 w 4030380"/>
                <a:gd name="connsiteY0" fmla="*/ 0 h 2912426"/>
                <a:gd name="connsiteX1" fmla="*/ 119194 w 4030380"/>
                <a:gd name="connsiteY1" fmla="*/ 1 h 2912426"/>
                <a:gd name="connsiteX2" fmla="*/ 119194 w 4030380"/>
                <a:gd name="connsiteY2" fmla="*/ 802979 h 2912426"/>
                <a:gd name="connsiteX3" fmla="*/ 178791 w 4030380"/>
                <a:gd name="connsiteY3" fmla="*/ 825501 h 2912426"/>
                <a:gd name="connsiteX4" fmla="*/ 4030380 w 4030380"/>
                <a:gd name="connsiteY4" fmla="*/ 2150426 h 2912426"/>
                <a:gd name="connsiteX5" fmla="*/ 4030380 w 4030380"/>
                <a:gd name="connsiteY5" fmla="*/ 2912426 h 2912426"/>
                <a:gd name="connsiteX6" fmla="*/ 3903380 w 4030380"/>
                <a:gd name="connsiteY6" fmla="*/ 2912426 h 2912426"/>
                <a:gd name="connsiteX0" fmla="*/ 0 w 4030380"/>
                <a:gd name="connsiteY0" fmla="*/ 0 h 2912426"/>
                <a:gd name="connsiteX1" fmla="*/ 119194 w 4030380"/>
                <a:gd name="connsiteY1" fmla="*/ 1 h 2912426"/>
                <a:gd name="connsiteX2" fmla="*/ 119194 w 4030380"/>
                <a:gd name="connsiteY2" fmla="*/ 802979 h 2912426"/>
                <a:gd name="connsiteX3" fmla="*/ 178791 w 4030380"/>
                <a:gd name="connsiteY3" fmla="*/ 825501 h 2912426"/>
                <a:gd name="connsiteX4" fmla="*/ 119195 w 4030380"/>
                <a:gd name="connsiteY4" fmla="*/ 848023 h 2912426"/>
                <a:gd name="connsiteX5" fmla="*/ 4030380 w 4030380"/>
                <a:gd name="connsiteY5" fmla="*/ 2912426 h 2912426"/>
                <a:gd name="connsiteX6" fmla="*/ 3903380 w 4030380"/>
                <a:gd name="connsiteY6" fmla="*/ 2912426 h 2912426"/>
                <a:gd name="connsiteX0" fmla="*/ 0 w 3903380"/>
                <a:gd name="connsiteY0" fmla="*/ 0 h 2912426"/>
                <a:gd name="connsiteX1" fmla="*/ 119194 w 3903380"/>
                <a:gd name="connsiteY1" fmla="*/ 1 h 2912426"/>
                <a:gd name="connsiteX2" fmla="*/ 119194 w 3903380"/>
                <a:gd name="connsiteY2" fmla="*/ 802979 h 2912426"/>
                <a:gd name="connsiteX3" fmla="*/ 178791 w 3903380"/>
                <a:gd name="connsiteY3" fmla="*/ 825501 h 2912426"/>
                <a:gd name="connsiteX4" fmla="*/ 119195 w 3903380"/>
                <a:gd name="connsiteY4" fmla="*/ 848023 h 2912426"/>
                <a:gd name="connsiteX5" fmla="*/ 119195 w 3903380"/>
                <a:gd name="connsiteY5" fmla="*/ 1651002 h 2912426"/>
                <a:gd name="connsiteX6" fmla="*/ 3903380 w 3903380"/>
                <a:gd name="connsiteY6" fmla="*/ 2912426 h 2912426"/>
                <a:gd name="connsiteX0" fmla="*/ 0 w 178791"/>
                <a:gd name="connsiteY0" fmla="*/ 0 h 1651002"/>
                <a:gd name="connsiteX1" fmla="*/ 119194 w 178791"/>
                <a:gd name="connsiteY1" fmla="*/ 1 h 1651002"/>
                <a:gd name="connsiteX2" fmla="*/ 119194 w 178791"/>
                <a:gd name="connsiteY2" fmla="*/ 802979 h 1651002"/>
                <a:gd name="connsiteX3" fmla="*/ 178791 w 178791"/>
                <a:gd name="connsiteY3" fmla="*/ 825501 h 1651002"/>
                <a:gd name="connsiteX4" fmla="*/ 119195 w 178791"/>
                <a:gd name="connsiteY4" fmla="*/ 848023 h 1651002"/>
                <a:gd name="connsiteX5" fmla="*/ 119195 w 178791"/>
                <a:gd name="connsiteY5" fmla="*/ 1651002 h 1651002"/>
                <a:gd name="connsiteX6" fmla="*/ 2 w 178791"/>
                <a:gd name="connsiteY6" fmla="*/ 1651002 h 1651002"/>
                <a:gd name="connsiteX0" fmla="*/ 0 w 4065358"/>
                <a:gd name="connsiteY0" fmla="*/ 0 h 2928288"/>
                <a:gd name="connsiteX1" fmla="*/ 4005761 w 4065358"/>
                <a:gd name="connsiteY1" fmla="*/ 1277287 h 2928288"/>
                <a:gd name="connsiteX2" fmla="*/ 4005761 w 4065358"/>
                <a:gd name="connsiteY2" fmla="*/ 2080265 h 2928288"/>
                <a:gd name="connsiteX3" fmla="*/ 4065358 w 4065358"/>
                <a:gd name="connsiteY3" fmla="*/ 2102787 h 2928288"/>
                <a:gd name="connsiteX4" fmla="*/ 4005762 w 4065358"/>
                <a:gd name="connsiteY4" fmla="*/ 2125309 h 2928288"/>
                <a:gd name="connsiteX5" fmla="*/ 4005762 w 4065358"/>
                <a:gd name="connsiteY5" fmla="*/ 2928288 h 2928288"/>
                <a:gd name="connsiteX6" fmla="*/ 3886569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4005761 w 4065358"/>
                <a:gd name="connsiteY2" fmla="*/ 2080265 h 2928288"/>
                <a:gd name="connsiteX3" fmla="*/ 4065358 w 4065358"/>
                <a:gd name="connsiteY3" fmla="*/ 2102787 h 2928288"/>
                <a:gd name="connsiteX4" fmla="*/ 4005762 w 4065358"/>
                <a:gd name="connsiteY4" fmla="*/ 2125309 h 2928288"/>
                <a:gd name="connsiteX5" fmla="*/ 4005762 w 4065358"/>
                <a:gd name="connsiteY5" fmla="*/ 2928288 h 2928288"/>
                <a:gd name="connsiteX6" fmla="*/ 3886569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119194 w 4065358"/>
                <a:gd name="connsiteY2" fmla="*/ 802808 h 2928288"/>
                <a:gd name="connsiteX3" fmla="*/ 4065358 w 4065358"/>
                <a:gd name="connsiteY3" fmla="*/ 2102787 h 2928288"/>
                <a:gd name="connsiteX4" fmla="*/ 4005762 w 4065358"/>
                <a:gd name="connsiteY4" fmla="*/ 2125309 h 2928288"/>
                <a:gd name="connsiteX5" fmla="*/ 4005762 w 4065358"/>
                <a:gd name="connsiteY5" fmla="*/ 2928288 h 2928288"/>
                <a:gd name="connsiteX6" fmla="*/ 3886569 w 4065358"/>
                <a:gd name="connsiteY6" fmla="*/ 2928288 h 2928288"/>
                <a:gd name="connsiteX0" fmla="*/ 0 w 4005762"/>
                <a:gd name="connsiteY0" fmla="*/ 0 h 2928288"/>
                <a:gd name="connsiteX1" fmla="*/ 119194 w 4005762"/>
                <a:gd name="connsiteY1" fmla="*/ 0 h 2928288"/>
                <a:gd name="connsiteX2" fmla="*/ 119194 w 4005762"/>
                <a:gd name="connsiteY2" fmla="*/ 802808 h 2928288"/>
                <a:gd name="connsiteX3" fmla="*/ 178791 w 4005762"/>
                <a:gd name="connsiteY3" fmla="*/ 825501 h 2928288"/>
                <a:gd name="connsiteX4" fmla="*/ 4005762 w 4005762"/>
                <a:gd name="connsiteY4" fmla="*/ 2125309 h 2928288"/>
                <a:gd name="connsiteX5" fmla="*/ 4005762 w 4005762"/>
                <a:gd name="connsiteY5" fmla="*/ 2928288 h 2928288"/>
                <a:gd name="connsiteX6" fmla="*/ 3886569 w 4005762"/>
                <a:gd name="connsiteY6" fmla="*/ 2928288 h 2928288"/>
                <a:gd name="connsiteX0" fmla="*/ 0 w 4005762"/>
                <a:gd name="connsiteY0" fmla="*/ 0 h 2928288"/>
                <a:gd name="connsiteX1" fmla="*/ 119194 w 4005762"/>
                <a:gd name="connsiteY1" fmla="*/ 0 h 2928288"/>
                <a:gd name="connsiteX2" fmla="*/ 119194 w 4005762"/>
                <a:gd name="connsiteY2" fmla="*/ 802808 h 2928288"/>
                <a:gd name="connsiteX3" fmla="*/ 178791 w 4005762"/>
                <a:gd name="connsiteY3" fmla="*/ 825501 h 2928288"/>
                <a:gd name="connsiteX4" fmla="*/ 119194 w 4005762"/>
                <a:gd name="connsiteY4" fmla="*/ 848194 h 2928288"/>
                <a:gd name="connsiteX5" fmla="*/ 4005762 w 4005762"/>
                <a:gd name="connsiteY5" fmla="*/ 2928288 h 2928288"/>
                <a:gd name="connsiteX6" fmla="*/ 3886569 w 4005762"/>
                <a:gd name="connsiteY6" fmla="*/ 2928288 h 2928288"/>
                <a:gd name="connsiteX0" fmla="*/ 0 w 3886569"/>
                <a:gd name="connsiteY0" fmla="*/ 0 h 2928288"/>
                <a:gd name="connsiteX1" fmla="*/ 119194 w 3886569"/>
                <a:gd name="connsiteY1" fmla="*/ 0 h 2928288"/>
                <a:gd name="connsiteX2" fmla="*/ 119194 w 3886569"/>
                <a:gd name="connsiteY2" fmla="*/ 802808 h 2928288"/>
                <a:gd name="connsiteX3" fmla="*/ 178791 w 3886569"/>
                <a:gd name="connsiteY3" fmla="*/ 825501 h 2928288"/>
                <a:gd name="connsiteX4" fmla="*/ 119194 w 3886569"/>
                <a:gd name="connsiteY4" fmla="*/ 848194 h 2928288"/>
                <a:gd name="connsiteX5" fmla="*/ 119194 w 3886569"/>
                <a:gd name="connsiteY5" fmla="*/ 1651002 h 2928288"/>
                <a:gd name="connsiteX6" fmla="*/ 3886569 w 3886569"/>
                <a:gd name="connsiteY6" fmla="*/ 2928288 h 2928288"/>
                <a:gd name="connsiteX0" fmla="*/ 0 w 178791"/>
                <a:gd name="connsiteY0" fmla="*/ 0 h 1651002"/>
                <a:gd name="connsiteX1" fmla="*/ 119194 w 178791"/>
                <a:gd name="connsiteY1" fmla="*/ 0 h 1651002"/>
                <a:gd name="connsiteX2" fmla="*/ 119194 w 178791"/>
                <a:gd name="connsiteY2" fmla="*/ 802808 h 1651002"/>
                <a:gd name="connsiteX3" fmla="*/ 178791 w 178791"/>
                <a:gd name="connsiteY3" fmla="*/ 825501 h 1651002"/>
                <a:gd name="connsiteX4" fmla="*/ 119194 w 178791"/>
                <a:gd name="connsiteY4" fmla="*/ 848194 h 1651002"/>
                <a:gd name="connsiteX5" fmla="*/ 119194 w 178791"/>
                <a:gd name="connsiteY5" fmla="*/ 1651002 h 1651002"/>
                <a:gd name="connsiteX6" fmla="*/ 1 w 178791"/>
                <a:gd name="connsiteY6" fmla="*/ 1651002 h 1651002"/>
                <a:gd name="connsiteX0" fmla="*/ 0 w 4065358"/>
                <a:gd name="connsiteY0" fmla="*/ 0 h 2928288"/>
                <a:gd name="connsiteX1" fmla="*/ 4005761 w 4065358"/>
                <a:gd name="connsiteY1" fmla="*/ 1277286 h 2928288"/>
                <a:gd name="connsiteX2" fmla="*/ 4005761 w 4065358"/>
                <a:gd name="connsiteY2" fmla="*/ 2080094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4005761 w 4065358"/>
                <a:gd name="connsiteY2" fmla="*/ 2080094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119194 w 4065358"/>
                <a:gd name="connsiteY2" fmla="*/ 802808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05761"/>
                <a:gd name="connsiteY0" fmla="*/ 0 h 2928288"/>
                <a:gd name="connsiteX1" fmla="*/ 119194 w 4005761"/>
                <a:gd name="connsiteY1" fmla="*/ 0 h 2928288"/>
                <a:gd name="connsiteX2" fmla="*/ 119194 w 4005761"/>
                <a:gd name="connsiteY2" fmla="*/ 802808 h 2928288"/>
                <a:gd name="connsiteX3" fmla="*/ 178791 w 4005761"/>
                <a:gd name="connsiteY3" fmla="*/ 825501 h 2928288"/>
                <a:gd name="connsiteX4" fmla="*/ 4005761 w 4005761"/>
                <a:gd name="connsiteY4" fmla="*/ 2125480 h 2928288"/>
                <a:gd name="connsiteX5" fmla="*/ 4005761 w 4005761"/>
                <a:gd name="connsiteY5" fmla="*/ 2928288 h 2928288"/>
                <a:gd name="connsiteX6" fmla="*/ 3886568 w 4005761"/>
                <a:gd name="connsiteY6" fmla="*/ 2928288 h 2928288"/>
                <a:gd name="connsiteX0" fmla="*/ 0 w 4005761"/>
                <a:gd name="connsiteY0" fmla="*/ 0 h 2928288"/>
                <a:gd name="connsiteX1" fmla="*/ 119194 w 4005761"/>
                <a:gd name="connsiteY1" fmla="*/ 0 h 2928288"/>
                <a:gd name="connsiteX2" fmla="*/ 119194 w 4005761"/>
                <a:gd name="connsiteY2" fmla="*/ 802808 h 2928288"/>
                <a:gd name="connsiteX3" fmla="*/ 178791 w 4005761"/>
                <a:gd name="connsiteY3" fmla="*/ 825501 h 2928288"/>
                <a:gd name="connsiteX4" fmla="*/ 119194 w 4005761"/>
                <a:gd name="connsiteY4" fmla="*/ 848194 h 2928288"/>
                <a:gd name="connsiteX5" fmla="*/ 4005761 w 4005761"/>
                <a:gd name="connsiteY5" fmla="*/ 2928288 h 2928288"/>
                <a:gd name="connsiteX6" fmla="*/ 3886568 w 4005761"/>
                <a:gd name="connsiteY6" fmla="*/ 2928288 h 2928288"/>
                <a:gd name="connsiteX0" fmla="*/ 0 w 3886568"/>
                <a:gd name="connsiteY0" fmla="*/ 0 h 2928288"/>
                <a:gd name="connsiteX1" fmla="*/ 119194 w 3886568"/>
                <a:gd name="connsiteY1" fmla="*/ 0 h 2928288"/>
                <a:gd name="connsiteX2" fmla="*/ 119194 w 3886568"/>
                <a:gd name="connsiteY2" fmla="*/ 802808 h 2928288"/>
                <a:gd name="connsiteX3" fmla="*/ 178791 w 3886568"/>
                <a:gd name="connsiteY3" fmla="*/ 825501 h 2928288"/>
                <a:gd name="connsiteX4" fmla="*/ 119194 w 3886568"/>
                <a:gd name="connsiteY4" fmla="*/ 848194 h 2928288"/>
                <a:gd name="connsiteX5" fmla="*/ 119194 w 3886568"/>
                <a:gd name="connsiteY5" fmla="*/ 1651002 h 2928288"/>
                <a:gd name="connsiteX6" fmla="*/ 3886568 w 3886568"/>
                <a:gd name="connsiteY6" fmla="*/ 2928288 h 2928288"/>
                <a:gd name="connsiteX0" fmla="*/ 0 w 178791"/>
                <a:gd name="connsiteY0" fmla="*/ 0 h 1651002"/>
                <a:gd name="connsiteX1" fmla="*/ 119194 w 178791"/>
                <a:gd name="connsiteY1" fmla="*/ 0 h 1651002"/>
                <a:gd name="connsiteX2" fmla="*/ 119194 w 178791"/>
                <a:gd name="connsiteY2" fmla="*/ 802808 h 1651002"/>
                <a:gd name="connsiteX3" fmla="*/ 178791 w 178791"/>
                <a:gd name="connsiteY3" fmla="*/ 825501 h 1651002"/>
                <a:gd name="connsiteX4" fmla="*/ 119194 w 178791"/>
                <a:gd name="connsiteY4" fmla="*/ 848194 h 1651002"/>
                <a:gd name="connsiteX5" fmla="*/ 119194 w 178791"/>
                <a:gd name="connsiteY5" fmla="*/ 1651002 h 1651002"/>
                <a:gd name="connsiteX6" fmla="*/ 1 w 178791"/>
                <a:gd name="connsiteY6" fmla="*/ 1651002 h 1651002"/>
                <a:gd name="connsiteX0" fmla="*/ 0 w 4065358"/>
                <a:gd name="connsiteY0" fmla="*/ 0 h 2928288"/>
                <a:gd name="connsiteX1" fmla="*/ 4005761 w 4065358"/>
                <a:gd name="connsiteY1" fmla="*/ 1277286 h 2928288"/>
                <a:gd name="connsiteX2" fmla="*/ 4005761 w 4065358"/>
                <a:gd name="connsiteY2" fmla="*/ 2080094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4005761 w 4065358"/>
                <a:gd name="connsiteY2" fmla="*/ 2080094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119194 w 4065358"/>
                <a:gd name="connsiteY2" fmla="*/ 802808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05761"/>
                <a:gd name="connsiteY0" fmla="*/ 0 h 2928288"/>
                <a:gd name="connsiteX1" fmla="*/ 119194 w 4005761"/>
                <a:gd name="connsiteY1" fmla="*/ 0 h 2928288"/>
                <a:gd name="connsiteX2" fmla="*/ 119194 w 4005761"/>
                <a:gd name="connsiteY2" fmla="*/ 802808 h 2928288"/>
                <a:gd name="connsiteX3" fmla="*/ 178791 w 4005761"/>
                <a:gd name="connsiteY3" fmla="*/ 825501 h 2928288"/>
                <a:gd name="connsiteX4" fmla="*/ 4005761 w 4005761"/>
                <a:gd name="connsiteY4" fmla="*/ 2125480 h 2928288"/>
                <a:gd name="connsiteX5" fmla="*/ 4005761 w 4005761"/>
                <a:gd name="connsiteY5" fmla="*/ 2928288 h 2928288"/>
                <a:gd name="connsiteX6" fmla="*/ 3886568 w 4005761"/>
                <a:gd name="connsiteY6" fmla="*/ 2928288 h 2928288"/>
                <a:gd name="connsiteX0" fmla="*/ 0 w 4005761"/>
                <a:gd name="connsiteY0" fmla="*/ 0 h 2928288"/>
                <a:gd name="connsiteX1" fmla="*/ 119194 w 4005761"/>
                <a:gd name="connsiteY1" fmla="*/ 0 h 2928288"/>
                <a:gd name="connsiteX2" fmla="*/ 119194 w 4005761"/>
                <a:gd name="connsiteY2" fmla="*/ 802808 h 2928288"/>
                <a:gd name="connsiteX3" fmla="*/ 178791 w 4005761"/>
                <a:gd name="connsiteY3" fmla="*/ 825501 h 2928288"/>
                <a:gd name="connsiteX4" fmla="*/ 119194 w 4005761"/>
                <a:gd name="connsiteY4" fmla="*/ 848194 h 2928288"/>
                <a:gd name="connsiteX5" fmla="*/ 4005761 w 4005761"/>
                <a:gd name="connsiteY5" fmla="*/ 2928288 h 2928288"/>
                <a:gd name="connsiteX6" fmla="*/ 3886568 w 4005761"/>
                <a:gd name="connsiteY6" fmla="*/ 2928288 h 2928288"/>
                <a:gd name="connsiteX0" fmla="*/ 0 w 3886568"/>
                <a:gd name="connsiteY0" fmla="*/ 0 h 2928288"/>
                <a:gd name="connsiteX1" fmla="*/ 119194 w 3886568"/>
                <a:gd name="connsiteY1" fmla="*/ 0 h 2928288"/>
                <a:gd name="connsiteX2" fmla="*/ 119194 w 3886568"/>
                <a:gd name="connsiteY2" fmla="*/ 802808 h 2928288"/>
                <a:gd name="connsiteX3" fmla="*/ 178791 w 3886568"/>
                <a:gd name="connsiteY3" fmla="*/ 825501 h 2928288"/>
                <a:gd name="connsiteX4" fmla="*/ 119194 w 3886568"/>
                <a:gd name="connsiteY4" fmla="*/ 848194 h 2928288"/>
                <a:gd name="connsiteX5" fmla="*/ 119194 w 3886568"/>
                <a:gd name="connsiteY5" fmla="*/ 1651002 h 2928288"/>
                <a:gd name="connsiteX6" fmla="*/ 3886568 w 3886568"/>
                <a:gd name="connsiteY6" fmla="*/ 2928288 h 2928288"/>
                <a:gd name="connsiteX0" fmla="*/ 0 w 178791"/>
                <a:gd name="connsiteY0" fmla="*/ 0 h 1651002"/>
                <a:gd name="connsiteX1" fmla="*/ 119194 w 178791"/>
                <a:gd name="connsiteY1" fmla="*/ 0 h 1651002"/>
                <a:gd name="connsiteX2" fmla="*/ 119194 w 178791"/>
                <a:gd name="connsiteY2" fmla="*/ 802808 h 1651002"/>
                <a:gd name="connsiteX3" fmla="*/ 178791 w 178791"/>
                <a:gd name="connsiteY3" fmla="*/ 825501 h 1651002"/>
                <a:gd name="connsiteX4" fmla="*/ 119194 w 178791"/>
                <a:gd name="connsiteY4" fmla="*/ 848194 h 1651002"/>
                <a:gd name="connsiteX5" fmla="*/ 119194 w 178791"/>
                <a:gd name="connsiteY5" fmla="*/ 1651002 h 1651002"/>
                <a:gd name="connsiteX6" fmla="*/ 1 w 178791"/>
                <a:gd name="connsiteY6" fmla="*/ 1651002 h 1651002"/>
                <a:gd name="connsiteX0" fmla="*/ 0 w 4065358"/>
                <a:gd name="connsiteY0" fmla="*/ 0 h 2928288"/>
                <a:gd name="connsiteX1" fmla="*/ 4005761 w 4065358"/>
                <a:gd name="connsiteY1" fmla="*/ 1277286 h 2928288"/>
                <a:gd name="connsiteX2" fmla="*/ 4005761 w 4065358"/>
                <a:gd name="connsiteY2" fmla="*/ 2080094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4005761 w 4065358"/>
                <a:gd name="connsiteY2" fmla="*/ 2080094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65358"/>
                <a:gd name="connsiteY0" fmla="*/ 0 h 2928288"/>
                <a:gd name="connsiteX1" fmla="*/ 119194 w 4065358"/>
                <a:gd name="connsiteY1" fmla="*/ 0 h 2928288"/>
                <a:gd name="connsiteX2" fmla="*/ 119194 w 4065358"/>
                <a:gd name="connsiteY2" fmla="*/ 802808 h 2928288"/>
                <a:gd name="connsiteX3" fmla="*/ 4065358 w 4065358"/>
                <a:gd name="connsiteY3" fmla="*/ 2102787 h 2928288"/>
                <a:gd name="connsiteX4" fmla="*/ 4005761 w 4065358"/>
                <a:gd name="connsiteY4" fmla="*/ 2125480 h 2928288"/>
                <a:gd name="connsiteX5" fmla="*/ 4005761 w 4065358"/>
                <a:gd name="connsiteY5" fmla="*/ 2928288 h 2928288"/>
                <a:gd name="connsiteX6" fmla="*/ 3886568 w 4065358"/>
                <a:gd name="connsiteY6" fmla="*/ 2928288 h 2928288"/>
                <a:gd name="connsiteX0" fmla="*/ 0 w 4005761"/>
                <a:gd name="connsiteY0" fmla="*/ 0 h 2928288"/>
                <a:gd name="connsiteX1" fmla="*/ 119194 w 4005761"/>
                <a:gd name="connsiteY1" fmla="*/ 0 h 2928288"/>
                <a:gd name="connsiteX2" fmla="*/ 119194 w 4005761"/>
                <a:gd name="connsiteY2" fmla="*/ 802808 h 2928288"/>
                <a:gd name="connsiteX3" fmla="*/ 178791 w 4005761"/>
                <a:gd name="connsiteY3" fmla="*/ 825501 h 2928288"/>
                <a:gd name="connsiteX4" fmla="*/ 4005761 w 4005761"/>
                <a:gd name="connsiteY4" fmla="*/ 2125480 h 2928288"/>
                <a:gd name="connsiteX5" fmla="*/ 4005761 w 4005761"/>
                <a:gd name="connsiteY5" fmla="*/ 2928288 h 2928288"/>
                <a:gd name="connsiteX6" fmla="*/ 3886568 w 4005761"/>
                <a:gd name="connsiteY6" fmla="*/ 2928288 h 2928288"/>
                <a:gd name="connsiteX0" fmla="*/ 0 w 4005761"/>
                <a:gd name="connsiteY0" fmla="*/ 0 h 2928288"/>
                <a:gd name="connsiteX1" fmla="*/ 119194 w 4005761"/>
                <a:gd name="connsiteY1" fmla="*/ 0 h 2928288"/>
                <a:gd name="connsiteX2" fmla="*/ 119194 w 4005761"/>
                <a:gd name="connsiteY2" fmla="*/ 802808 h 2928288"/>
                <a:gd name="connsiteX3" fmla="*/ 178791 w 4005761"/>
                <a:gd name="connsiteY3" fmla="*/ 825501 h 2928288"/>
                <a:gd name="connsiteX4" fmla="*/ 119194 w 4005761"/>
                <a:gd name="connsiteY4" fmla="*/ 848194 h 2928288"/>
                <a:gd name="connsiteX5" fmla="*/ 4005761 w 4005761"/>
                <a:gd name="connsiteY5" fmla="*/ 2928288 h 2928288"/>
                <a:gd name="connsiteX6" fmla="*/ 3886568 w 4005761"/>
                <a:gd name="connsiteY6" fmla="*/ 2928288 h 2928288"/>
                <a:gd name="connsiteX0" fmla="*/ 0 w 3886568"/>
                <a:gd name="connsiteY0" fmla="*/ 0 h 2928288"/>
                <a:gd name="connsiteX1" fmla="*/ 119194 w 3886568"/>
                <a:gd name="connsiteY1" fmla="*/ 0 h 2928288"/>
                <a:gd name="connsiteX2" fmla="*/ 119194 w 3886568"/>
                <a:gd name="connsiteY2" fmla="*/ 802808 h 2928288"/>
                <a:gd name="connsiteX3" fmla="*/ 178791 w 3886568"/>
                <a:gd name="connsiteY3" fmla="*/ 825501 h 2928288"/>
                <a:gd name="connsiteX4" fmla="*/ 119194 w 3886568"/>
                <a:gd name="connsiteY4" fmla="*/ 848194 h 2928288"/>
                <a:gd name="connsiteX5" fmla="*/ 119194 w 3886568"/>
                <a:gd name="connsiteY5" fmla="*/ 1651002 h 2928288"/>
                <a:gd name="connsiteX6" fmla="*/ 3886568 w 3886568"/>
                <a:gd name="connsiteY6" fmla="*/ 2928288 h 2928288"/>
                <a:gd name="connsiteX0" fmla="*/ 0 w 178791"/>
                <a:gd name="connsiteY0" fmla="*/ 0 h 1651002"/>
                <a:gd name="connsiteX1" fmla="*/ 119194 w 178791"/>
                <a:gd name="connsiteY1" fmla="*/ 0 h 1651002"/>
                <a:gd name="connsiteX2" fmla="*/ 119194 w 178791"/>
                <a:gd name="connsiteY2" fmla="*/ 802808 h 1651002"/>
                <a:gd name="connsiteX3" fmla="*/ 178791 w 178791"/>
                <a:gd name="connsiteY3" fmla="*/ 825501 h 1651002"/>
                <a:gd name="connsiteX4" fmla="*/ 119194 w 178791"/>
                <a:gd name="connsiteY4" fmla="*/ 848194 h 1651002"/>
                <a:gd name="connsiteX5" fmla="*/ 119194 w 178791"/>
                <a:gd name="connsiteY5" fmla="*/ 1651002 h 1651002"/>
                <a:gd name="connsiteX6" fmla="*/ 1 w 178791"/>
                <a:gd name="connsiteY6" fmla="*/ 1651002 h 16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791" h="1651002">
                  <a:moveTo>
                    <a:pt x="0" y="0"/>
                  </a:moveTo>
                  <a:lnTo>
                    <a:pt x="119194" y="0"/>
                  </a:lnTo>
                  <a:lnTo>
                    <a:pt x="119194" y="802808"/>
                  </a:lnTo>
                  <a:lnTo>
                    <a:pt x="178791" y="825501"/>
                  </a:lnTo>
                  <a:lnTo>
                    <a:pt x="119194" y="848194"/>
                  </a:lnTo>
                  <a:lnTo>
                    <a:pt x="119194" y="1651002"/>
                  </a:lnTo>
                  <a:lnTo>
                    <a:pt x="1" y="1651002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6025193-90D0-44DB-ABC3-F3F2C461028E}"/>
              </a:ext>
            </a:extLst>
          </p:cNvPr>
          <p:cNvGrpSpPr/>
          <p:nvPr/>
        </p:nvGrpSpPr>
        <p:grpSpPr>
          <a:xfrm>
            <a:off x="1395332" y="6348073"/>
            <a:ext cx="4901888" cy="169277"/>
            <a:chOff x="197956" y="6087925"/>
            <a:chExt cx="4901888" cy="16927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DC2E64A-BAEA-41D1-AA3A-A48094EC88F8}"/>
                </a:ext>
              </a:extLst>
            </p:cNvPr>
            <p:cNvSpPr txBox="1">
              <a:spLocks/>
            </p:cNvSpPr>
            <p:nvPr/>
          </p:nvSpPr>
          <p:spPr>
            <a:xfrm>
              <a:off x="197956" y="6087925"/>
              <a:ext cx="1453397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accent4"/>
                  </a:solidFill>
                </a:rPr>
                <a:t>Edge resources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ED0E6F4-7EF2-4C28-9DC9-DF3AA02F335F}"/>
                </a:ext>
              </a:extLst>
            </p:cNvPr>
            <p:cNvSpPr txBox="1"/>
            <p:nvPr/>
          </p:nvSpPr>
          <p:spPr>
            <a:xfrm>
              <a:off x="3627964" y="6087925"/>
              <a:ext cx="147188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accent4"/>
                  </a:solidFill>
                </a:rPr>
                <a:t>Enterprise resources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240BFC-260E-4571-B3F2-E54D0B56E792}"/>
              </a:ext>
            </a:extLst>
          </p:cNvPr>
          <p:cNvCxnSpPr>
            <a:cxnSpLocks/>
          </p:cNvCxnSpPr>
          <p:nvPr/>
        </p:nvCxnSpPr>
        <p:spPr>
          <a:xfrm>
            <a:off x="2925401" y="2787453"/>
            <a:ext cx="0" cy="31469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662595A4-B548-4936-A73B-01FCA3FB9D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235216" y="424602"/>
            <a:ext cx="245379" cy="247174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7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165CC0EC-7AC3-4C11-89BD-9BCE42A671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145865"/>
              </p:ext>
            </p:extLst>
          </p:nvPr>
        </p:nvGraphicFramePr>
        <p:xfrm>
          <a:off x="1601369" y="841501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165CC0EC-7AC3-4C11-89BD-9BCE42A67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1369" y="841501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AA515C3D-9446-4178-95A8-52BF226D85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5" cy="116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782DCE10-0C41-412B-87CD-C9ECA299898B}"/>
              </a:ext>
            </a:extLst>
          </p:cNvPr>
          <p:cNvSpPr/>
          <p:nvPr/>
        </p:nvSpPr>
        <p:spPr>
          <a:xfrm>
            <a:off x="1999343" y="1134757"/>
            <a:ext cx="8360228" cy="4905828"/>
          </a:xfrm>
          <a:custGeom>
            <a:avLst/>
            <a:gdLst>
              <a:gd name="connsiteX0" fmla="*/ 0 w 8360228"/>
              <a:gd name="connsiteY0" fmla="*/ 2808514 h 4905828"/>
              <a:gd name="connsiteX1" fmla="*/ 3715657 w 8360228"/>
              <a:gd name="connsiteY1" fmla="*/ 2808514 h 4905828"/>
              <a:gd name="connsiteX2" fmla="*/ 4085771 w 8360228"/>
              <a:gd name="connsiteY2" fmla="*/ 0 h 4905828"/>
              <a:gd name="connsiteX3" fmla="*/ 8360228 w 8360228"/>
              <a:gd name="connsiteY3" fmla="*/ 0 h 4905828"/>
              <a:gd name="connsiteX4" fmla="*/ 8360228 w 8360228"/>
              <a:gd name="connsiteY4" fmla="*/ 4905828 h 4905828"/>
              <a:gd name="connsiteX5" fmla="*/ 4180114 w 8360228"/>
              <a:gd name="connsiteY5" fmla="*/ 4905828 h 4905828"/>
              <a:gd name="connsiteX6" fmla="*/ 3722914 w 8360228"/>
              <a:gd name="connsiteY6" fmla="*/ 3454400 h 4905828"/>
              <a:gd name="connsiteX7" fmla="*/ 7257 w 8360228"/>
              <a:gd name="connsiteY7" fmla="*/ 3454400 h 4905828"/>
              <a:gd name="connsiteX8" fmla="*/ 0 w 8360228"/>
              <a:gd name="connsiteY8" fmla="*/ 2808514 h 490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0228" h="4905828">
                <a:moveTo>
                  <a:pt x="0" y="2808514"/>
                </a:moveTo>
                <a:lnTo>
                  <a:pt x="3715657" y="2808514"/>
                </a:lnTo>
                <a:lnTo>
                  <a:pt x="4085771" y="0"/>
                </a:lnTo>
                <a:lnTo>
                  <a:pt x="8360228" y="0"/>
                </a:lnTo>
                <a:lnTo>
                  <a:pt x="8360228" y="4905828"/>
                </a:lnTo>
                <a:lnTo>
                  <a:pt x="4180114" y="4905828"/>
                </a:lnTo>
                <a:lnTo>
                  <a:pt x="3722914" y="3454400"/>
                </a:lnTo>
                <a:lnTo>
                  <a:pt x="7257" y="3454400"/>
                </a:lnTo>
                <a:lnTo>
                  <a:pt x="0" y="280851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523A7-1371-42C5-87DA-CE57F134EC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3068" y="230189"/>
            <a:ext cx="100947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After assessing the risk for the transformation, we developed mitigation strategies to help mitigate the risks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EF9ECE-2838-439E-8C8A-0E3391EB9245}"/>
              </a:ext>
            </a:extLst>
          </p:cNvPr>
          <p:cNvSpPr>
            <a:spLocks/>
          </p:cNvSpPr>
          <p:nvPr/>
        </p:nvSpPr>
        <p:spPr bwMode="gray">
          <a:xfrm>
            <a:off x="1719264" y="1172123"/>
            <a:ext cx="3934112" cy="525309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xmlns="" id="{E7223927-CBE1-4AD0-8211-6739EF89E68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719264" y="1172123"/>
            <a:ext cx="3934112" cy="3077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defTabSz="658082">
              <a:buSzPct val="120000"/>
              <a:defRPr sz="1400" b="1">
                <a:solidFill>
                  <a:schemeClr val="bg1"/>
                </a:solidFill>
                <a:latin typeface="+mn-lt"/>
              </a:defRPr>
            </a:lvl1pPr>
            <a:lvl2pPr marL="227013" lvl="1" indent="-22701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/>
            </a:lvl2pPr>
            <a:lvl3pPr marL="457200" lvl="2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</a:lvl3pPr>
            <a:lvl4pPr marL="685800" lvl="3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/>
            </a:lvl4pPr>
            <a:lvl5pPr marL="917575" lvl="4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/>
            </a:lvl5pPr>
            <a:lvl6pPr marL="1081088" lvl="5" indent="-16351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/>
            </a:lvl6pPr>
            <a:lvl7pPr marL="1243584" lvl="6" indent="-164592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Risk assessment and mitigation strategies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1EF780-E98A-4AF9-9939-0E3D5A4D271D}"/>
              </a:ext>
            </a:extLst>
          </p:cNvPr>
          <p:cNvSpPr txBox="1"/>
          <p:nvPr/>
        </p:nvSpPr>
        <p:spPr>
          <a:xfrm>
            <a:off x="1813453" y="1597997"/>
            <a:ext cx="3745734" cy="495520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accent4"/>
                </a:solidFill>
              </a:rPr>
              <a:t>assess risk</a:t>
            </a:r>
            <a:r>
              <a:rPr lang="en-US" dirty="0"/>
              <a:t>, we developed different risk scenarios using two primary factors:</a:t>
            </a:r>
          </a:p>
          <a:p>
            <a:pPr lvl="2"/>
            <a:r>
              <a:rPr lang="en-US" b="1" dirty="0">
                <a:solidFill>
                  <a:schemeClr val="accent4"/>
                </a:solidFill>
              </a:rPr>
              <a:t>Magnitude</a:t>
            </a:r>
            <a:r>
              <a:rPr lang="en-US" dirty="0"/>
              <a:t>: impact of people (e.g., reduction in workforce) and non-people factors (e.g., increased agency costs) </a:t>
            </a:r>
          </a:p>
          <a:p>
            <a:pPr lvl="2"/>
            <a:r>
              <a:rPr lang="en-US" b="1" dirty="0">
                <a:solidFill>
                  <a:schemeClr val="accent4"/>
                </a:solidFill>
              </a:rPr>
              <a:t>Duration and timing</a:t>
            </a:r>
            <a:r>
              <a:rPr lang="en-US" dirty="0"/>
              <a:t>: recovery rate to achieve central marketing operational efficiencies (e.g., based on degree of business disruption)</a:t>
            </a:r>
          </a:p>
          <a:p>
            <a:pPr lvl="1"/>
            <a:r>
              <a:rPr lang="en-US" dirty="0"/>
              <a:t>Then, identified four key mitigation strategies to minimize short-term business disruption:</a:t>
            </a:r>
          </a:p>
          <a:p>
            <a:pPr lvl="2"/>
            <a:r>
              <a:rPr lang="en-US" b="1" dirty="0">
                <a:solidFill>
                  <a:schemeClr val="accent4"/>
                </a:solidFill>
              </a:rPr>
              <a:t>Ruthlessly prioritize </a:t>
            </a:r>
            <a:r>
              <a:rPr lang="en-US" dirty="0"/>
              <a:t>marketing activities (e.g., events, emails, webinars) and workflows (e.g., in-house creative studio)</a:t>
            </a:r>
          </a:p>
          <a:p>
            <a:pPr lvl="2"/>
            <a:r>
              <a:rPr lang="en-US" b="1" dirty="0">
                <a:solidFill>
                  <a:schemeClr val="accent4"/>
                </a:solidFill>
              </a:rPr>
              <a:t>Overinvest in wiring the new operating model </a:t>
            </a:r>
            <a:r>
              <a:rPr lang="en-US" dirty="0"/>
              <a:t>(e.g., identify lighthouse initiatives to refine ways of working)</a:t>
            </a:r>
          </a:p>
          <a:p>
            <a:pPr lvl="2"/>
            <a:r>
              <a:rPr lang="en-US" b="1" dirty="0">
                <a:solidFill>
                  <a:schemeClr val="accent4"/>
                </a:solidFill>
              </a:rPr>
              <a:t>Establish key operational enablers </a:t>
            </a:r>
            <a:r>
              <a:rPr lang="en-US" dirty="0"/>
              <a:t>(e.g., launch agile ways of working)</a:t>
            </a:r>
          </a:p>
          <a:p>
            <a:pPr lvl="2"/>
            <a:r>
              <a:rPr lang="en-US" b="1" dirty="0">
                <a:solidFill>
                  <a:schemeClr val="accent4"/>
                </a:solidFill>
              </a:rPr>
              <a:t>Launch the marketing story</a:t>
            </a:r>
            <a:r>
              <a:rPr lang="en-US" dirty="0"/>
              <a:t>, culture and retention efforts (e.g., 1-on-1 meetings)</a:t>
            </a:r>
          </a:p>
          <a:p>
            <a:pPr lvl="1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4F4DB17-3A4E-497F-8A91-927B18BAB56F}"/>
              </a:ext>
            </a:extLst>
          </p:cNvPr>
          <p:cNvGrpSpPr/>
          <p:nvPr/>
        </p:nvGrpSpPr>
        <p:grpSpPr>
          <a:xfrm>
            <a:off x="6172874" y="1165108"/>
            <a:ext cx="4055609" cy="167462"/>
            <a:chOff x="3910539" y="1025221"/>
            <a:chExt cx="4704755" cy="19426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16BA2CF-C577-4B05-AD6A-6E7D70DDB474}"/>
                </a:ext>
              </a:extLst>
            </p:cNvPr>
            <p:cNvSpPr txBox="1"/>
            <p:nvPr/>
          </p:nvSpPr>
          <p:spPr>
            <a:xfrm>
              <a:off x="3910539" y="1025221"/>
              <a:ext cx="4704755" cy="194266"/>
            </a:xfrm>
            <a:prstGeom prst="rect">
              <a:avLst/>
            </a:prstGeom>
            <a:noFill/>
          </p:spPr>
          <p:txBody>
            <a:bodyPr vert="horz" lIns="0" tIns="0" rIns="0" bIns="13442" rtlCol="0" anchor="b">
              <a:spAutoFit/>
            </a:bodyPr>
            <a:lstStyle/>
            <a:p>
              <a:r>
                <a:rPr lang="en-US" sz="1000" b="1" dirty="0">
                  <a:solidFill>
                    <a:schemeClr val="accent4"/>
                  </a:solidFill>
                  <a:latin typeface="+mn-lt"/>
                </a:rPr>
                <a:t>Methodology</a:t>
              </a:r>
            </a:p>
          </p:txBody>
        </p:sp>
        <p:cxnSp>
          <p:nvCxnSpPr>
            <p:cNvPr id="52" name="Connector: Elbow 60">
              <a:extLst>
                <a:ext uri="{FF2B5EF4-FFF2-40B4-BE49-F238E27FC236}">
                  <a16:creationId xmlns:a16="http://schemas.microsoft.com/office/drawing/2014/main" xmlns="" id="{8147A1AC-7025-405E-BD07-CFFA53FB907A}"/>
                </a:ext>
              </a:extLst>
            </p:cNvPr>
            <p:cNvCxnSpPr/>
            <p:nvPr/>
          </p:nvCxnSpPr>
          <p:spPr>
            <a:xfrm>
              <a:off x="3910539" y="1219487"/>
              <a:ext cx="4704755" cy="0"/>
            </a:xfrm>
            <a:prstGeom prst="straightConnector1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96B4C7-95F0-4802-AC5E-A32374E43E1A}"/>
              </a:ext>
            </a:extLst>
          </p:cNvPr>
          <p:cNvSpPr/>
          <p:nvPr/>
        </p:nvSpPr>
        <p:spPr>
          <a:xfrm>
            <a:off x="6967459" y="2398924"/>
            <a:ext cx="3082087" cy="2534518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CED88DC-15DC-48DF-9D95-1BC341FB8E12}"/>
              </a:ext>
            </a:extLst>
          </p:cNvPr>
          <p:cNvSpPr txBox="1"/>
          <p:nvPr/>
        </p:nvSpPr>
        <p:spPr>
          <a:xfrm>
            <a:off x="7839408" y="1953808"/>
            <a:ext cx="1350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ctr"/>
            <a:r>
              <a:rPr lang="en-US" sz="1000" b="1" dirty="0">
                <a:solidFill>
                  <a:schemeClr val="accent4"/>
                </a:solidFill>
              </a:rPr>
              <a:t>Return on investment</a:t>
            </a:r>
          </a:p>
          <a:p>
            <a:pPr algn="ctr"/>
            <a:r>
              <a:rPr lang="en-US" sz="1000" dirty="0"/>
              <a:t>(Expected MAS / Cost)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3E6F8F-BFA6-41BD-8C53-61E5AFF1ED66}"/>
              </a:ext>
            </a:extLst>
          </p:cNvPr>
          <p:cNvSpPr txBox="1"/>
          <p:nvPr/>
        </p:nvSpPr>
        <p:spPr>
          <a:xfrm>
            <a:off x="6115608" y="3220494"/>
            <a:ext cx="740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r"/>
            <a:r>
              <a:rPr lang="en-US" sz="1000" b="1" dirty="0">
                <a:solidFill>
                  <a:schemeClr val="accent4"/>
                </a:solidFill>
              </a:rPr>
              <a:t>Fit with strategic priorities</a:t>
            </a:r>
          </a:p>
          <a:p>
            <a:pPr algn="r"/>
            <a:r>
              <a:rPr lang="en-US" sz="1000" dirty="0"/>
              <a:t>(qualitative)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A619625-404F-455F-A9C7-BF08CC94C208}"/>
              </a:ext>
            </a:extLst>
          </p:cNvPr>
          <p:cNvSpPr txBox="1"/>
          <p:nvPr/>
        </p:nvSpPr>
        <p:spPr>
          <a:xfrm>
            <a:off x="6169509" y="2426640"/>
            <a:ext cx="7406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r"/>
            <a:r>
              <a:rPr lang="en-US" sz="1000" dirty="0"/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16B3C9-E3E6-4DFE-8DB4-0FF1D3E2FD6F}"/>
              </a:ext>
            </a:extLst>
          </p:cNvPr>
          <p:cNvSpPr txBox="1"/>
          <p:nvPr/>
        </p:nvSpPr>
        <p:spPr>
          <a:xfrm>
            <a:off x="6169509" y="4719141"/>
            <a:ext cx="7406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r"/>
            <a:r>
              <a:rPr lang="en-US" sz="1000" dirty="0"/>
              <a:t>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4C5C1A-F795-4E33-96CD-02E29BB36F52}"/>
              </a:ext>
            </a:extLst>
          </p:cNvPr>
          <p:cNvSpPr txBox="1"/>
          <p:nvPr/>
        </p:nvSpPr>
        <p:spPr>
          <a:xfrm>
            <a:off x="6970789" y="2196073"/>
            <a:ext cx="7406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000" dirty="0"/>
              <a:t>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191C7EA-2355-4439-9DD2-5678F781F365}"/>
              </a:ext>
            </a:extLst>
          </p:cNvPr>
          <p:cNvSpPr txBox="1"/>
          <p:nvPr/>
        </p:nvSpPr>
        <p:spPr>
          <a:xfrm>
            <a:off x="9300091" y="2196073"/>
            <a:ext cx="7406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r"/>
            <a:r>
              <a:rPr lang="en-US" sz="1000" dirty="0"/>
              <a:t>High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D560BCA2-7447-4BA7-959A-94E5D60009F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6967459" y="3666184"/>
            <a:ext cx="3082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51F29BE-36EA-486A-97ED-75A82A7430AD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>
            <a:off x="8508501" y="2398924"/>
            <a:ext cx="0" cy="2534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C3466BC-A3BD-494E-ABAC-1C8F8731A44C}"/>
              </a:ext>
            </a:extLst>
          </p:cNvPr>
          <p:cNvSpPr txBox="1"/>
          <p:nvPr/>
        </p:nvSpPr>
        <p:spPr>
          <a:xfrm>
            <a:off x="8545719" y="2437579"/>
            <a:ext cx="7878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accent4"/>
                </a:solidFill>
              </a:rPr>
              <a:t>Prioritize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667C965-8271-48F3-BA76-CE9DA5B867C5}"/>
              </a:ext>
            </a:extLst>
          </p:cNvPr>
          <p:cNvSpPr txBox="1"/>
          <p:nvPr/>
        </p:nvSpPr>
        <p:spPr>
          <a:xfrm>
            <a:off x="8545719" y="3693389"/>
            <a:ext cx="78785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accent4"/>
                </a:solidFill>
              </a:rPr>
              <a:t>Secondary priority (1</a:t>
            </a:r>
            <a:r>
              <a:rPr lang="en-US" sz="1000" b="1" baseline="30000" dirty="0">
                <a:solidFill>
                  <a:schemeClr val="accent4"/>
                </a:solidFill>
              </a:rPr>
              <a:t>st</a:t>
            </a:r>
            <a:r>
              <a:rPr lang="en-US" sz="1000" b="1" dirty="0">
                <a:solidFill>
                  <a:schemeClr val="accent4"/>
                </a:solidFill>
              </a:rPr>
              <a:t> backlog)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493E67-116C-48EB-87E7-5B14854498D0}"/>
              </a:ext>
            </a:extLst>
          </p:cNvPr>
          <p:cNvSpPr txBox="1"/>
          <p:nvPr/>
        </p:nvSpPr>
        <p:spPr>
          <a:xfrm>
            <a:off x="7013075" y="2446818"/>
            <a:ext cx="7878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accent4"/>
                </a:solidFill>
              </a:rPr>
              <a:t>Discuss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D46A97C-9494-4899-9197-3BE713A52D76}"/>
              </a:ext>
            </a:extLst>
          </p:cNvPr>
          <p:cNvSpPr txBox="1"/>
          <p:nvPr/>
        </p:nvSpPr>
        <p:spPr>
          <a:xfrm>
            <a:off x="7030285" y="3702626"/>
            <a:ext cx="7878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accent4"/>
                </a:solidFill>
              </a:rPr>
              <a:t>Deprioritize</a:t>
            </a:r>
          </a:p>
        </p:txBody>
      </p:sp>
      <p:sp>
        <p:nvSpPr>
          <p:cNvPr id="36" name="Oval">
            <a:extLst>
              <a:ext uri="{FF2B5EF4-FFF2-40B4-BE49-F238E27FC236}">
                <a16:creationId xmlns:a16="http://schemas.microsoft.com/office/drawing/2014/main" xmlns="" id="{542F3D51-4802-4F85-BEBA-7D2D6EA784AF}"/>
              </a:ext>
            </a:extLst>
          </p:cNvPr>
          <p:cNvSpPr txBox="1">
            <a:spLocks/>
          </p:cNvSpPr>
          <p:nvPr/>
        </p:nvSpPr>
        <p:spPr>
          <a:xfrm>
            <a:off x="7434938" y="3036482"/>
            <a:ext cx="213039" cy="21092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Oval">
            <a:extLst>
              <a:ext uri="{FF2B5EF4-FFF2-40B4-BE49-F238E27FC236}">
                <a16:creationId xmlns:a16="http://schemas.microsoft.com/office/drawing/2014/main" xmlns="" id="{5950CEA4-2F8B-43E3-B4C3-14071BAAF3F4}"/>
              </a:ext>
            </a:extLst>
          </p:cNvPr>
          <p:cNvSpPr txBox="1">
            <a:spLocks/>
          </p:cNvSpPr>
          <p:nvPr/>
        </p:nvSpPr>
        <p:spPr>
          <a:xfrm>
            <a:off x="9107979" y="2942693"/>
            <a:ext cx="338925" cy="33556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xmlns="" id="{60E1ED23-39EB-4540-9CA9-7B8364DE4832}"/>
              </a:ext>
            </a:extLst>
          </p:cNvPr>
          <p:cNvSpPr txBox="1">
            <a:spLocks/>
          </p:cNvSpPr>
          <p:nvPr/>
        </p:nvSpPr>
        <p:spPr>
          <a:xfrm>
            <a:off x="7607045" y="3991257"/>
            <a:ext cx="435199" cy="43089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">
            <a:extLst>
              <a:ext uri="{FF2B5EF4-FFF2-40B4-BE49-F238E27FC236}">
                <a16:creationId xmlns:a16="http://schemas.microsoft.com/office/drawing/2014/main" xmlns="" id="{CB902D7E-A45A-40F1-B12A-0951345F36BF}"/>
              </a:ext>
            </a:extLst>
          </p:cNvPr>
          <p:cNvSpPr txBox="1">
            <a:spLocks/>
          </p:cNvSpPr>
          <p:nvPr/>
        </p:nvSpPr>
        <p:spPr>
          <a:xfrm>
            <a:off x="9369028" y="2698643"/>
            <a:ext cx="435199" cy="43089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0799B7C-BEB7-46C1-B4CA-17594C897009}"/>
              </a:ext>
            </a:extLst>
          </p:cNvPr>
          <p:cNvGrpSpPr/>
          <p:nvPr/>
        </p:nvGrpSpPr>
        <p:grpSpPr>
          <a:xfrm>
            <a:off x="8007874" y="1379795"/>
            <a:ext cx="2220608" cy="415498"/>
            <a:chOff x="6469532" y="1181667"/>
            <a:chExt cx="2576042" cy="48200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5B943AB6-42FC-45C1-A02D-F9F3D43CF41A}"/>
                </a:ext>
              </a:extLst>
            </p:cNvPr>
            <p:cNvSpPr/>
            <p:nvPr/>
          </p:nvSpPr>
          <p:spPr>
            <a:xfrm>
              <a:off x="6655547" y="1181667"/>
              <a:ext cx="2390027" cy="4820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chemeClr val="accent4"/>
                  </a:solidFill>
                </a:rPr>
                <a:t>Size of bubble represents ease of execution (Smaller size = less complex/easier)</a:t>
              </a:r>
            </a:p>
          </p:txBody>
        </p:sp>
        <p:sp>
          <p:nvSpPr>
            <p:cNvPr id="50" name="Oval">
              <a:extLst>
                <a:ext uri="{FF2B5EF4-FFF2-40B4-BE49-F238E27FC236}">
                  <a16:creationId xmlns:a16="http://schemas.microsoft.com/office/drawing/2014/main" xmlns="" id="{A9AD9841-471A-4683-BBE4-989DC91C31BF}"/>
                </a:ext>
              </a:extLst>
            </p:cNvPr>
            <p:cNvSpPr txBox="1">
              <a:spLocks/>
            </p:cNvSpPr>
            <p:nvPr/>
          </p:nvSpPr>
          <p:spPr>
            <a:xfrm>
              <a:off x="6469532" y="1295754"/>
              <a:ext cx="134422" cy="139294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6AEF5DC-7E60-44D1-9CCD-EBA058315488}"/>
              </a:ext>
            </a:extLst>
          </p:cNvPr>
          <p:cNvGrpSpPr/>
          <p:nvPr/>
        </p:nvGrpSpPr>
        <p:grpSpPr>
          <a:xfrm>
            <a:off x="6967458" y="5063008"/>
            <a:ext cx="3088822" cy="812497"/>
            <a:chOff x="4832306" y="5305784"/>
            <a:chExt cx="3583223" cy="94254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DD4240E7-7FFB-4CAD-818F-01847940A65F}"/>
                </a:ext>
              </a:extLst>
            </p:cNvPr>
            <p:cNvSpPr/>
            <p:nvPr/>
          </p:nvSpPr>
          <p:spPr>
            <a:xfrm>
              <a:off x="4839302" y="5305784"/>
              <a:ext cx="3576227" cy="597950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3A894D2-B780-4A79-A430-191F5C95FADA}"/>
                </a:ext>
              </a:extLst>
            </p:cNvPr>
            <p:cNvSpPr txBox="1"/>
            <p:nvPr/>
          </p:nvSpPr>
          <p:spPr>
            <a:xfrm>
              <a:off x="5976539" y="5528718"/>
              <a:ext cx="1301752" cy="3570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Baseline service level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AEEAFE21-E88E-4482-895F-E07FFF7F9897}"/>
                </a:ext>
              </a:extLst>
            </p:cNvPr>
            <p:cNvSpPr/>
            <p:nvPr/>
          </p:nvSpPr>
          <p:spPr>
            <a:xfrm>
              <a:off x="4832306" y="5940655"/>
              <a:ext cx="3576226" cy="307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A348CA7-C0C1-461E-8495-CCFA11A68923}"/>
                </a:ext>
              </a:extLst>
            </p:cNvPr>
            <p:cNvSpPr txBox="1"/>
            <p:nvPr/>
          </p:nvSpPr>
          <p:spPr>
            <a:xfrm>
              <a:off x="6085984" y="6017547"/>
              <a:ext cx="1301752" cy="1785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Surge capacity</a:t>
              </a:r>
            </a:p>
          </p:txBody>
        </p:sp>
        <p:sp>
          <p:nvSpPr>
            <p:cNvPr id="47" name="TrackerAlpha 100">
              <a:extLst>
                <a:ext uri="{FF2B5EF4-FFF2-40B4-BE49-F238E27FC236}">
                  <a16:creationId xmlns:a16="http://schemas.microsoft.com/office/drawing/2014/main" xmlns="" id="{C40F0456-C553-40A2-A540-80B86E69F3FA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5941234" y="5990976"/>
              <a:ext cx="209100" cy="207031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>
                <a:buClr>
                  <a:schemeClr val="bg1"/>
                </a:buClr>
              </a:pPr>
              <a:r>
                <a:rPr lang="en-US" sz="11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8" name="TrackerAlpha 106">
              <a:extLst>
                <a:ext uri="{FF2B5EF4-FFF2-40B4-BE49-F238E27FC236}">
                  <a16:creationId xmlns:a16="http://schemas.microsoft.com/office/drawing/2014/main" xmlns="" id="{2E3093A6-05DB-4CFE-90A9-9409C674E5FA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5731684" y="5628425"/>
              <a:ext cx="209100" cy="207031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>
                <a:buClr>
                  <a:schemeClr val="bg1"/>
                </a:buClr>
              </a:pPr>
              <a:r>
                <a:rPr lang="en-US" sz="11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42" name="TrackerAlpha 109">
            <a:extLst>
              <a:ext uri="{FF2B5EF4-FFF2-40B4-BE49-F238E27FC236}">
                <a16:creationId xmlns:a16="http://schemas.microsoft.com/office/drawing/2014/main" xmlns="" id="{65BF4F30-D74B-47CF-A465-B02C963AD8B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765905" y="2185482"/>
            <a:ext cx="180249" cy="17846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>
              <a:buClr>
                <a:schemeClr val="bg1"/>
              </a:buClr>
            </a:pPr>
            <a:r>
              <a:rPr lang="en-US" sz="1100" b="1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180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Object 184" hidden="1">
            <a:extLst>
              <a:ext uri="{FF2B5EF4-FFF2-40B4-BE49-F238E27FC236}">
                <a16:creationId xmlns:a16="http://schemas.microsoft.com/office/drawing/2014/main" xmlns="" id="{69AFC120-3ADF-40B6-80AC-7034ADD26B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334158"/>
              </p:ext>
            </p:extLst>
          </p:nvPr>
        </p:nvGraphicFramePr>
        <p:xfrm>
          <a:off x="16017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Slide" r:id="rId18" imgW="451" imgH="450" progId="TCLayout.ActiveDocument.1">
                  <p:embed/>
                </p:oleObj>
              </mc:Choice>
              <mc:Fallback>
                <p:oleObj name="think-cell Slide" r:id="rId18" imgW="451" imgH="450" progId="TCLayout.ActiveDocument.1">
                  <p:embed/>
                  <p:pic>
                    <p:nvPicPr>
                      <p:cNvPr id="185" name="Object 184" hidden="1">
                        <a:extLst>
                          <a:ext uri="{FF2B5EF4-FFF2-40B4-BE49-F238E27FC236}">
                            <a16:creationId xmlns:a16="http://schemas.microsoft.com/office/drawing/2014/main" xmlns="" id="{69AFC120-3ADF-40B6-80AC-7034ADD26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017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Rectangle 210" hidden="1">
            <a:extLst>
              <a:ext uri="{FF2B5EF4-FFF2-40B4-BE49-F238E27FC236}">
                <a16:creationId xmlns:a16="http://schemas.microsoft.com/office/drawing/2014/main" xmlns="" id="{03669275-1EF6-42C6-84FF-74304B7ABBB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A908C-F790-4E5A-837F-66DAF744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30189"/>
            <a:ext cx="10094733" cy="615553"/>
          </a:xfrm>
        </p:spPr>
        <p:txBody>
          <a:bodyPr/>
          <a:lstStyle/>
          <a:p>
            <a:r>
              <a:rPr lang="en-US" dirty="0"/>
              <a:t>We developed a comprehensive marketing capability roadmap to focus on critical capabilities to be great at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28882751-A2B0-4E2D-BF17-7E3C6F0783B5}"/>
              </a:ext>
            </a:extLst>
          </p:cNvPr>
          <p:cNvGrpSpPr>
            <a:grpSpLocks/>
          </p:cNvGrpSpPr>
          <p:nvPr/>
        </p:nvGrpSpPr>
        <p:grpSpPr>
          <a:xfrm>
            <a:off x="1821190" y="1264348"/>
            <a:ext cx="3581746" cy="444461"/>
            <a:chOff x="803274" y="991207"/>
            <a:chExt cx="7824788" cy="39150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0A8AE25B-7B9A-4AF8-BDC6-6564B59A1863}"/>
                </a:ext>
              </a:extLst>
            </p:cNvPr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803274" y="991207"/>
              <a:ext cx="7611431" cy="39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3442" numCol="1" anchor="b" anchorCtr="0" compatLnSpc="1">
              <a:prstTxWarp prst="textNoShape">
                <a:avLst/>
              </a:prstTxWarp>
              <a:sp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r>
                <a:rPr lang="en-US" sz="1400" b="1" dirty="0">
                  <a:solidFill>
                    <a:schemeClr val="accent4"/>
                  </a:solidFill>
                </a:rPr>
                <a:t>Assessed baseline and identified focus areas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31E6E77D-E8E7-4834-8BFC-DE712E28EAC4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803274" y="1382713"/>
              <a:ext cx="782478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06E434F-8066-48F3-9F60-B8C746F2974D}"/>
              </a:ext>
            </a:extLst>
          </p:cNvPr>
          <p:cNvGrpSpPr/>
          <p:nvPr/>
        </p:nvGrpSpPr>
        <p:grpSpPr>
          <a:xfrm>
            <a:off x="4395341" y="1816663"/>
            <a:ext cx="971131" cy="271421"/>
            <a:chOff x="9836501" y="252383"/>
            <a:chExt cx="1742047" cy="3692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D02CB10B-63FD-4A65-BB69-6AC44BD3C3C1}"/>
                </a:ext>
              </a:extLst>
            </p:cNvPr>
            <p:cNvGrpSpPr/>
            <p:nvPr/>
          </p:nvGrpSpPr>
          <p:grpSpPr>
            <a:xfrm>
              <a:off x="10750709" y="252383"/>
              <a:ext cx="827839" cy="369266"/>
              <a:chOff x="9759250" y="518291"/>
              <a:chExt cx="827839" cy="3692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C065C8-3CC2-4C01-9469-C3D7060F8C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759250" y="638916"/>
                <a:ext cx="128016" cy="128016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88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51">
                <a:extLst>
                  <a:ext uri="{FF2B5EF4-FFF2-40B4-BE49-F238E27FC236}">
                    <a16:creationId xmlns:a16="http://schemas.microsoft.com/office/drawing/2014/main" xmlns="" id="{6E1FCDEF-617B-4399-A530-DAA3B39C0EE7}"/>
                  </a:ext>
                </a:extLst>
              </p:cNvPr>
              <p:cNvSpPr txBox="1"/>
              <p:nvPr/>
            </p:nvSpPr>
            <p:spPr bwMode="gray">
              <a:xfrm>
                <a:off x="9951866" y="518291"/>
                <a:ext cx="635223" cy="369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957040" eaLnBrk="1" hangingPunct="1">
                  <a:buClr>
                    <a:schemeClr val="tx2"/>
                  </a:buClr>
                  <a:defRPr sz="1400" baseline="0">
                    <a:latin typeface="+mn-lt"/>
                  </a:defRPr>
                </a:lvl1pPr>
                <a:lvl2pPr marL="207019" lvl="1" indent="-205323" defTabSz="957040" eaLnBrk="1" hangingPunct="1">
                  <a:buClr>
                    <a:schemeClr val="tx2"/>
                  </a:buClr>
                  <a:buSzPct val="125000"/>
                  <a:buFont typeface="Arial" pitchFamily="34" charset="0"/>
                  <a:buChar char="•"/>
                  <a:defRPr sz="1400" baseline="0">
                    <a:latin typeface="+mn-lt"/>
                  </a:defRPr>
                </a:lvl2pPr>
                <a:lvl3pPr marL="488701" lvl="2" indent="-279986" defTabSz="95704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56693" lvl="3" indent="-166294" defTabSz="957040" eaLnBrk="1" hangingPunct="1">
                  <a:buClr>
                    <a:schemeClr val="tx2"/>
                  </a:buClr>
                  <a:buSzPct val="100000"/>
                  <a:buFont typeface="Arial" pitchFamily="34" charset="0"/>
                  <a:buChar char="•"/>
                  <a:defRPr sz="1400" baseline="0">
                    <a:latin typeface="+mn-lt"/>
                  </a:defRPr>
                </a:lvl4pPr>
                <a:lvl5pPr marL="801470" lvl="4" indent="-139144" defTabSz="95704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588" dirty="0">
                    <a:solidFill>
                      <a:srgbClr val="000000"/>
                    </a:solidFill>
                    <a:sym typeface="+mn-lt"/>
                  </a:rPr>
                  <a:t>Proposed target state </a:t>
                </a:r>
                <a:endParaRPr lang="en-US" sz="588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5E1BBBC7-A7A0-4C96-9518-62ACA794BFA7}"/>
                </a:ext>
              </a:extLst>
            </p:cNvPr>
            <p:cNvGrpSpPr/>
            <p:nvPr/>
          </p:nvGrpSpPr>
          <p:grpSpPr>
            <a:xfrm>
              <a:off x="9836501" y="313928"/>
              <a:ext cx="1002949" cy="246178"/>
              <a:chOff x="9836501" y="308235"/>
              <a:chExt cx="1002949" cy="24617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BBFDB4C2-231C-42F3-A64E-F9F080E1F64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836501" y="367315"/>
                <a:ext cx="128016" cy="12801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88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51">
                <a:extLst>
                  <a:ext uri="{FF2B5EF4-FFF2-40B4-BE49-F238E27FC236}">
                    <a16:creationId xmlns:a16="http://schemas.microsoft.com/office/drawing/2014/main" xmlns="" id="{B26E0608-49AA-47DF-B258-194CD4925540}"/>
                  </a:ext>
                </a:extLst>
              </p:cNvPr>
              <p:cNvSpPr txBox="1"/>
              <p:nvPr/>
            </p:nvSpPr>
            <p:spPr bwMode="gray">
              <a:xfrm>
                <a:off x="10050886" y="308235"/>
                <a:ext cx="788564" cy="246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957040" eaLnBrk="1" hangingPunct="1">
                  <a:buClr>
                    <a:schemeClr val="tx2"/>
                  </a:buClr>
                  <a:defRPr sz="1400" baseline="0">
                    <a:latin typeface="+mn-lt"/>
                  </a:defRPr>
                </a:lvl1pPr>
                <a:lvl2pPr marL="207019" lvl="1" indent="-205323" defTabSz="957040" eaLnBrk="1" hangingPunct="1">
                  <a:buClr>
                    <a:schemeClr val="tx2"/>
                  </a:buClr>
                  <a:buSzPct val="125000"/>
                  <a:buFont typeface="Arial" pitchFamily="34" charset="0"/>
                  <a:buChar char="•"/>
                  <a:defRPr sz="1400" baseline="0">
                    <a:latin typeface="+mn-lt"/>
                  </a:defRPr>
                </a:lvl2pPr>
                <a:lvl3pPr marL="488701" lvl="2" indent="-279986" defTabSz="95704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56693" lvl="3" indent="-166294" defTabSz="957040" eaLnBrk="1" hangingPunct="1">
                  <a:buClr>
                    <a:schemeClr val="tx2"/>
                  </a:buClr>
                  <a:buSzPct val="100000"/>
                  <a:buFont typeface="Arial" pitchFamily="34" charset="0"/>
                  <a:buChar char="•"/>
                  <a:defRPr sz="1400" baseline="0">
                    <a:latin typeface="+mn-lt"/>
                  </a:defRPr>
                </a:lvl4pPr>
                <a:lvl5pPr marL="801470" lvl="4" indent="-139144" defTabSz="95704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801470" indent="-139144" defTabSz="95704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588" dirty="0">
                    <a:solidFill>
                      <a:srgbClr val="000000"/>
                    </a:solidFill>
                    <a:sym typeface="+mn-lt"/>
                  </a:rPr>
                  <a:t>Current 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588" dirty="0">
                    <a:solidFill>
                      <a:srgbClr val="000000"/>
                    </a:solidFill>
                    <a:sym typeface="+mn-lt"/>
                  </a:rPr>
                  <a:t>state</a:t>
                </a:r>
                <a:endParaRPr lang="en-US" sz="588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8A0C6F-3076-40DC-A197-72BC166549B5}"/>
              </a:ext>
            </a:extLst>
          </p:cNvPr>
          <p:cNvSpPr/>
          <p:nvPr/>
        </p:nvSpPr>
        <p:spPr>
          <a:xfrm>
            <a:off x="3612064" y="2159140"/>
            <a:ext cx="1778951" cy="2915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91E8FC0-BAB4-4567-BF76-7D99193C2D3D}"/>
              </a:ext>
            </a:extLst>
          </p:cNvPr>
          <p:cNvSpPr txBox="1"/>
          <p:nvPr/>
        </p:nvSpPr>
        <p:spPr>
          <a:xfrm>
            <a:off x="3649989" y="2287358"/>
            <a:ext cx="430718" cy="124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809" b="1" kern="0" dirty="0">
                <a:solidFill>
                  <a:schemeClr val="accent4"/>
                </a:solidFill>
              </a:rPr>
              <a:t>Lagging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EE54FA-0183-41BB-9575-4D64EC3DDCE8}"/>
              </a:ext>
            </a:extLst>
          </p:cNvPr>
          <p:cNvSpPr txBox="1"/>
          <p:nvPr/>
        </p:nvSpPr>
        <p:spPr>
          <a:xfrm>
            <a:off x="4737504" y="2162836"/>
            <a:ext cx="648314" cy="2490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809" b="1" kern="0" dirty="0">
                <a:solidFill>
                  <a:schemeClr val="accent4"/>
                </a:solidFill>
              </a:rPr>
              <a:t>Best Practice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463CA3-E2A5-4D99-9388-D4ED5289FA82}"/>
              </a:ext>
            </a:extLst>
          </p:cNvPr>
          <p:cNvGrpSpPr/>
          <p:nvPr/>
        </p:nvGrpSpPr>
        <p:grpSpPr>
          <a:xfrm>
            <a:off x="3648174" y="2379949"/>
            <a:ext cx="1724351" cy="268940"/>
            <a:chOff x="5625222" y="1077596"/>
            <a:chExt cx="1835858" cy="1587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2315AB-F7D0-44A9-BF92-4D8591001B1E}"/>
                </a:ext>
              </a:extLst>
            </p:cNvPr>
            <p:cNvCxnSpPr>
              <a:cxnSpLocks/>
            </p:cNvCxnSpPr>
            <p:nvPr/>
          </p:nvCxnSpPr>
          <p:spPr>
            <a:xfrm>
              <a:off x="5625222" y="1236345"/>
              <a:ext cx="183585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BAD26A1-7908-4771-B433-4A002F8A1173}"/>
                </a:ext>
              </a:extLst>
            </p:cNvPr>
            <p:cNvSpPr txBox="1">
              <a:spLocks/>
            </p:cNvSpPr>
            <p:nvPr/>
          </p:nvSpPr>
          <p:spPr>
            <a:xfrm>
              <a:off x="6066470" y="1077596"/>
              <a:ext cx="8783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588" b="1">
                  <a:solidFill>
                    <a:schemeClr val="accent4"/>
                  </a:solidFill>
                </a:rPr>
                <a:t>2</a:t>
              </a:r>
              <a:endParaRPr lang="en-US" sz="588" b="1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1F3D084-E874-48C6-B782-708105C22A64}"/>
                </a:ext>
              </a:extLst>
            </p:cNvPr>
            <p:cNvSpPr txBox="1">
              <a:spLocks/>
            </p:cNvSpPr>
            <p:nvPr/>
          </p:nvSpPr>
          <p:spPr>
            <a:xfrm>
              <a:off x="5625222" y="1077596"/>
              <a:ext cx="8783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588" b="1">
                  <a:solidFill>
                    <a:schemeClr val="accent4"/>
                  </a:solidFill>
                </a:rPr>
                <a:t>1</a:t>
              </a:r>
              <a:endParaRPr lang="en-US" sz="588" b="1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C9EA6E7-7B41-4F48-9EAC-6DE09617B9E4}"/>
                </a:ext>
              </a:extLst>
            </p:cNvPr>
            <p:cNvSpPr txBox="1">
              <a:spLocks/>
            </p:cNvSpPr>
            <p:nvPr/>
          </p:nvSpPr>
          <p:spPr>
            <a:xfrm>
              <a:off x="6490743" y="1077596"/>
              <a:ext cx="8783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588" b="1">
                  <a:solidFill>
                    <a:schemeClr val="accent4"/>
                  </a:solidFill>
                </a:rPr>
                <a:t>3</a:t>
              </a:r>
              <a:endParaRPr lang="en-US" sz="588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C85016D-E019-4022-8115-15A576AF677B}"/>
                </a:ext>
              </a:extLst>
            </p:cNvPr>
            <p:cNvSpPr txBox="1">
              <a:spLocks/>
            </p:cNvSpPr>
            <p:nvPr/>
          </p:nvSpPr>
          <p:spPr>
            <a:xfrm>
              <a:off x="7373247" y="1077596"/>
              <a:ext cx="8783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588" b="1">
                  <a:solidFill>
                    <a:schemeClr val="accent4"/>
                  </a:solidFill>
                </a:rPr>
                <a:t>5</a:t>
              </a:r>
              <a:endParaRPr lang="en-US" sz="588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5CEA0DA-FC3E-4C25-A6D8-33F1A58B5FE8}"/>
                </a:ext>
              </a:extLst>
            </p:cNvPr>
            <p:cNvSpPr txBox="1">
              <a:spLocks/>
            </p:cNvSpPr>
            <p:nvPr/>
          </p:nvSpPr>
          <p:spPr>
            <a:xfrm>
              <a:off x="6931966" y="1077596"/>
              <a:ext cx="8783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588" b="1">
                  <a:solidFill>
                    <a:schemeClr val="accent4"/>
                  </a:solidFill>
                </a:rPr>
                <a:t>4</a:t>
              </a:r>
              <a:endParaRPr lang="en-US" sz="588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D2963843-4336-4158-846D-608AC9A2194F}"/>
              </a:ext>
            </a:extLst>
          </p:cNvPr>
          <p:cNvSpPr/>
          <p:nvPr/>
        </p:nvSpPr>
        <p:spPr>
          <a:xfrm>
            <a:off x="1926854" y="3474540"/>
            <a:ext cx="3607634" cy="132384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B94C90-B568-4E09-8BB0-87B3A6C7DA79}"/>
              </a:ext>
            </a:extLst>
          </p:cNvPr>
          <p:cNvSpPr/>
          <p:nvPr/>
        </p:nvSpPr>
        <p:spPr>
          <a:xfrm>
            <a:off x="1926854" y="2623721"/>
            <a:ext cx="3607634" cy="41209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A659C8B-E5F9-4C6D-B7DA-EA7B2C241256}"/>
              </a:ext>
            </a:extLst>
          </p:cNvPr>
          <p:cNvCxnSpPr>
            <a:cxnSpLocks/>
          </p:cNvCxnSpPr>
          <p:nvPr/>
        </p:nvCxnSpPr>
        <p:spPr>
          <a:xfrm>
            <a:off x="2008060" y="3488408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61C64B1-B3BE-4D4F-844F-719004AC6CEA}"/>
              </a:ext>
            </a:extLst>
          </p:cNvPr>
          <p:cNvCxnSpPr>
            <a:cxnSpLocks/>
          </p:cNvCxnSpPr>
          <p:nvPr/>
        </p:nvCxnSpPr>
        <p:spPr>
          <a:xfrm>
            <a:off x="2008060" y="3925173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1D18177-1129-4C49-915D-62E40302DFCE}"/>
              </a:ext>
            </a:extLst>
          </p:cNvPr>
          <p:cNvCxnSpPr>
            <a:cxnSpLocks/>
          </p:cNvCxnSpPr>
          <p:nvPr/>
        </p:nvCxnSpPr>
        <p:spPr>
          <a:xfrm>
            <a:off x="2008060" y="4362609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BBC8C43-B49C-4279-9556-A0FE2A03AE77}"/>
              </a:ext>
            </a:extLst>
          </p:cNvPr>
          <p:cNvCxnSpPr>
            <a:cxnSpLocks/>
          </p:cNvCxnSpPr>
          <p:nvPr/>
        </p:nvCxnSpPr>
        <p:spPr>
          <a:xfrm>
            <a:off x="2008060" y="4799710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9517B7F-11F1-4235-A2B4-36F8C46B2012}"/>
              </a:ext>
            </a:extLst>
          </p:cNvPr>
          <p:cNvCxnSpPr>
            <a:cxnSpLocks/>
          </p:cNvCxnSpPr>
          <p:nvPr/>
        </p:nvCxnSpPr>
        <p:spPr>
          <a:xfrm>
            <a:off x="2008060" y="5236811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BC6AA60-62E9-4335-8939-BFD90B0F2D5D}"/>
              </a:ext>
            </a:extLst>
          </p:cNvPr>
          <p:cNvCxnSpPr>
            <a:cxnSpLocks/>
          </p:cNvCxnSpPr>
          <p:nvPr/>
        </p:nvCxnSpPr>
        <p:spPr>
          <a:xfrm>
            <a:off x="2008060" y="5673575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ECFC76B-9A4D-46FD-8FAC-8E97DCF2E110}"/>
              </a:ext>
            </a:extLst>
          </p:cNvPr>
          <p:cNvCxnSpPr>
            <a:cxnSpLocks/>
          </p:cNvCxnSpPr>
          <p:nvPr/>
        </p:nvCxnSpPr>
        <p:spPr>
          <a:xfrm>
            <a:off x="2008060" y="3051307"/>
            <a:ext cx="3382954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DDBA9BAF-4791-45D0-BB16-87B04CF2A473}"/>
              </a:ext>
            </a:extLst>
          </p:cNvPr>
          <p:cNvSpPr>
            <a:spLocks/>
          </p:cNvSpPr>
          <p:nvPr/>
        </p:nvSpPr>
        <p:spPr bwMode="gray">
          <a:xfrm>
            <a:off x="2008060" y="2643346"/>
            <a:ext cx="1545718" cy="378148"/>
          </a:xfrm>
          <a:prstGeom prst="rect">
            <a:avLst/>
          </a:prstGeom>
          <a:solidFill>
            <a:srgbClr val="AD00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Marketing processes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FC304B02-1327-42DA-9592-2442D4E167AA}"/>
              </a:ext>
            </a:extLst>
          </p:cNvPr>
          <p:cNvGrpSpPr>
            <a:grpSpLocks/>
          </p:cNvGrpSpPr>
          <p:nvPr/>
        </p:nvGrpSpPr>
        <p:grpSpPr>
          <a:xfrm>
            <a:off x="2110057" y="2732248"/>
            <a:ext cx="200349" cy="204474"/>
            <a:chOff x="4822825" y="1030288"/>
            <a:chExt cx="682625" cy="744538"/>
          </a:xfrm>
          <a:solidFill>
            <a:schemeClr val="bg1"/>
          </a:solidFill>
        </p:grpSpPr>
        <p:sp>
          <p:nvSpPr>
            <p:cNvPr id="123" name="Freeform 230">
              <a:extLst>
                <a:ext uri="{FF2B5EF4-FFF2-40B4-BE49-F238E27FC236}">
                  <a16:creationId xmlns:a16="http://schemas.microsoft.com/office/drawing/2014/main" xmlns="" id="{43062A28-337B-46BA-847A-2B65FE113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1030288"/>
              <a:ext cx="668337" cy="735013"/>
            </a:xfrm>
            <a:custGeom>
              <a:avLst/>
              <a:gdLst>
                <a:gd name="T0" fmla="*/ 79 w 421"/>
                <a:gd name="T1" fmla="*/ 345 h 463"/>
                <a:gd name="T2" fmla="*/ 110 w 421"/>
                <a:gd name="T3" fmla="*/ 376 h 463"/>
                <a:gd name="T4" fmla="*/ 29 w 421"/>
                <a:gd name="T5" fmla="*/ 376 h 463"/>
                <a:gd name="T6" fmla="*/ 29 w 421"/>
                <a:gd name="T7" fmla="*/ 268 h 463"/>
                <a:gd name="T8" fmla="*/ 407 w 421"/>
                <a:gd name="T9" fmla="*/ 268 h 463"/>
                <a:gd name="T10" fmla="*/ 411 w 421"/>
                <a:gd name="T11" fmla="*/ 267 h 463"/>
                <a:gd name="T12" fmla="*/ 415 w 421"/>
                <a:gd name="T13" fmla="*/ 264 h 463"/>
                <a:gd name="T14" fmla="*/ 418 w 421"/>
                <a:gd name="T15" fmla="*/ 262 h 463"/>
                <a:gd name="T16" fmla="*/ 420 w 421"/>
                <a:gd name="T17" fmla="*/ 258 h 463"/>
                <a:gd name="T18" fmla="*/ 421 w 421"/>
                <a:gd name="T19" fmla="*/ 253 h 463"/>
                <a:gd name="T20" fmla="*/ 421 w 421"/>
                <a:gd name="T21" fmla="*/ 97 h 463"/>
                <a:gd name="T22" fmla="*/ 420 w 421"/>
                <a:gd name="T23" fmla="*/ 92 h 463"/>
                <a:gd name="T24" fmla="*/ 418 w 421"/>
                <a:gd name="T25" fmla="*/ 88 h 463"/>
                <a:gd name="T26" fmla="*/ 415 w 421"/>
                <a:gd name="T27" fmla="*/ 84 h 463"/>
                <a:gd name="T28" fmla="*/ 411 w 421"/>
                <a:gd name="T29" fmla="*/ 82 h 463"/>
                <a:gd name="T30" fmla="*/ 407 w 421"/>
                <a:gd name="T31" fmla="*/ 82 h 463"/>
                <a:gd name="T32" fmla="*/ 360 w 421"/>
                <a:gd name="T33" fmla="*/ 82 h 463"/>
                <a:gd name="T34" fmla="*/ 278 w 421"/>
                <a:gd name="T35" fmla="*/ 0 h 463"/>
                <a:gd name="T36" fmla="*/ 182 w 421"/>
                <a:gd name="T37" fmla="*/ 97 h 463"/>
                <a:gd name="T38" fmla="*/ 278 w 421"/>
                <a:gd name="T39" fmla="*/ 193 h 463"/>
                <a:gd name="T40" fmla="*/ 360 w 421"/>
                <a:gd name="T41" fmla="*/ 111 h 463"/>
                <a:gd name="T42" fmla="*/ 391 w 421"/>
                <a:gd name="T43" fmla="*/ 111 h 463"/>
                <a:gd name="T44" fmla="*/ 391 w 421"/>
                <a:gd name="T45" fmla="*/ 238 h 463"/>
                <a:gd name="T46" fmla="*/ 15 w 421"/>
                <a:gd name="T47" fmla="*/ 238 h 463"/>
                <a:gd name="T48" fmla="*/ 10 w 421"/>
                <a:gd name="T49" fmla="*/ 239 h 463"/>
                <a:gd name="T50" fmla="*/ 6 w 421"/>
                <a:gd name="T51" fmla="*/ 241 h 463"/>
                <a:gd name="T52" fmla="*/ 2 w 421"/>
                <a:gd name="T53" fmla="*/ 244 h 463"/>
                <a:gd name="T54" fmla="*/ 0 w 421"/>
                <a:gd name="T55" fmla="*/ 249 h 463"/>
                <a:gd name="T56" fmla="*/ 0 w 421"/>
                <a:gd name="T57" fmla="*/ 253 h 463"/>
                <a:gd name="T58" fmla="*/ 0 w 421"/>
                <a:gd name="T59" fmla="*/ 390 h 463"/>
                <a:gd name="T60" fmla="*/ 0 w 421"/>
                <a:gd name="T61" fmla="*/ 395 h 463"/>
                <a:gd name="T62" fmla="*/ 2 w 421"/>
                <a:gd name="T63" fmla="*/ 399 h 463"/>
                <a:gd name="T64" fmla="*/ 6 w 421"/>
                <a:gd name="T65" fmla="*/ 402 h 463"/>
                <a:gd name="T66" fmla="*/ 10 w 421"/>
                <a:gd name="T67" fmla="*/ 405 h 463"/>
                <a:gd name="T68" fmla="*/ 15 w 421"/>
                <a:gd name="T69" fmla="*/ 405 h 463"/>
                <a:gd name="T70" fmla="*/ 110 w 421"/>
                <a:gd name="T71" fmla="*/ 405 h 463"/>
                <a:gd name="T72" fmla="*/ 79 w 421"/>
                <a:gd name="T73" fmla="*/ 436 h 463"/>
                <a:gd name="T74" fmla="*/ 106 w 421"/>
                <a:gd name="T75" fmla="*/ 463 h 463"/>
                <a:gd name="T76" fmla="*/ 179 w 421"/>
                <a:gd name="T77" fmla="*/ 390 h 463"/>
                <a:gd name="T78" fmla="*/ 106 w 421"/>
                <a:gd name="T79" fmla="*/ 317 h 463"/>
                <a:gd name="T80" fmla="*/ 79 w 421"/>
                <a:gd name="T81" fmla="*/ 345 h 463"/>
                <a:gd name="T82" fmla="*/ 238 w 421"/>
                <a:gd name="T83" fmla="*/ 97 h 463"/>
                <a:gd name="T84" fmla="*/ 278 w 421"/>
                <a:gd name="T85" fmla="*/ 56 h 463"/>
                <a:gd name="T86" fmla="*/ 319 w 421"/>
                <a:gd name="T87" fmla="*/ 97 h 463"/>
                <a:gd name="T88" fmla="*/ 319 w 421"/>
                <a:gd name="T89" fmla="*/ 97 h 463"/>
                <a:gd name="T90" fmla="*/ 319 w 421"/>
                <a:gd name="T91" fmla="*/ 97 h 463"/>
                <a:gd name="T92" fmla="*/ 278 w 421"/>
                <a:gd name="T93" fmla="*/ 137 h 463"/>
                <a:gd name="T94" fmla="*/ 238 w 421"/>
                <a:gd name="T95" fmla="*/ 9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463">
                  <a:moveTo>
                    <a:pt x="79" y="345"/>
                  </a:moveTo>
                  <a:lnTo>
                    <a:pt x="110" y="376"/>
                  </a:lnTo>
                  <a:lnTo>
                    <a:pt x="29" y="376"/>
                  </a:lnTo>
                  <a:lnTo>
                    <a:pt x="29" y="268"/>
                  </a:lnTo>
                  <a:lnTo>
                    <a:pt x="407" y="268"/>
                  </a:lnTo>
                  <a:lnTo>
                    <a:pt x="411" y="267"/>
                  </a:lnTo>
                  <a:lnTo>
                    <a:pt x="415" y="264"/>
                  </a:lnTo>
                  <a:lnTo>
                    <a:pt x="418" y="262"/>
                  </a:lnTo>
                  <a:lnTo>
                    <a:pt x="420" y="258"/>
                  </a:lnTo>
                  <a:lnTo>
                    <a:pt x="421" y="253"/>
                  </a:lnTo>
                  <a:lnTo>
                    <a:pt x="421" y="97"/>
                  </a:lnTo>
                  <a:lnTo>
                    <a:pt x="420" y="92"/>
                  </a:lnTo>
                  <a:lnTo>
                    <a:pt x="418" y="88"/>
                  </a:lnTo>
                  <a:lnTo>
                    <a:pt x="415" y="84"/>
                  </a:lnTo>
                  <a:lnTo>
                    <a:pt x="411" y="82"/>
                  </a:lnTo>
                  <a:lnTo>
                    <a:pt x="407" y="82"/>
                  </a:lnTo>
                  <a:lnTo>
                    <a:pt x="360" y="82"/>
                  </a:lnTo>
                  <a:lnTo>
                    <a:pt x="278" y="0"/>
                  </a:lnTo>
                  <a:lnTo>
                    <a:pt x="182" y="97"/>
                  </a:lnTo>
                  <a:lnTo>
                    <a:pt x="278" y="193"/>
                  </a:lnTo>
                  <a:lnTo>
                    <a:pt x="360" y="111"/>
                  </a:lnTo>
                  <a:lnTo>
                    <a:pt x="391" y="111"/>
                  </a:lnTo>
                  <a:lnTo>
                    <a:pt x="391" y="238"/>
                  </a:lnTo>
                  <a:lnTo>
                    <a:pt x="15" y="238"/>
                  </a:lnTo>
                  <a:lnTo>
                    <a:pt x="10" y="239"/>
                  </a:lnTo>
                  <a:lnTo>
                    <a:pt x="6" y="241"/>
                  </a:lnTo>
                  <a:lnTo>
                    <a:pt x="2" y="244"/>
                  </a:lnTo>
                  <a:lnTo>
                    <a:pt x="0" y="249"/>
                  </a:lnTo>
                  <a:lnTo>
                    <a:pt x="0" y="253"/>
                  </a:lnTo>
                  <a:lnTo>
                    <a:pt x="0" y="390"/>
                  </a:lnTo>
                  <a:lnTo>
                    <a:pt x="0" y="395"/>
                  </a:lnTo>
                  <a:lnTo>
                    <a:pt x="2" y="399"/>
                  </a:lnTo>
                  <a:lnTo>
                    <a:pt x="6" y="402"/>
                  </a:lnTo>
                  <a:lnTo>
                    <a:pt x="10" y="405"/>
                  </a:lnTo>
                  <a:lnTo>
                    <a:pt x="15" y="405"/>
                  </a:lnTo>
                  <a:lnTo>
                    <a:pt x="110" y="405"/>
                  </a:lnTo>
                  <a:lnTo>
                    <a:pt x="79" y="436"/>
                  </a:lnTo>
                  <a:lnTo>
                    <a:pt x="106" y="463"/>
                  </a:lnTo>
                  <a:lnTo>
                    <a:pt x="179" y="390"/>
                  </a:lnTo>
                  <a:lnTo>
                    <a:pt x="106" y="317"/>
                  </a:lnTo>
                  <a:lnTo>
                    <a:pt x="79" y="345"/>
                  </a:lnTo>
                  <a:close/>
                  <a:moveTo>
                    <a:pt x="238" y="97"/>
                  </a:moveTo>
                  <a:lnTo>
                    <a:pt x="278" y="56"/>
                  </a:lnTo>
                  <a:lnTo>
                    <a:pt x="319" y="97"/>
                  </a:lnTo>
                  <a:lnTo>
                    <a:pt x="319" y="97"/>
                  </a:lnTo>
                  <a:lnTo>
                    <a:pt x="319" y="97"/>
                  </a:lnTo>
                  <a:lnTo>
                    <a:pt x="278" y="137"/>
                  </a:lnTo>
                  <a:lnTo>
                    <a:pt x="238" y="9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Freeform 231">
              <a:extLst>
                <a:ext uri="{FF2B5EF4-FFF2-40B4-BE49-F238E27FC236}">
                  <a16:creationId xmlns:a16="http://schemas.microsoft.com/office/drawing/2014/main" xmlns="" id="{81DE2AA7-1B8E-4C84-98DC-24F21EEA1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25" y="1058863"/>
              <a:ext cx="249237" cy="249238"/>
            </a:xfrm>
            <a:custGeom>
              <a:avLst/>
              <a:gdLst>
                <a:gd name="T0" fmla="*/ 40 w 157"/>
                <a:gd name="T1" fmla="*/ 157 h 157"/>
                <a:gd name="T2" fmla="*/ 118 w 157"/>
                <a:gd name="T3" fmla="*/ 157 h 157"/>
                <a:gd name="T4" fmla="*/ 132 w 157"/>
                <a:gd name="T5" fmla="*/ 154 h 157"/>
                <a:gd name="T6" fmla="*/ 145 w 157"/>
                <a:gd name="T7" fmla="*/ 145 h 157"/>
                <a:gd name="T8" fmla="*/ 153 w 157"/>
                <a:gd name="T9" fmla="*/ 133 h 157"/>
                <a:gd name="T10" fmla="*/ 157 w 157"/>
                <a:gd name="T11" fmla="*/ 117 h 157"/>
                <a:gd name="T12" fmla="*/ 157 w 157"/>
                <a:gd name="T13" fmla="*/ 39 h 157"/>
                <a:gd name="T14" fmla="*/ 153 w 157"/>
                <a:gd name="T15" fmla="*/ 24 h 157"/>
                <a:gd name="T16" fmla="*/ 145 w 157"/>
                <a:gd name="T17" fmla="*/ 11 h 157"/>
                <a:gd name="T18" fmla="*/ 132 w 157"/>
                <a:gd name="T19" fmla="*/ 3 h 157"/>
                <a:gd name="T20" fmla="*/ 118 w 157"/>
                <a:gd name="T21" fmla="*/ 0 h 157"/>
                <a:gd name="T22" fmla="*/ 40 w 157"/>
                <a:gd name="T23" fmla="*/ 0 h 157"/>
                <a:gd name="T24" fmla="*/ 24 w 157"/>
                <a:gd name="T25" fmla="*/ 3 h 157"/>
                <a:gd name="T26" fmla="*/ 12 w 157"/>
                <a:gd name="T27" fmla="*/ 11 h 157"/>
                <a:gd name="T28" fmla="*/ 3 w 157"/>
                <a:gd name="T29" fmla="*/ 24 h 157"/>
                <a:gd name="T30" fmla="*/ 0 w 157"/>
                <a:gd name="T31" fmla="*/ 39 h 157"/>
                <a:gd name="T32" fmla="*/ 0 w 157"/>
                <a:gd name="T33" fmla="*/ 117 h 157"/>
                <a:gd name="T34" fmla="*/ 3 w 157"/>
                <a:gd name="T35" fmla="*/ 133 h 157"/>
                <a:gd name="T36" fmla="*/ 12 w 157"/>
                <a:gd name="T37" fmla="*/ 145 h 157"/>
                <a:gd name="T38" fmla="*/ 24 w 157"/>
                <a:gd name="T39" fmla="*/ 154 h 157"/>
                <a:gd name="T40" fmla="*/ 40 w 157"/>
                <a:gd name="T4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157">
                  <a:moveTo>
                    <a:pt x="40" y="157"/>
                  </a:moveTo>
                  <a:lnTo>
                    <a:pt x="118" y="157"/>
                  </a:lnTo>
                  <a:lnTo>
                    <a:pt x="132" y="154"/>
                  </a:lnTo>
                  <a:lnTo>
                    <a:pt x="145" y="145"/>
                  </a:lnTo>
                  <a:lnTo>
                    <a:pt x="153" y="133"/>
                  </a:lnTo>
                  <a:lnTo>
                    <a:pt x="157" y="117"/>
                  </a:lnTo>
                  <a:lnTo>
                    <a:pt x="157" y="39"/>
                  </a:lnTo>
                  <a:lnTo>
                    <a:pt x="153" y="24"/>
                  </a:lnTo>
                  <a:lnTo>
                    <a:pt x="145" y="11"/>
                  </a:lnTo>
                  <a:lnTo>
                    <a:pt x="132" y="3"/>
                  </a:lnTo>
                  <a:lnTo>
                    <a:pt x="118" y="0"/>
                  </a:lnTo>
                  <a:lnTo>
                    <a:pt x="40" y="0"/>
                  </a:lnTo>
                  <a:lnTo>
                    <a:pt x="24" y="3"/>
                  </a:lnTo>
                  <a:lnTo>
                    <a:pt x="12" y="11"/>
                  </a:lnTo>
                  <a:lnTo>
                    <a:pt x="3" y="24"/>
                  </a:lnTo>
                  <a:lnTo>
                    <a:pt x="0" y="39"/>
                  </a:lnTo>
                  <a:lnTo>
                    <a:pt x="0" y="117"/>
                  </a:lnTo>
                  <a:lnTo>
                    <a:pt x="3" y="133"/>
                  </a:lnTo>
                  <a:lnTo>
                    <a:pt x="12" y="145"/>
                  </a:lnTo>
                  <a:lnTo>
                    <a:pt x="24" y="154"/>
                  </a:lnTo>
                  <a:lnTo>
                    <a:pt x="40" y="15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Freeform 232">
              <a:extLst>
                <a:ext uri="{FF2B5EF4-FFF2-40B4-BE49-F238E27FC236}">
                  <a16:creationId xmlns:a16="http://schemas.microsoft.com/office/drawing/2014/main" xmlns="" id="{9D444756-500B-4050-91A5-E1426DD8F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38" y="1525588"/>
              <a:ext cx="341312" cy="249238"/>
            </a:xfrm>
            <a:custGeom>
              <a:avLst/>
              <a:gdLst>
                <a:gd name="T0" fmla="*/ 177 w 215"/>
                <a:gd name="T1" fmla="*/ 0 h 157"/>
                <a:gd name="T2" fmla="*/ 40 w 215"/>
                <a:gd name="T3" fmla="*/ 0 h 157"/>
                <a:gd name="T4" fmla="*/ 24 w 215"/>
                <a:gd name="T5" fmla="*/ 3 h 157"/>
                <a:gd name="T6" fmla="*/ 12 w 215"/>
                <a:gd name="T7" fmla="*/ 11 h 157"/>
                <a:gd name="T8" fmla="*/ 3 w 215"/>
                <a:gd name="T9" fmla="*/ 24 h 157"/>
                <a:gd name="T10" fmla="*/ 0 w 215"/>
                <a:gd name="T11" fmla="*/ 39 h 157"/>
                <a:gd name="T12" fmla="*/ 0 w 215"/>
                <a:gd name="T13" fmla="*/ 117 h 157"/>
                <a:gd name="T14" fmla="*/ 3 w 215"/>
                <a:gd name="T15" fmla="*/ 132 h 157"/>
                <a:gd name="T16" fmla="*/ 12 w 215"/>
                <a:gd name="T17" fmla="*/ 145 h 157"/>
                <a:gd name="T18" fmla="*/ 24 w 215"/>
                <a:gd name="T19" fmla="*/ 153 h 157"/>
                <a:gd name="T20" fmla="*/ 40 w 215"/>
                <a:gd name="T21" fmla="*/ 157 h 157"/>
                <a:gd name="T22" fmla="*/ 177 w 215"/>
                <a:gd name="T23" fmla="*/ 157 h 157"/>
                <a:gd name="T24" fmla="*/ 192 w 215"/>
                <a:gd name="T25" fmla="*/ 153 h 157"/>
                <a:gd name="T26" fmla="*/ 204 w 215"/>
                <a:gd name="T27" fmla="*/ 145 h 157"/>
                <a:gd name="T28" fmla="*/ 213 w 215"/>
                <a:gd name="T29" fmla="*/ 132 h 157"/>
                <a:gd name="T30" fmla="*/ 215 w 215"/>
                <a:gd name="T31" fmla="*/ 117 h 157"/>
                <a:gd name="T32" fmla="*/ 215 w 215"/>
                <a:gd name="T33" fmla="*/ 39 h 157"/>
                <a:gd name="T34" fmla="*/ 213 w 215"/>
                <a:gd name="T35" fmla="*/ 24 h 157"/>
                <a:gd name="T36" fmla="*/ 204 w 215"/>
                <a:gd name="T37" fmla="*/ 11 h 157"/>
                <a:gd name="T38" fmla="*/ 192 w 215"/>
                <a:gd name="T39" fmla="*/ 3 h 157"/>
                <a:gd name="T40" fmla="*/ 177 w 215"/>
                <a:gd name="T4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157">
                  <a:moveTo>
                    <a:pt x="177" y="0"/>
                  </a:moveTo>
                  <a:lnTo>
                    <a:pt x="40" y="0"/>
                  </a:lnTo>
                  <a:lnTo>
                    <a:pt x="24" y="3"/>
                  </a:lnTo>
                  <a:lnTo>
                    <a:pt x="12" y="11"/>
                  </a:lnTo>
                  <a:lnTo>
                    <a:pt x="3" y="24"/>
                  </a:lnTo>
                  <a:lnTo>
                    <a:pt x="0" y="39"/>
                  </a:lnTo>
                  <a:lnTo>
                    <a:pt x="0" y="117"/>
                  </a:lnTo>
                  <a:lnTo>
                    <a:pt x="3" y="132"/>
                  </a:lnTo>
                  <a:lnTo>
                    <a:pt x="12" y="145"/>
                  </a:lnTo>
                  <a:lnTo>
                    <a:pt x="24" y="153"/>
                  </a:lnTo>
                  <a:lnTo>
                    <a:pt x="40" y="157"/>
                  </a:lnTo>
                  <a:lnTo>
                    <a:pt x="177" y="157"/>
                  </a:lnTo>
                  <a:lnTo>
                    <a:pt x="192" y="153"/>
                  </a:lnTo>
                  <a:lnTo>
                    <a:pt x="204" y="145"/>
                  </a:lnTo>
                  <a:lnTo>
                    <a:pt x="213" y="132"/>
                  </a:lnTo>
                  <a:lnTo>
                    <a:pt x="215" y="117"/>
                  </a:lnTo>
                  <a:lnTo>
                    <a:pt x="215" y="39"/>
                  </a:lnTo>
                  <a:lnTo>
                    <a:pt x="213" y="24"/>
                  </a:lnTo>
                  <a:lnTo>
                    <a:pt x="204" y="11"/>
                  </a:lnTo>
                  <a:lnTo>
                    <a:pt x="192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9C950CF7-02A8-460E-8342-2DB65F81595B}"/>
              </a:ext>
            </a:extLst>
          </p:cNvPr>
          <p:cNvSpPr>
            <a:spLocks/>
          </p:cNvSpPr>
          <p:nvPr/>
        </p:nvSpPr>
        <p:spPr bwMode="gray">
          <a:xfrm>
            <a:off x="2008060" y="3080447"/>
            <a:ext cx="1545718" cy="378148"/>
          </a:xfrm>
          <a:prstGeom prst="rect">
            <a:avLst/>
          </a:prstGeom>
          <a:solidFill>
            <a:srgbClr val="57002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Performance marketing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F1BDB7B3-F13A-498C-B121-9E3284F00F33}"/>
              </a:ext>
            </a:extLst>
          </p:cNvPr>
          <p:cNvGrpSpPr>
            <a:grpSpLocks/>
          </p:cNvGrpSpPr>
          <p:nvPr/>
        </p:nvGrpSpPr>
        <p:grpSpPr>
          <a:xfrm>
            <a:off x="2035990" y="3171419"/>
            <a:ext cx="285345" cy="204474"/>
            <a:chOff x="6443622" y="278534"/>
            <a:chExt cx="1047660" cy="936583"/>
          </a:xfrm>
          <a:solidFill>
            <a:schemeClr val="bg1"/>
          </a:solidFill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4427CEE9-5760-4274-9C17-7928F043BF6C}"/>
                </a:ext>
              </a:extLst>
            </p:cNvPr>
            <p:cNvGrpSpPr/>
            <p:nvPr/>
          </p:nvGrpSpPr>
          <p:grpSpPr>
            <a:xfrm>
              <a:off x="6640427" y="451968"/>
              <a:ext cx="654050" cy="579438"/>
              <a:chOff x="6633664" y="-487068"/>
              <a:chExt cx="654050" cy="579438"/>
            </a:xfrm>
            <a:grpFill/>
          </p:grpSpPr>
          <p:sp>
            <p:nvSpPr>
              <p:cNvPr id="135" name="Oval 106">
                <a:extLst>
                  <a:ext uri="{FF2B5EF4-FFF2-40B4-BE49-F238E27FC236}">
                    <a16:creationId xmlns:a16="http://schemas.microsoft.com/office/drawing/2014/main" xmlns="" id="{9D064373-D32D-4E43-9DB7-444E284E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3214" y="-310852"/>
                <a:ext cx="233364" cy="2333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Freeform 107">
                <a:extLst>
                  <a:ext uri="{FF2B5EF4-FFF2-40B4-BE49-F238E27FC236}">
                    <a16:creationId xmlns:a16="http://schemas.microsoft.com/office/drawing/2014/main" xmlns="" id="{D97215D7-1B50-492E-9E38-C39D388A1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33664" y="-487068"/>
                <a:ext cx="654050" cy="579438"/>
              </a:xfrm>
              <a:custGeom>
                <a:avLst/>
                <a:gdLst>
                  <a:gd name="T0" fmla="*/ 257 w 269"/>
                  <a:gd name="T1" fmla="*/ 108 h 238"/>
                  <a:gd name="T2" fmla="*/ 194 w 269"/>
                  <a:gd name="T3" fmla="*/ 108 h 238"/>
                  <a:gd name="T4" fmla="*/ 175 w 269"/>
                  <a:gd name="T5" fmla="*/ 74 h 238"/>
                  <a:gd name="T6" fmla="*/ 206 w 269"/>
                  <a:gd name="T7" fmla="*/ 20 h 238"/>
                  <a:gd name="T8" fmla="*/ 202 w 269"/>
                  <a:gd name="T9" fmla="*/ 4 h 238"/>
                  <a:gd name="T10" fmla="*/ 185 w 269"/>
                  <a:gd name="T11" fmla="*/ 8 h 238"/>
                  <a:gd name="T12" fmla="*/ 154 w 269"/>
                  <a:gd name="T13" fmla="*/ 62 h 238"/>
                  <a:gd name="T14" fmla="*/ 134 w 269"/>
                  <a:gd name="T15" fmla="*/ 59 h 238"/>
                  <a:gd name="T16" fmla="*/ 115 w 269"/>
                  <a:gd name="T17" fmla="*/ 62 h 238"/>
                  <a:gd name="T18" fmla="*/ 84 w 269"/>
                  <a:gd name="T19" fmla="*/ 8 h 238"/>
                  <a:gd name="T20" fmla="*/ 67 w 269"/>
                  <a:gd name="T21" fmla="*/ 4 h 238"/>
                  <a:gd name="T22" fmla="*/ 63 w 269"/>
                  <a:gd name="T23" fmla="*/ 20 h 238"/>
                  <a:gd name="T24" fmla="*/ 94 w 269"/>
                  <a:gd name="T25" fmla="*/ 74 h 238"/>
                  <a:gd name="T26" fmla="*/ 75 w 269"/>
                  <a:gd name="T27" fmla="*/ 108 h 238"/>
                  <a:gd name="T28" fmla="*/ 12 w 269"/>
                  <a:gd name="T29" fmla="*/ 108 h 238"/>
                  <a:gd name="T30" fmla="*/ 0 w 269"/>
                  <a:gd name="T31" fmla="*/ 120 h 238"/>
                  <a:gd name="T32" fmla="*/ 12 w 269"/>
                  <a:gd name="T33" fmla="*/ 132 h 238"/>
                  <a:gd name="T34" fmla="*/ 75 w 269"/>
                  <a:gd name="T35" fmla="*/ 132 h 238"/>
                  <a:gd name="T36" fmla="*/ 94 w 269"/>
                  <a:gd name="T37" fmla="*/ 166 h 238"/>
                  <a:gd name="T38" fmla="*/ 63 w 269"/>
                  <a:gd name="T39" fmla="*/ 220 h 238"/>
                  <a:gd name="T40" fmla="*/ 67 w 269"/>
                  <a:gd name="T41" fmla="*/ 236 h 238"/>
                  <a:gd name="T42" fmla="*/ 73 w 269"/>
                  <a:gd name="T43" fmla="*/ 238 h 238"/>
                  <a:gd name="T44" fmla="*/ 84 w 269"/>
                  <a:gd name="T45" fmla="*/ 232 h 238"/>
                  <a:gd name="T46" fmla="*/ 115 w 269"/>
                  <a:gd name="T47" fmla="*/ 178 h 238"/>
                  <a:gd name="T48" fmla="*/ 134 w 269"/>
                  <a:gd name="T49" fmla="*/ 181 h 238"/>
                  <a:gd name="T50" fmla="*/ 154 w 269"/>
                  <a:gd name="T51" fmla="*/ 178 h 238"/>
                  <a:gd name="T52" fmla="*/ 185 w 269"/>
                  <a:gd name="T53" fmla="*/ 232 h 238"/>
                  <a:gd name="T54" fmla="*/ 196 w 269"/>
                  <a:gd name="T55" fmla="*/ 238 h 238"/>
                  <a:gd name="T56" fmla="*/ 202 w 269"/>
                  <a:gd name="T57" fmla="*/ 236 h 238"/>
                  <a:gd name="T58" fmla="*/ 206 w 269"/>
                  <a:gd name="T59" fmla="*/ 220 h 238"/>
                  <a:gd name="T60" fmla="*/ 175 w 269"/>
                  <a:gd name="T61" fmla="*/ 166 h 238"/>
                  <a:gd name="T62" fmla="*/ 194 w 269"/>
                  <a:gd name="T63" fmla="*/ 132 h 238"/>
                  <a:gd name="T64" fmla="*/ 257 w 269"/>
                  <a:gd name="T65" fmla="*/ 132 h 238"/>
                  <a:gd name="T66" fmla="*/ 269 w 269"/>
                  <a:gd name="T67" fmla="*/ 120 h 238"/>
                  <a:gd name="T68" fmla="*/ 257 w 269"/>
                  <a:gd name="T69" fmla="*/ 108 h 238"/>
                  <a:gd name="T70" fmla="*/ 98 w 269"/>
                  <a:gd name="T71" fmla="*/ 120 h 238"/>
                  <a:gd name="T72" fmla="*/ 134 w 269"/>
                  <a:gd name="T73" fmla="*/ 83 h 238"/>
                  <a:gd name="T74" fmla="*/ 171 w 269"/>
                  <a:gd name="T75" fmla="*/ 120 h 238"/>
                  <a:gd name="T76" fmla="*/ 134 w 269"/>
                  <a:gd name="T77" fmla="*/ 157 h 238"/>
                  <a:gd name="T78" fmla="*/ 98 w 269"/>
                  <a:gd name="T79" fmla="*/ 12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238">
                    <a:moveTo>
                      <a:pt x="257" y="108"/>
                    </a:moveTo>
                    <a:cubicBezTo>
                      <a:pt x="194" y="108"/>
                      <a:pt x="194" y="108"/>
                      <a:pt x="194" y="108"/>
                    </a:cubicBezTo>
                    <a:cubicBezTo>
                      <a:pt x="192" y="95"/>
                      <a:pt x="184" y="83"/>
                      <a:pt x="175" y="74"/>
                    </a:cubicBezTo>
                    <a:cubicBezTo>
                      <a:pt x="206" y="20"/>
                      <a:pt x="206" y="20"/>
                      <a:pt x="206" y="20"/>
                    </a:cubicBezTo>
                    <a:cubicBezTo>
                      <a:pt x="209" y="14"/>
                      <a:pt x="207" y="7"/>
                      <a:pt x="202" y="4"/>
                    </a:cubicBezTo>
                    <a:cubicBezTo>
                      <a:pt x="196" y="0"/>
                      <a:pt x="188" y="2"/>
                      <a:pt x="185" y="8"/>
                    </a:cubicBezTo>
                    <a:cubicBezTo>
                      <a:pt x="154" y="62"/>
                      <a:pt x="154" y="62"/>
                      <a:pt x="154" y="62"/>
                    </a:cubicBezTo>
                    <a:cubicBezTo>
                      <a:pt x="148" y="60"/>
                      <a:pt x="141" y="59"/>
                      <a:pt x="134" y="59"/>
                    </a:cubicBezTo>
                    <a:cubicBezTo>
                      <a:pt x="128" y="59"/>
                      <a:pt x="121" y="60"/>
                      <a:pt x="115" y="62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80" y="2"/>
                      <a:pt x="73" y="0"/>
                      <a:pt x="67" y="4"/>
                    </a:cubicBezTo>
                    <a:cubicBezTo>
                      <a:pt x="61" y="7"/>
                      <a:pt x="59" y="14"/>
                      <a:pt x="63" y="20"/>
                    </a:cubicBezTo>
                    <a:cubicBezTo>
                      <a:pt x="94" y="74"/>
                      <a:pt x="94" y="74"/>
                      <a:pt x="94" y="74"/>
                    </a:cubicBezTo>
                    <a:cubicBezTo>
                      <a:pt x="84" y="83"/>
                      <a:pt x="77" y="95"/>
                      <a:pt x="75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5" y="108"/>
                      <a:pt x="0" y="113"/>
                      <a:pt x="0" y="120"/>
                    </a:cubicBezTo>
                    <a:cubicBezTo>
                      <a:pt x="0" y="127"/>
                      <a:pt x="5" y="132"/>
                      <a:pt x="12" y="132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77" y="145"/>
                      <a:pt x="84" y="157"/>
                      <a:pt x="94" y="166"/>
                    </a:cubicBezTo>
                    <a:cubicBezTo>
                      <a:pt x="63" y="220"/>
                      <a:pt x="63" y="220"/>
                      <a:pt x="63" y="220"/>
                    </a:cubicBezTo>
                    <a:cubicBezTo>
                      <a:pt x="59" y="226"/>
                      <a:pt x="61" y="233"/>
                      <a:pt x="67" y="236"/>
                    </a:cubicBezTo>
                    <a:cubicBezTo>
                      <a:pt x="69" y="238"/>
                      <a:pt x="71" y="238"/>
                      <a:pt x="73" y="238"/>
                    </a:cubicBezTo>
                    <a:cubicBezTo>
                      <a:pt x="77" y="238"/>
                      <a:pt x="81" y="236"/>
                      <a:pt x="84" y="232"/>
                    </a:cubicBezTo>
                    <a:cubicBezTo>
                      <a:pt x="115" y="178"/>
                      <a:pt x="115" y="178"/>
                      <a:pt x="115" y="178"/>
                    </a:cubicBezTo>
                    <a:cubicBezTo>
                      <a:pt x="121" y="180"/>
                      <a:pt x="128" y="181"/>
                      <a:pt x="134" y="181"/>
                    </a:cubicBezTo>
                    <a:cubicBezTo>
                      <a:pt x="141" y="181"/>
                      <a:pt x="148" y="180"/>
                      <a:pt x="154" y="178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7" y="236"/>
                      <a:pt x="191" y="238"/>
                      <a:pt x="196" y="238"/>
                    </a:cubicBezTo>
                    <a:cubicBezTo>
                      <a:pt x="198" y="238"/>
                      <a:pt x="200" y="238"/>
                      <a:pt x="202" y="236"/>
                    </a:cubicBezTo>
                    <a:cubicBezTo>
                      <a:pt x="207" y="233"/>
                      <a:pt x="209" y="226"/>
                      <a:pt x="206" y="220"/>
                    </a:cubicBezTo>
                    <a:cubicBezTo>
                      <a:pt x="175" y="166"/>
                      <a:pt x="175" y="166"/>
                      <a:pt x="175" y="166"/>
                    </a:cubicBezTo>
                    <a:cubicBezTo>
                      <a:pt x="184" y="157"/>
                      <a:pt x="192" y="145"/>
                      <a:pt x="194" y="132"/>
                    </a:cubicBezTo>
                    <a:cubicBezTo>
                      <a:pt x="257" y="132"/>
                      <a:pt x="257" y="132"/>
                      <a:pt x="257" y="132"/>
                    </a:cubicBezTo>
                    <a:cubicBezTo>
                      <a:pt x="263" y="132"/>
                      <a:pt x="269" y="127"/>
                      <a:pt x="269" y="120"/>
                    </a:cubicBezTo>
                    <a:cubicBezTo>
                      <a:pt x="269" y="113"/>
                      <a:pt x="263" y="108"/>
                      <a:pt x="257" y="108"/>
                    </a:cubicBezTo>
                    <a:close/>
                    <a:moveTo>
                      <a:pt x="98" y="120"/>
                    </a:moveTo>
                    <a:cubicBezTo>
                      <a:pt x="98" y="100"/>
                      <a:pt x="114" y="83"/>
                      <a:pt x="134" y="83"/>
                    </a:cubicBezTo>
                    <a:cubicBezTo>
                      <a:pt x="155" y="83"/>
                      <a:pt x="171" y="100"/>
                      <a:pt x="171" y="120"/>
                    </a:cubicBezTo>
                    <a:cubicBezTo>
                      <a:pt x="171" y="140"/>
                      <a:pt x="155" y="157"/>
                      <a:pt x="134" y="157"/>
                    </a:cubicBezTo>
                    <a:cubicBezTo>
                      <a:pt x="114" y="157"/>
                      <a:pt x="98" y="140"/>
                      <a:pt x="98" y="1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9" name="Oval 106">
              <a:extLst>
                <a:ext uri="{FF2B5EF4-FFF2-40B4-BE49-F238E27FC236}">
                  <a16:creationId xmlns:a16="http://schemas.microsoft.com/office/drawing/2014/main" xmlns="" id="{686EE376-DFAB-4573-AD46-1B9644360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22" y="647519"/>
              <a:ext cx="188340" cy="1883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Oval 106">
              <a:extLst>
                <a:ext uri="{FF2B5EF4-FFF2-40B4-BE49-F238E27FC236}">
                  <a16:creationId xmlns:a16="http://schemas.microsoft.com/office/drawing/2014/main" xmlns="" id="{4DBE3F1F-9BDE-4CD9-9914-AC872C12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942" y="647519"/>
              <a:ext cx="188340" cy="1883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Oval 106">
              <a:extLst>
                <a:ext uri="{FF2B5EF4-FFF2-40B4-BE49-F238E27FC236}">
                  <a16:creationId xmlns:a16="http://schemas.microsoft.com/office/drawing/2014/main" xmlns="" id="{B4B6F77C-B342-4034-B753-071F6F63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949" y="1026781"/>
              <a:ext cx="188340" cy="1883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xmlns="" id="{F42F3038-8D48-4652-9533-5B09F9AD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854" y="1026781"/>
              <a:ext cx="188340" cy="1883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Oval 106">
              <a:extLst>
                <a:ext uri="{FF2B5EF4-FFF2-40B4-BE49-F238E27FC236}">
                  <a16:creationId xmlns:a16="http://schemas.microsoft.com/office/drawing/2014/main" xmlns="" id="{AFFBBB7E-3D26-47B7-B8B2-89A111EF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018" y="278534"/>
              <a:ext cx="188340" cy="1883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Oval 106">
              <a:extLst>
                <a:ext uri="{FF2B5EF4-FFF2-40B4-BE49-F238E27FC236}">
                  <a16:creationId xmlns:a16="http://schemas.microsoft.com/office/drawing/2014/main" xmlns="" id="{71285C63-8929-4C22-ADE8-3E374A9DD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1616" y="278534"/>
              <a:ext cx="188340" cy="1883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5AC002D-BD8C-4A8A-8FEE-E106D6129865}"/>
              </a:ext>
            </a:extLst>
          </p:cNvPr>
          <p:cNvSpPr>
            <a:spLocks/>
          </p:cNvSpPr>
          <p:nvPr/>
        </p:nvSpPr>
        <p:spPr bwMode="gray">
          <a:xfrm>
            <a:off x="2008060" y="3517548"/>
            <a:ext cx="1545718" cy="3781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 err="1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KPIs</a:t>
            </a: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/measurement/ analytics</a:t>
            </a:r>
          </a:p>
        </p:txBody>
      </p:sp>
      <p:sp>
        <p:nvSpPr>
          <p:cNvPr id="138" name="Freeform 176">
            <a:extLst>
              <a:ext uri="{FF2B5EF4-FFF2-40B4-BE49-F238E27FC236}">
                <a16:creationId xmlns:a16="http://schemas.microsoft.com/office/drawing/2014/main" xmlns="" id="{751CCAFD-8BEB-43EC-A66F-0149A951E3EB}"/>
              </a:ext>
            </a:extLst>
          </p:cNvPr>
          <p:cNvSpPr>
            <a:spLocks noEditPoints="1"/>
          </p:cNvSpPr>
          <p:nvPr/>
        </p:nvSpPr>
        <p:spPr bwMode="auto">
          <a:xfrm>
            <a:off x="2082130" y="3610185"/>
            <a:ext cx="200349" cy="204474"/>
          </a:xfrm>
          <a:custGeom>
            <a:avLst/>
            <a:gdLst>
              <a:gd name="T0" fmla="*/ 1376 w 8192"/>
              <a:gd name="T1" fmla="*/ 7007 h 8207"/>
              <a:gd name="T2" fmla="*/ 1011 w 8192"/>
              <a:gd name="T3" fmla="*/ 7015 h 8207"/>
              <a:gd name="T4" fmla="*/ 341 w 8192"/>
              <a:gd name="T5" fmla="*/ 7855 h 8207"/>
              <a:gd name="T6" fmla="*/ 1696 w 8192"/>
              <a:gd name="T7" fmla="*/ 5124 h 8207"/>
              <a:gd name="T8" fmla="*/ 2389 w 8192"/>
              <a:gd name="T9" fmla="*/ 8207 h 8207"/>
              <a:gd name="T10" fmla="*/ 2395 w 8192"/>
              <a:gd name="T11" fmla="*/ 5492 h 8207"/>
              <a:gd name="T12" fmla="*/ 2731 w 8192"/>
              <a:gd name="T13" fmla="*/ 7855 h 8207"/>
              <a:gd name="T14" fmla="*/ 4779 w 8192"/>
              <a:gd name="T15" fmla="*/ 3759 h 8207"/>
              <a:gd name="T16" fmla="*/ 3413 w 8192"/>
              <a:gd name="T17" fmla="*/ 5983 h 8207"/>
              <a:gd name="T18" fmla="*/ 3765 w 8192"/>
              <a:gd name="T19" fmla="*/ 5988 h 8207"/>
              <a:gd name="T20" fmla="*/ 5109 w 8192"/>
              <a:gd name="T21" fmla="*/ 6409 h 8207"/>
              <a:gd name="T22" fmla="*/ 6496 w 8192"/>
              <a:gd name="T23" fmla="*/ 8207 h 8207"/>
              <a:gd name="T24" fmla="*/ 6133 w 8192"/>
              <a:gd name="T25" fmla="*/ 4975 h 8207"/>
              <a:gd name="T26" fmla="*/ 5797 w 8192"/>
              <a:gd name="T27" fmla="*/ 7855 h 8207"/>
              <a:gd name="T28" fmla="*/ 7504 w 8192"/>
              <a:gd name="T29" fmla="*/ 2223 h 8207"/>
              <a:gd name="T30" fmla="*/ 6816 w 8192"/>
              <a:gd name="T31" fmla="*/ 8207 h 8207"/>
              <a:gd name="T32" fmla="*/ 7184 w 8192"/>
              <a:gd name="T33" fmla="*/ 2591 h 8207"/>
              <a:gd name="T34" fmla="*/ 7848 w 8192"/>
              <a:gd name="T35" fmla="*/ 5223 h 8207"/>
              <a:gd name="T36" fmla="*/ 374 w 8192"/>
              <a:gd name="T37" fmla="*/ 3780 h 8207"/>
              <a:gd name="T38" fmla="*/ 801 w 8192"/>
              <a:gd name="T39" fmla="*/ 3613 h 8207"/>
              <a:gd name="T40" fmla="*/ 1113 w 8192"/>
              <a:gd name="T41" fmla="*/ 3571 h 8207"/>
              <a:gd name="T42" fmla="*/ 1359 w 8192"/>
              <a:gd name="T43" fmla="*/ 3476 h 8207"/>
              <a:gd name="T44" fmla="*/ 1563 w 8192"/>
              <a:gd name="T45" fmla="*/ 3396 h 8207"/>
              <a:gd name="T46" fmla="*/ 1860 w 8192"/>
              <a:gd name="T47" fmla="*/ 3273 h 8207"/>
              <a:gd name="T48" fmla="*/ 2115 w 8192"/>
              <a:gd name="T49" fmla="*/ 3046 h 8207"/>
              <a:gd name="T50" fmla="*/ 2587 w 8192"/>
              <a:gd name="T51" fmla="*/ 2868 h 8207"/>
              <a:gd name="T52" fmla="*/ 2994 w 8192"/>
              <a:gd name="T53" fmla="*/ 2543 h 8207"/>
              <a:gd name="T54" fmla="*/ 3328 w 8192"/>
              <a:gd name="T55" fmla="*/ 2276 h 8207"/>
              <a:gd name="T56" fmla="*/ 3661 w 8192"/>
              <a:gd name="T57" fmla="*/ 2009 h 8207"/>
              <a:gd name="T58" fmla="*/ 3993 w 8192"/>
              <a:gd name="T59" fmla="*/ 1561 h 8207"/>
              <a:gd name="T60" fmla="*/ 4437 w 8192"/>
              <a:gd name="T61" fmla="*/ 1807 h 8207"/>
              <a:gd name="T62" fmla="*/ 5701 w 8192"/>
              <a:gd name="T63" fmla="*/ 2415 h 8207"/>
              <a:gd name="T64" fmla="*/ 6008 w 8192"/>
              <a:gd name="T65" fmla="*/ 2146 h 8207"/>
              <a:gd name="T66" fmla="*/ 6256 w 8192"/>
              <a:gd name="T67" fmla="*/ 1797 h 8207"/>
              <a:gd name="T68" fmla="*/ 6473 w 8192"/>
              <a:gd name="T69" fmla="*/ 1498 h 8207"/>
              <a:gd name="T70" fmla="*/ 6709 w 8192"/>
              <a:gd name="T71" fmla="*/ 1162 h 8207"/>
              <a:gd name="T72" fmla="*/ 6864 w 8192"/>
              <a:gd name="T73" fmla="*/ 946 h 8207"/>
              <a:gd name="T74" fmla="*/ 6965 w 8192"/>
              <a:gd name="T75" fmla="*/ 812 h 8207"/>
              <a:gd name="T76" fmla="*/ 7174 w 8192"/>
              <a:gd name="T77" fmla="*/ 383 h 8207"/>
              <a:gd name="T78" fmla="*/ 7617 w 8192"/>
              <a:gd name="T79" fmla="*/ 25 h 8207"/>
              <a:gd name="T80" fmla="*/ 7845 w 8192"/>
              <a:gd name="T81" fmla="*/ 440 h 8207"/>
              <a:gd name="T82" fmla="*/ 7526 w 8192"/>
              <a:gd name="T83" fmla="*/ 708 h 8207"/>
              <a:gd name="T84" fmla="*/ 7275 w 8192"/>
              <a:gd name="T85" fmla="*/ 990 h 8207"/>
              <a:gd name="T86" fmla="*/ 7107 w 8192"/>
              <a:gd name="T87" fmla="*/ 1229 h 8207"/>
              <a:gd name="T88" fmla="*/ 6859 w 8192"/>
              <a:gd name="T89" fmla="*/ 1577 h 8207"/>
              <a:gd name="T90" fmla="*/ 6645 w 8192"/>
              <a:gd name="T91" fmla="*/ 1877 h 8207"/>
              <a:gd name="T92" fmla="*/ 6517 w 8192"/>
              <a:gd name="T93" fmla="*/ 2053 h 8207"/>
              <a:gd name="T94" fmla="*/ 6286 w 8192"/>
              <a:gd name="T95" fmla="*/ 2383 h 8207"/>
              <a:gd name="T96" fmla="*/ 6133 w 8192"/>
              <a:gd name="T97" fmla="*/ 2847 h 8207"/>
              <a:gd name="T98" fmla="*/ 5795 w 8192"/>
              <a:gd name="T99" fmla="*/ 3081 h 8207"/>
              <a:gd name="T100" fmla="*/ 5461 w 8192"/>
              <a:gd name="T101" fmla="*/ 2811 h 8207"/>
              <a:gd name="T102" fmla="*/ 4010 w 8192"/>
              <a:gd name="T103" fmla="*/ 2231 h 8207"/>
              <a:gd name="T104" fmla="*/ 3717 w 8192"/>
              <a:gd name="T105" fmla="*/ 2425 h 8207"/>
              <a:gd name="T106" fmla="*/ 3517 w 8192"/>
              <a:gd name="T107" fmla="*/ 2585 h 8207"/>
              <a:gd name="T108" fmla="*/ 3051 w 8192"/>
              <a:gd name="T109" fmla="*/ 2964 h 8207"/>
              <a:gd name="T110" fmla="*/ 2753 w 8192"/>
              <a:gd name="T111" fmla="*/ 3195 h 8207"/>
              <a:gd name="T112" fmla="*/ 2677 w 8192"/>
              <a:gd name="T113" fmla="*/ 3452 h 8207"/>
              <a:gd name="T114" fmla="*/ 2293 w 8192"/>
              <a:gd name="T115" fmla="*/ 3588 h 8207"/>
              <a:gd name="T116" fmla="*/ 1946 w 8192"/>
              <a:gd name="T117" fmla="*/ 3632 h 8207"/>
              <a:gd name="T118" fmla="*/ 1592 w 8192"/>
              <a:gd name="T119" fmla="*/ 3769 h 8207"/>
              <a:gd name="T120" fmla="*/ 1372 w 8192"/>
              <a:gd name="T121" fmla="*/ 3860 h 8207"/>
              <a:gd name="T122" fmla="*/ 1059 w 8192"/>
              <a:gd name="T123" fmla="*/ 3984 h 8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92" h="8207">
                <a:moveTo>
                  <a:pt x="0" y="7007"/>
                </a:moveTo>
                <a:lnTo>
                  <a:pt x="0" y="5807"/>
                </a:lnTo>
                <a:lnTo>
                  <a:pt x="688" y="5807"/>
                </a:lnTo>
                <a:lnTo>
                  <a:pt x="1376" y="5807"/>
                </a:lnTo>
                <a:lnTo>
                  <a:pt x="1376" y="7007"/>
                </a:lnTo>
                <a:lnTo>
                  <a:pt x="1376" y="8207"/>
                </a:lnTo>
                <a:lnTo>
                  <a:pt x="688" y="8207"/>
                </a:lnTo>
                <a:lnTo>
                  <a:pt x="0" y="8207"/>
                </a:lnTo>
                <a:lnTo>
                  <a:pt x="0" y="7007"/>
                </a:lnTo>
                <a:close/>
                <a:moveTo>
                  <a:pt x="1011" y="7015"/>
                </a:moveTo>
                <a:lnTo>
                  <a:pt x="1008" y="6175"/>
                </a:lnTo>
                <a:lnTo>
                  <a:pt x="677" y="6175"/>
                </a:lnTo>
                <a:lnTo>
                  <a:pt x="347" y="6175"/>
                </a:lnTo>
                <a:lnTo>
                  <a:pt x="344" y="7015"/>
                </a:lnTo>
                <a:lnTo>
                  <a:pt x="341" y="7855"/>
                </a:lnTo>
                <a:lnTo>
                  <a:pt x="677" y="7855"/>
                </a:lnTo>
                <a:lnTo>
                  <a:pt x="1013" y="7855"/>
                </a:lnTo>
                <a:lnTo>
                  <a:pt x="1011" y="7015"/>
                </a:lnTo>
                <a:close/>
                <a:moveTo>
                  <a:pt x="1696" y="6665"/>
                </a:moveTo>
                <a:lnTo>
                  <a:pt x="1696" y="5124"/>
                </a:lnTo>
                <a:lnTo>
                  <a:pt x="2387" y="5126"/>
                </a:lnTo>
                <a:lnTo>
                  <a:pt x="3077" y="5129"/>
                </a:lnTo>
                <a:lnTo>
                  <a:pt x="3080" y="6668"/>
                </a:lnTo>
                <a:lnTo>
                  <a:pt x="3083" y="8207"/>
                </a:lnTo>
                <a:lnTo>
                  <a:pt x="2389" y="8207"/>
                </a:lnTo>
                <a:lnTo>
                  <a:pt x="1696" y="8207"/>
                </a:lnTo>
                <a:lnTo>
                  <a:pt x="1696" y="6665"/>
                </a:lnTo>
                <a:close/>
                <a:moveTo>
                  <a:pt x="2728" y="6673"/>
                </a:moveTo>
                <a:lnTo>
                  <a:pt x="2725" y="5492"/>
                </a:lnTo>
                <a:lnTo>
                  <a:pt x="2395" y="5492"/>
                </a:lnTo>
                <a:lnTo>
                  <a:pt x="2064" y="5492"/>
                </a:lnTo>
                <a:lnTo>
                  <a:pt x="2061" y="6673"/>
                </a:lnTo>
                <a:lnTo>
                  <a:pt x="2059" y="7855"/>
                </a:lnTo>
                <a:lnTo>
                  <a:pt x="2395" y="7855"/>
                </a:lnTo>
                <a:lnTo>
                  <a:pt x="2731" y="7855"/>
                </a:lnTo>
                <a:lnTo>
                  <a:pt x="2728" y="6673"/>
                </a:lnTo>
                <a:close/>
                <a:moveTo>
                  <a:pt x="3413" y="5983"/>
                </a:moveTo>
                <a:lnTo>
                  <a:pt x="3413" y="3759"/>
                </a:lnTo>
                <a:lnTo>
                  <a:pt x="4096" y="3759"/>
                </a:lnTo>
                <a:lnTo>
                  <a:pt x="4779" y="3759"/>
                </a:lnTo>
                <a:lnTo>
                  <a:pt x="4779" y="5983"/>
                </a:lnTo>
                <a:lnTo>
                  <a:pt x="4779" y="8207"/>
                </a:lnTo>
                <a:lnTo>
                  <a:pt x="4096" y="8207"/>
                </a:lnTo>
                <a:lnTo>
                  <a:pt x="3413" y="8207"/>
                </a:lnTo>
                <a:lnTo>
                  <a:pt x="3413" y="5983"/>
                </a:lnTo>
                <a:close/>
                <a:moveTo>
                  <a:pt x="4427" y="5988"/>
                </a:moveTo>
                <a:lnTo>
                  <a:pt x="4427" y="4121"/>
                </a:lnTo>
                <a:lnTo>
                  <a:pt x="4096" y="4121"/>
                </a:lnTo>
                <a:lnTo>
                  <a:pt x="3765" y="4121"/>
                </a:lnTo>
                <a:lnTo>
                  <a:pt x="3765" y="5988"/>
                </a:lnTo>
                <a:lnTo>
                  <a:pt x="3765" y="7855"/>
                </a:lnTo>
                <a:lnTo>
                  <a:pt x="4096" y="7855"/>
                </a:lnTo>
                <a:lnTo>
                  <a:pt x="4427" y="7855"/>
                </a:lnTo>
                <a:lnTo>
                  <a:pt x="4427" y="5988"/>
                </a:lnTo>
                <a:close/>
                <a:moveTo>
                  <a:pt x="5109" y="6409"/>
                </a:moveTo>
                <a:lnTo>
                  <a:pt x="5109" y="4612"/>
                </a:lnTo>
                <a:lnTo>
                  <a:pt x="5803" y="4612"/>
                </a:lnTo>
                <a:lnTo>
                  <a:pt x="6496" y="4612"/>
                </a:lnTo>
                <a:lnTo>
                  <a:pt x="6496" y="6409"/>
                </a:lnTo>
                <a:lnTo>
                  <a:pt x="6496" y="8207"/>
                </a:lnTo>
                <a:lnTo>
                  <a:pt x="5803" y="8207"/>
                </a:lnTo>
                <a:lnTo>
                  <a:pt x="5109" y="8207"/>
                </a:lnTo>
                <a:lnTo>
                  <a:pt x="5109" y="6409"/>
                </a:lnTo>
                <a:close/>
                <a:moveTo>
                  <a:pt x="6133" y="6415"/>
                </a:moveTo>
                <a:lnTo>
                  <a:pt x="6133" y="4975"/>
                </a:lnTo>
                <a:lnTo>
                  <a:pt x="5797" y="4975"/>
                </a:lnTo>
                <a:lnTo>
                  <a:pt x="5461" y="4975"/>
                </a:lnTo>
                <a:lnTo>
                  <a:pt x="5461" y="6415"/>
                </a:lnTo>
                <a:lnTo>
                  <a:pt x="5461" y="7855"/>
                </a:lnTo>
                <a:lnTo>
                  <a:pt x="5797" y="7855"/>
                </a:lnTo>
                <a:lnTo>
                  <a:pt x="6133" y="7855"/>
                </a:lnTo>
                <a:lnTo>
                  <a:pt x="6133" y="6415"/>
                </a:lnTo>
                <a:close/>
                <a:moveTo>
                  <a:pt x="6816" y="5215"/>
                </a:moveTo>
                <a:lnTo>
                  <a:pt x="6816" y="2223"/>
                </a:lnTo>
                <a:lnTo>
                  <a:pt x="7504" y="2223"/>
                </a:lnTo>
                <a:lnTo>
                  <a:pt x="8192" y="2223"/>
                </a:lnTo>
                <a:lnTo>
                  <a:pt x="8192" y="5215"/>
                </a:lnTo>
                <a:lnTo>
                  <a:pt x="8192" y="8207"/>
                </a:lnTo>
                <a:lnTo>
                  <a:pt x="7504" y="8207"/>
                </a:lnTo>
                <a:lnTo>
                  <a:pt x="6816" y="8207"/>
                </a:lnTo>
                <a:lnTo>
                  <a:pt x="6816" y="5215"/>
                </a:lnTo>
                <a:close/>
                <a:moveTo>
                  <a:pt x="7848" y="5223"/>
                </a:moveTo>
                <a:lnTo>
                  <a:pt x="7845" y="2591"/>
                </a:lnTo>
                <a:lnTo>
                  <a:pt x="7515" y="2591"/>
                </a:lnTo>
                <a:lnTo>
                  <a:pt x="7184" y="2591"/>
                </a:lnTo>
                <a:lnTo>
                  <a:pt x="7181" y="5223"/>
                </a:lnTo>
                <a:lnTo>
                  <a:pt x="7179" y="7855"/>
                </a:lnTo>
                <a:lnTo>
                  <a:pt x="7515" y="7855"/>
                </a:lnTo>
                <a:lnTo>
                  <a:pt x="7851" y="7855"/>
                </a:lnTo>
                <a:lnTo>
                  <a:pt x="7848" y="5223"/>
                </a:lnTo>
                <a:close/>
                <a:moveTo>
                  <a:pt x="613" y="4281"/>
                </a:moveTo>
                <a:cubicBezTo>
                  <a:pt x="610" y="4275"/>
                  <a:pt x="595" y="4271"/>
                  <a:pt x="580" y="4271"/>
                </a:cubicBezTo>
                <a:cubicBezTo>
                  <a:pt x="531" y="4271"/>
                  <a:pt x="417" y="4189"/>
                  <a:pt x="394" y="4137"/>
                </a:cubicBezTo>
                <a:cubicBezTo>
                  <a:pt x="388" y="4125"/>
                  <a:pt x="380" y="4109"/>
                  <a:pt x="374" y="4100"/>
                </a:cubicBezTo>
                <a:cubicBezTo>
                  <a:pt x="327" y="4023"/>
                  <a:pt x="327" y="3856"/>
                  <a:pt x="374" y="3780"/>
                </a:cubicBezTo>
                <a:cubicBezTo>
                  <a:pt x="380" y="3771"/>
                  <a:pt x="388" y="3754"/>
                  <a:pt x="394" y="3743"/>
                </a:cubicBezTo>
                <a:cubicBezTo>
                  <a:pt x="417" y="3691"/>
                  <a:pt x="531" y="3609"/>
                  <a:pt x="580" y="3609"/>
                </a:cubicBezTo>
                <a:cubicBezTo>
                  <a:pt x="595" y="3609"/>
                  <a:pt x="610" y="3604"/>
                  <a:pt x="613" y="3599"/>
                </a:cubicBezTo>
                <a:cubicBezTo>
                  <a:pt x="621" y="3585"/>
                  <a:pt x="754" y="3584"/>
                  <a:pt x="762" y="3597"/>
                </a:cubicBezTo>
                <a:cubicBezTo>
                  <a:pt x="765" y="3602"/>
                  <a:pt x="782" y="3609"/>
                  <a:pt x="801" y="3613"/>
                </a:cubicBezTo>
                <a:cubicBezTo>
                  <a:pt x="819" y="3617"/>
                  <a:pt x="848" y="3630"/>
                  <a:pt x="866" y="3643"/>
                </a:cubicBezTo>
                <a:lnTo>
                  <a:pt x="898" y="3665"/>
                </a:lnTo>
                <a:lnTo>
                  <a:pt x="941" y="3643"/>
                </a:lnTo>
                <a:cubicBezTo>
                  <a:pt x="964" y="3630"/>
                  <a:pt x="988" y="3620"/>
                  <a:pt x="994" y="3620"/>
                </a:cubicBezTo>
                <a:cubicBezTo>
                  <a:pt x="1006" y="3620"/>
                  <a:pt x="1065" y="3596"/>
                  <a:pt x="1113" y="3571"/>
                </a:cubicBezTo>
                <a:cubicBezTo>
                  <a:pt x="1129" y="3563"/>
                  <a:pt x="1148" y="3556"/>
                  <a:pt x="1154" y="3556"/>
                </a:cubicBezTo>
                <a:cubicBezTo>
                  <a:pt x="1160" y="3556"/>
                  <a:pt x="1181" y="3549"/>
                  <a:pt x="1201" y="3540"/>
                </a:cubicBezTo>
                <a:lnTo>
                  <a:pt x="1274" y="3508"/>
                </a:lnTo>
                <a:cubicBezTo>
                  <a:pt x="1294" y="3499"/>
                  <a:pt x="1316" y="3492"/>
                  <a:pt x="1324" y="3492"/>
                </a:cubicBezTo>
                <a:cubicBezTo>
                  <a:pt x="1332" y="3491"/>
                  <a:pt x="1348" y="3484"/>
                  <a:pt x="1359" y="3476"/>
                </a:cubicBezTo>
                <a:cubicBezTo>
                  <a:pt x="1371" y="3467"/>
                  <a:pt x="1391" y="3460"/>
                  <a:pt x="1405" y="3460"/>
                </a:cubicBezTo>
                <a:cubicBezTo>
                  <a:pt x="1418" y="3460"/>
                  <a:pt x="1429" y="3455"/>
                  <a:pt x="1429" y="3450"/>
                </a:cubicBezTo>
                <a:cubicBezTo>
                  <a:pt x="1429" y="3445"/>
                  <a:pt x="1444" y="3437"/>
                  <a:pt x="1462" y="3433"/>
                </a:cubicBezTo>
                <a:cubicBezTo>
                  <a:pt x="1480" y="3429"/>
                  <a:pt x="1508" y="3419"/>
                  <a:pt x="1523" y="3411"/>
                </a:cubicBezTo>
                <a:cubicBezTo>
                  <a:pt x="1539" y="3403"/>
                  <a:pt x="1557" y="3396"/>
                  <a:pt x="1563" y="3396"/>
                </a:cubicBezTo>
                <a:cubicBezTo>
                  <a:pt x="1581" y="3396"/>
                  <a:pt x="1632" y="3370"/>
                  <a:pt x="1632" y="3361"/>
                </a:cubicBezTo>
                <a:cubicBezTo>
                  <a:pt x="1632" y="3357"/>
                  <a:pt x="1643" y="3353"/>
                  <a:pt x="1657" y="3353"/>
                </a:cubicBezTo>
                <a:cubicBezTo>
                  <a:pt x="1670" y="3353"/>
                  <a:pt x="1691" y="3346"/>
                  <a:pt x="1702" y="3338"/>
                </a:cubicBezTo>
                <a:cubicBezTo>
                  <a:pt x="1713" y="3329"/>
                  <a:pt x="1729" y="3322"/>
                  <a:pt x="1737" y="3322"/>
                </a:cubicBezTo>
                <a:cubicBezTo>
                  <a:pt x="1752" y="3321"/>
                  <a:pt x="1807" y="3299"/>
                  <a:pt x="1860" y="3273"/>
                </a:cubicBezTo>
                <a:cubicBezTo>
                  <a:pt x="1876" y="3264"/>
                  <a:pt x="1896" y="3257"/>
                  <a:pt x="1904" y="3257"/>
                </a:cubicBezTo>
                <a:cubicBezTo>
                  <a:pt x="1912" y="3257"/>
                  <a:pt x="1932" y="3250"/>
                  <a:pt x="1948" y="3242"/>
                </a:cubicBezTo>
                <a:cubicBezTo>
                  <a:pt x="1965" y="3233"/>
                  <a:pt x="1994" y="3220"/>
                  <a:pt x="2013" y="3213"/>
                </a:cubicBezTo>
                <a:cubicBezTo>
                  <a:pt x="2039" y="3202"/>
                  <a:pt x="2048" y="3191"/>
                  <a:pt x="2053" y="3163"/>
                </a:cubicBezTo>
                <a:cubicBezTo>
                  <a:pt x="2061" y="3120"/>
                  <a:pt x="2075" y="3093"/>
                  <a:pt x="2115" y="3046"/>
                </a:cubicBezTo>
                <a:cubicBezTo>
                  <a:pt x="2131" y="3027"/>
                  <a:pt x="2144" y="3008"/>
                  <a:pt x="2144" y="3003"/>
                </a:cubicBezTo>
                <a:cubicBezTo>
                  <a:pt x="2144" y="2995"/>
                  <a:pt x="2150" y="2992"/>
                  <a:pt x="2237" y="2949"/>
                </a:cubicBezTo>
                <a:cubicBezTo>
                  <a:pt x="2265" y="2935"/>
                  <a:pt x="2296" y="2920"/>
                  <a:pt x="2307" y="2915"/>
                </a:cubicBezTo>
                <a:cubicBezTo>
                  <a:pt x="2332" y="2902"/>
                  <a:pt x="2451" y="2903"/>
                  <a:pt x="2459" y="2916"/>
                </a:cubicBezTo>
                <a:cubicBezTo>
                  <a:pt x="2475" y="2942"/>
                  <a:pt x="2522" y="2925"/>
                  <a:pt x="2587" y="2868"/>
                </a:cubicBezTo>
                <a:cubicBezTo>
                  <a:pt x="2624" y="2836"/>
                  <a:pt x="2657" y="2809"/>
                  <a:pt x="2662" y="2809"/>
                </a:cubicBezTo>
                <a:cubicBezTo>
                  <a:pt x="2666" y="2809"/>
                  <a:pt x="2704" y="2778"/>
                  <a:pt x="2747" y="2740"/>
                </a:cubicBezTo>
                <a:cubicBezTo>
                  <a:pt x="2790" y="2702"/>
                  <a:pt x="2828" y="2671"/>
                  <a:pt x="2832" y="2671"/>
                </a:cubicBezTo>
                <a:cubicBezTo>
                  <a:pt x="2839" y="2671"/>
                  <a:pt x="2877" y="2640"/>
                  <a:pt x="2956" y="2568"/>
                </a:cubicBezTo>
                <a:cubicBezTo>
                  <a:pt x="2972" y="2554"/>
                  <a:pt x="2989" y="2543"/>
                  <a:pt x="2994" y="2543"/>
                </a:cubicBezTo>
                <a:cubicBezTo>
                  <a:pt x="3000" y="2543"/>
                  <a:pt x="3018" y="2528"/>
                  <a:pt x="3035" y="2511"/>
                </a:cubicBezTo>
                <a:cubicBezTo>
                  <a:pt x="3052" y="2493"/>
                  <a:pt x="3071" y="2479"/>
                  <a:pt x="3078" y="2479"/>
                </a:cubicBezTo>
                <a:cubicBezTo>
                  <a:pt x="3086" y="2479"/>
                  <a:pt x="3093" y="2475"/>
                  <a:pt x="3095" y="2471"/>
                </a:cubicBezTo>
                <a:cubicBezTo>
                  <a:pt x="3100" y="2458"/>
                  <a:pt x="3239" y="2340"/>
                  <a:pt x="3248" y="2340"/>
                </a:cubicBezTo>
                <a:cubicBezTo>
                  <a:pt x="3252" y="2340"/>
                  <a:pt x="3288" y="2311"/>
                  <a:pt x="3328" y="2276"/>
                </a:cubicBezTo>
                <a:cubicBezTo>
                  <a:pt x="3368" y="2241"/>
                  <a:pt x="3404" y="2212"/>
                  <a:pt x="3408" y="2212"/>
                </a:cubicBezTo>
                <a:cubicBezTo>
                  <a:pt x="3412" y="2212"/>
                  <a:pt x="3450" y="2181"/>
                  <a:pt x="3493" y="2143"/>
                </a:cubicBezTo>
                <a:cubicBezTo>
                  <a:pt x="3536" y="2104"/>
                  <a:pt x="3575" y="2073"/>
                  <a:pt x="3581" y="2073"/>
                </a:cubicBezTo>
                <a:cubicBezTo>
                  <a:pt x="3586" y="2073"/>
                  <a:pt x="3604" y="2059"/>
                  <a:pt x="3621" y="2041"/>
                </a:cubicBezTo>
                <a:cubicBezTo>
                  <a:pt x="3638" y="2024"/>
                  <a:pt x="3656" y="2009"/>
                  <a:pt x="3661" y="2009"/>
                </a:cubicBezTo>
                <a:cubicBezTo>
                  <a:pt x="3666" y="2009"/>
                  <a:pt x="3687" y="1993"/>
                  <a:pt x="3707" y="1973"/>
                </a:cubicBezTo>
                <a:cubicBezTo>
                  <a:pt x="3741" y="1940"/>
                  <a:pt x="3744" y="1933"/>
                  <a:pt x="3744" y="1872"/>
                </a:cubicBezTo>
                <a:cubicBezTo>
                  <a:pt x="3744" y="1835"/>
                  <a:pt x="3749" y="1807"/>
                  <a:pt x="3755" y="1807"/>
                </a:cubicBezTo>
                <a:cubicBezTo>
                  <a:pt x="3761" y="1807"/>
                  <a:pt x="3765" y="1797"/>
                  <a:pt x="3765" y="1786"/>
                </a:cubicBezTo>
                <a:cubicBezTo>
                  <a:pt x="3765" y="1708"/>
                  <a:pt x="3915" y="1561"/>
                  <a:pt x="3993" y="1561"/>
                </a:cubicBezTo>
                <a:cubicBezTo>
                  <a:pt x="4008" y="1561"/>
                  <a:pt x="4023" y="1556"/>
                  <a:pt x="4027" y="1551"/>
                </a:cubicBezTo>
                <a:cubicBezTo>
                  <a:pt x="4035" y="1537"/>
                  <a:pt x="4157" y="1537"/>
                  <a:pt x="4165" y="1551"/>
                </a:cubicBezTo>
                <a:cubicBezTo>
                  <a:pt x="4169" y="1556"/>
                  <a:pt x="4184" y="1561"/>
                  <a:pt x="4199" y="1561"/>
                </a:cubicBezTo>
                <a:cubicBezTo>
                  <a:pt x="4277" y="1561"/>
                  <a:pt x="4427" y="1708"/>
                  <a:pt x="4427" y="1786"/>
                </a:cubicBezTo>
                <a:cubicBezTo>
                  <a:pt x="4427" y="1797"/>
                  <a:pt x="4431" y="1807"/>
                  <a:pt x="4437" y="1807"/>
                </a:cubicBezTo>
                <a:cubicBezTo>
                  <a:pt x="4443" y="1807"/>
                  <a:pt x="4448" y="1820"/>
                  <a:pt x="4448" y="1837"/>
                </a:cubicBezTo>
                <a:cubicBezTo>
                  <a:pt x="4448" y="1866"/>
                  <a:pt x="4465" y="1876"/>
                  <a:pt x="5019" y="2153"/>
                </a:cubicBezTo>
                <a:lnTo>
                  <a:pt x="5589" y="2438"/>
                </a:lnTo>
                <a:lnTo>
                  <a:pt x="5643" y="2431"/>
                </a:lnTo>
                <a:cubicBezTo>
                  <a:pt x="5672" y="2426"/>
                  <a:pt x="5698" y="2419"/>
                  <a:pt x="5701" y="2415"/>
                </a:cubicBezTo>
                <a:cubicBezTo>
                  <a:pt x="5704" y="2410"/>
                  <a:pt x="5737" y="2403"/>
                  <a:pt x="5775" y="2399"/>
                </a:cubicBezTo>
                <a:cubicBezTo>
                  <a:pt x="5825" y="2394"/>
                  <a:pt x="5845" y="2387"/>
                  <a:pt x="5849" y="2374"/>
                </a:cubicBezTo>
                <a:cubicBezTo>
                  <a:pt x="5858" y="2348"/>
                  <a:pt x="5879" y="2317"/>
                  <a:pt x="5905" y="2292"/>
                </a:cubicBezTo>
                <a:cubicBezTo>
                  <a:pt x="5917" y="2280"/>
                  <a:pt x="5930" y="2263"/>
                  <a:pt x="5934" y="2254"/>
                </a:cubicBezTo>
                <a:cubicBezTo>
                  <a:pt x="5952" y="2219"/>
                  <a:pt x="5970" y="2193"/>
                  <a:pt x="6008" y="2146"/>
                </a:cubicBezTo>
                <a:cubicBezTo>
                  <a:pt x="6030" y="2120"/>
                  <a:pt x="6048" y="2094"/>
                  <a:pt x="6048" y="2090"/>
                </a:cubicBezTo>
                <a:cubicBezTo>
                  <a:pt x="6048" y="2086"/>
                  <a:pt x="6066" y="2060"/>
                  <a:pt x="6088" y="2032"/>
                </a:cubicBezTo>
                <a:cubicBezTo>
                  <a:pt x="6110" y="2005"/>
                  <a:pt x="6133" y="1975"/>
                  <a:pt x="6139" y="1965"/>
                </a:cubicBezTo>
                <a:cubicBezTo>
                  <a:pt x="6145" y="1956"/>
                  <a:pt x="6171" y="1918"/>
                  <a:pt x="6197" y="1881"/>
                </a:cubicBezTo>
                <a:cubicBezTo>
                  <a:pt x="6224" y="1844"/>
                  <a:pt x="6250" y="1807"/>
                  <a:pt x="6256" y="1797"/>
                </a:cubicBezTo>
                <a:cubicBezTo>
                  <a:pt x="6262" y="1788"/>
                  <a:pt x="6285" y="1757"/>
                  <a:pt x="6307" y="1730"/>
                </a:cubicBezTo>
                <a:cubicBezTo>
                  <a:pt x="6329" y="1702"/>
                  <a:pt x="6347" y="1676"/>
                  <a:pt x="6347" y="1672"/>
                </a:cubicBezTo>
                <a:cubicBezTo>
                  <a:pt x="6347" y="1668"/>
                  <a:pt x="6366" y="1641"/>
                  <a:pt x="6389" y="1613"/>
                </a:cubicBezTo>
                <a:cubicBezTo>
                  <a:pt x="6413" y="1585"/>
                  <a:pt x="6432" y="1559"/>
                  <a:pt x="6432" y="1555"/>
                </a:cubicBezTo>
                <a:cubicBezTo>
                  <a:pt x="6432" y="1550"/>
                  <a:pt x="6450" y="1525"/>
                  <a:pt x="6473" y="1498"/>
                </a:cubicBezTo>
                <a:cubicBezTo>
                  <a:pt x="6495" y="1471"/>
                  <a:pt x="6517" y="1442"/>
                  <a:pt x="6521" y="1433"/>
                </a:cubicBezTo>
                <a:cubicBezTo>
                  <a:pt x="6534" y="1407"/>
                  <a:pt x="6554" y="1375"/>
                  <a:pt x="6568" y="1358"/>
                </a:cubicBezTo>
                <a:cubicBezTo>
                  <a:pt x="6608" y="1311"/>
                  <a:pt x="6635" y="1275"/>
                  <a:pt x="6635" y="1268"/>
                </a:cubicBezTo>
                <a:cubicBezTo>
                  <a:pt x="6635" y="1264"/>
                  <a:pt x="6651" y="1240"/>
                  <a:pt x="6672" y="1215"/>
                </a:cubicBezTo>
                <a:cubicBezTo>
                  <a:pt x="6693" y="1190"/>
                  <a:pt x="6709" y="1166"/>
                  <a:pt x="6709" y="1162"/>
                </a:cubicBezTo>
                <a:cubicBezTo>
                  <a:pt x="6709" y="1158"/>
                  <a:pt x="6729" y="1132"/>
                  <a:pt x="6752" y="1104"/>
                </a:cubicBezTo>
                <a:cubicBezTo>
                  <a:pt x="6775" y="1076"/>
                  <a:pt x="6795" y="1048"/>
                  <a:pt x="6795" y="1042"/>
                </a:cubicBezTo>
                <a:cubicBezTo>
                  <a:pt x="6795" y="1036"/>
                  <a:pt x="6807" y="1020"/>
                  <a:pt x="6821" y="1007"/>
                </a:cubicBezTo>
                <a:cubicBezTo>
                  <a:pt x="6836" y="993"/>
                  <a:pt x="6848" y="975"/>
                  <a:pt x="6848" y="967"/>
                </a:cubicBezTo>
                <a:cubicBezTo>
                  <a:pt x="6848" y="959"/>
                  <a:pt x="6855" y="950"/>
                  <a:pt x="6864" y="946"/>
                </a:cubicBezTo>
                <a:cubicBezTo>
                  <a:pt x="6873" y="943"/>
                  <a:pt x="6880" y="934"/>
                  <a:pt x="6880" y="927"/>
                </a:cubicBezTo>
                <a:cubicBezTo>
                  <a:pt x="6880" y="920"/>
                  <a:pt x="6892" y="903"/>
                  <a:pt x="6907" y="889"/>
                </a:cubicBezTo>
                <a:cubicBezTo>
                  <a:pt x="6921" y="875"/>
                  <a:pt x="6933" y="858"/>
                  <a:pt x="6933" y="850"/>
                </a:cubicBezTo>
                <a:cubicBezTo>
                  <a:pt x="6933" y="842"/>
                  <a:pt x="6941" y="832"/>
                  <a:pt x="6949" y="829"/>
                </a:cubicBezTo>
                <a:cubicBezTo>
                  <a:pt x="6958" y="826"/>
                  <a:pt x="6965" y="818"/>
                  <a:pt x="6965" y="812"/>
                </a:cubicBezTo>
                <a:cubicBezTo>
                  <a:pt x="6965" y="807"/>
                  <a:pt x="6975" y="789"/>
                  <a:pt x="6987" y="774"/>
                </a:cubicBezTo>
                <a:cubicBezTo>
                  <a:pt x="7071" y="664"/>
                  <a:pt x="7093" y="633"/>
                  <a:pt x="7093" y="627"/>
                </a:cubicBezTo>
                <a:cubicBezTo>
                  <a:pt x="7093" y="623"/>
                  <a:pt x="7111" y="597"/>
                  <a:pt x="7133" y="571"/>
                </a:cubicBezTo>
                <a:lnTo>
                  <a:pt x="7173" y="522"/>
                </a:lnTo>
                <a:lnTo>
                  <a:pt x="7174" y="383"/>
                </a:lnTo>
                <a:cubicBezTo>
                  <a:pt x="7174" y="258"/>
                  <a:pt x="7176" y="239"/>
                  <a:pt x="7198" y="201"/>
                </a:cubicBezTo>
                <a:cubicBezTo>
                  <a:pt x="7259" y="92"/>
                  <a:pt x="7253" y="99"/>
                  <a:pt x="7356" y="48"/>
                </a:cubicBezTo>
                <a:cubicBezTo>
                  <a:pt x="7385" y="34"/>
                  <a:pt x="7416" y="18"/>
                  <a:pt x="7427" y="13"/>
                </a:cubicBezTo>
                <a:cubicBezTo>
                  <a:pt x="7452" y="0"/>
                  <a:pt x="7595" y="1"/>
                  <a:pt x="7595" y="15"/>
                </a:cubicBezTo>
                <a:cubicBezTo>
                  <a:pt x="7595" y="20"/>
                  <a:pt x="7605" y="25"/>
                  <a:pt x="7617" y="25"/>
                </a:cubicBezTo>
                <a:cubicBezTo>
                  <a:pt x="7662" y="25"/>
                  <a:pt x="7776" y="109"/>
                  <a:pt x="7798" y="159"/>
                </a:cubicBezTo>
                <a:cubicBezTo>
                  <a:pt x="7804" y="170"/>
                  <a:pt x="7812" y="187"/>
                  <a:pt x="7818" y="196"/>
                </a:cubicBezTo>
                <a:cubicBezTo>
                  <a:pt x="7831" y="217"/>
                  <a:pt x="7843" y="249"/>
                  <a:pt x="7847" y="276"/>
                </a:cubicBezTo>
                <a:cubicBezTo>
                  <a:pt x="7861" y="359"/>
                  <a:pt x="7862" y="400"/>
                  <a:pt x="7851" y="414"/>
                </a:cubicBezTo>
                <a:cubicBezTo>
                  <a:pt x="7844" y="423"/>
                  <a:pt x="7841" y="434"/>
                  <a:pt x="7845" y="440"/>
                </a:cubicBezTo>
                <a:cubicBezTo>
                  <a:pt x="7851" y="450"/>
                  <a:pt x="7844" y="468"/>
                  <a:pt x="7817" y="516"/>
                </a:cubicBezTo>
                <a:cubicBezTo>
                  <a:pt x="7812" y="525"/>
                  <a:pt x="7804" y="541"/>
                  <a:pt x="7798" y="553"/>
                </a:cubicBezTo>
                <a:cubicBezTo>
                  <a:pt x="7775" y="605"/>
                  <a:pt x="7661" y="687"/>
                  <a:pt x="7612" y="687"/>
                </a:cubicBezTo>
                <a:cubicBezTo>
                  <a:pt x="7597" y="687"/>
                  <a:pt x="7582" y="691"/>
                  <a:pt x="7579" y="697"/>
                </a:cubicBezTo>
                <a:cubicBezTo>
                  <a:pt x="7575" y="703"/>
                  <a:pt x="7552" y="708"/>
                  <a:pt x="7526" y="708"/>
                </a:cubicBezTo>
                <a:cubicBezTo>
                  <a:pt x="7484" y="708"/>
                  <a:pt x="7445" y="730"/>
                  <a:pt x="7445" y="755"/>
                </a:cubicBezTo>
                <a:cubicBezTo>
                  <a:pt x="7445" y="759"/>
                  <a:pt x="7426" y="785"/>
                  <a:pt x="7403" y="813"/>
                </a:cubicBezTo>
                <a:cubicBezTo>
                  <a:pt x="7379" y="841"/>
                  <a:pt x="7360" y="867"/>
                  <a:pt x="7360" y="872"/>
                </a:cubicBezTo>
                <a:cubicBezTo>
                  <a:pt x="7360" y="881"/>
                  <a:pt x="7294" y="968"/>
                  <a:pt x="7283" y="973"/>
                </a:cubicBezTo>
                <a:cubicBezTo>
                  <a:pt x="7278" y="975"/>
                  <a:pt x="7275" y="982"/>
                  <a:pt x="7275" y="990"/>
                </a:cubicBezTo>
                <a:cubicBezTo>
                  <a:pt x="7275" y="997"/>
                  <a:pt x="7265" y="1012"/>
                  <a:pt x="7253" y="1023"/>
                </a:cubicBezTo>
                <a:cubicBezTo>
                  <a:pt x="7242" y="1033"/>
                  <a:pt x="7232" y="1047"/>
                  <a:pt x="7232" y="1053"/>
                </a:cubicBezTo>
                <a:cubicBezTo>
                  <a:pt x="7232" y="1059"/>
                  <a:pt x="7213" y="1087"/>
                  <a:pt x="7189" y="1114"/>
                </a:cubicBezTo>
                <a:cubicBezTo>
                  <a:pt x="7166" y="1142"/>
                  <a:pt x="7147" y="1168"/>
                  <a:pt x="7147" y="1173"/>
                </a:cubicBezTo>
                <a:cubicBezTo>
                  <a:pt x="7147" y="1177"/>
                  <a:pt x="7129" y="1202"/>
                  <a:pt x="7107" y="1229"/>
                </a:cubicBezTo>
                <a:cubicBezTo>
                  <a:pt x="7068" y="1275"/>
                  <a:pt x="7050" y="1302"/>
                  <a:pt x="7033" y="1337"/>
                </a:cubicBezTo>
                <a:cubicBezTo>
                  <a:pt x="7029" y="1346"/>
                  <a:pt x="7015" y="1362"/>
                  <a:pt x="7002" y="1374"/>
                </a:cubicBezTo>
                <a:cubicBezTo>
                  <a:pt x="6990" y="1386"/>
                  <a:pt x="6976" y="1403"/>
                  <a:pt x="6972" y="1412"/>
                </a:cubicBezTo>
                <a:cubicBezTo>
                  <a:pt x="6957" y="1444"/>
                  <a:pt x="6935" y="1479"/>
                  <a:pt x="6926" y="1485"/>
                </a:cubicBezTo>
                <a:cubicBezTo>
                  <a:pt x="6914" y="1494"/>
                  <a:pt x="6859" y="1569"/>
                  <a:pt x="6859" y="1577"/>
                </a:cubicBezTo>
                <a:cubicBezTo>
                  <a:pt x="6859" y="1580"/>
                  <a:pt x="6841" y="1607"/>
                  <a:pt x="6819" y="1636"/>
                </a:cubicBezTo>
                <a:cubicBezTo>
                  <a:pt x="6797" y="1665"/>
                  <a:pt x="6761" y="1712"/>
                  <a:pt x="6739" y="1741"/>
                </a:cubicBezTo>
                <a:cubicBezTo>
                  <a:pt x="6717" y="1770"/>
                  <a:pt x="6699" y="1798"/>
                  <a:pt x="6699" y="1804"/>
                </a:cubicBezTo>
                <a:cubicBezTo>
                  <a:pt x="6699" y="1809"/>
                  <a:pt x="6687" y="1825"/>
                  <a:pt x="6672" y="1839"/>
                </a:cubicBezTo>
                <a:cubicBezTo>
                  <a:pt x="6657" y="1852"/>
                  <a:pt x="6645" y="1869"/>
                  <a:pt x="6645" y="1877"/>
                </a:cubicBezTo>
                <a:cubicBezTo>
                  <a:pt x="6645" y="1884"/>
                  <a:pt x="6638" y="1892"/>
                  <a:pt x="6629" y="1896"/>
                </a:cubicBezTo>
                <a:cubicBezTo>
                  <a:pt x="6621" y="1899"/>
                  <a:pt x="6613" y="1908"/>
                  <a:pt x="6613" y="1916"/>
                </a:cubicBezTo>
                <a:cubicBezTo>
                  <a:pt x="6613" y="1924"/>
                  <a:pt x="6601" y="1942"/>
                  <a:pt x="6587" y="1956"/>
                </a:cubicBezTo>
                <a:cubicBezTo>
                  <a:pt x="6572" y="1970"/>
                  <a:pt x="6560" y="1986"/>
                  <a:pt x="6560" y="1992"/>
                </a:cubicBezTo>
                <a:cubicBezTo>
                  <a:pt x="6560" y="1998"/>
                  <a:pt x="6541" y="2025"/>
                  <a:pt x="6517" y="2053"/>
                </a:cubicBezTo>
                <a:cubicBezTo>
                  <a:pt x="6494" y="2081"/>
                  <a:pt x="6475" y="2107"/>
                  <a:pt x="6475" y="2111"/>
                </a:cubicBezTo>
                <a:cubicBezTo>
                  <a:pt x="6475" y="2116"/>
                  <a:pt x="6458" y="2139"/>
                  <a:pt x="6437" y="2165"/>
                </a:cubicBezTo>
                <a:cubicBezTo>
                  <a:pt x="6417" y="2190"/>
                  <a:pt x="6400" y="2213"/>
                  <a:pt x="6400" y="2217"/>
                </a:cubicBezTo>
                <a:cubicBezTo>
                  <a:pt x="6400" y="2222"/>
                  <a:pt x="6382" y="2247"/>
                  <a:pt x="6360" y="2274"/>
                </a:cubicBezTo>
                <a:cubicBezTo>
                  <a:pt x="6318" y="2326"/>
                  <a:pt x="6298" y="2356"/>
                  <a:pt x="6286" y="2383"/>
                </a:cubicBezTo>
                <a:cubicBezTo>
                  <a:pt x="6282" y="2391"/>
                  <a:pt x="6269" y="2408"/>
                  <a:pt x="6256" y="2420"/>
                </a:cubicBezTo>
                <a:cubicBezTo>
                  <a:pt x="6244" y="2432"/>
                  <a:pt x="6230" y="2449"/>
                  <a:pt x="6226" y="2457"/>
                </a:cubicBezTo>
                <a:cubicBezTo>
                  <a:pt x="6207" y="2495"/>
                  <a:pt x="6188" y="2524"/>
                  <a:pt x="6168" y="2546"/>
                </a:cubicBezTo>
                <a:cubicBezTo>
                  <a:pt x="6139" y="2576"/>
                  <a:pt x="6120" y="2625"/>
                  <a:pt x="6134" y="2633"/>
                </a:cubicBezTo>
                <a:cubicBezTo>
                  <a:pt x="6148" y="2642"/>
                  <a:pt x="6147" y="2838"/>
                  <a:pt x="6133" y="2847"/>
                </a:cubicBezTo>
                <a:cubicBezTo>
                  <a:pt x="6127" y="2850"/>
                  <a:pt x="6125" y="2858"/>
                  <a:pt x="6129" y="2863"/>
                </a:cubicBezTo>
                <a:cubicBezTo>
                  <a:pt x="6132" y="2869"/>
                  <a:pt x="6125" y="2887"/>
                  <a:pt x="6113" y="2904"/>
                </a:cubicBezTo>
                <a:cubicBezTo>
                  <a:pt x="6101" y="2921"/>
                  <a:pt x="6091" y="2939"/>
                  <a:pt x="6091" y="2945"/>
                </a:cubicBezTo>
                <a:cubicBezTo>
                  <a:pt x="6091" y="2961"/>
                  <a:pt x="6002" y="3038"/>
                  <a:pt x="5958" y="3060"/>
                </a:cubicBezTo>
                <a:cubicBezTo>
                  <a:pt x="5924" y="3077"/>
                  <a:pt x="5895" y="3081"/>
                  <a:pt x="5795" y="3081"/>
                </a:cubicBezTo>
                <a:cubicBezTo>
                  <a:pt x="5718" y="3081"/>
                  <a:pt x="5671" y="3077"/>
                  <a:pt x="5666" y="3069"/>
                </a:cubicBezTo>
                <a:cubicBezTo>
                  <a:pt x="5662" y="3063"/>
                  <a:pt x="5647" y="3054"/>
                  <a:pt x="5632" y="3049"/>
                </a:cubicBezTo>
                <a:cubicBezTo>
                  <a:pt x="5601" y="3040"/>
                  <a:pt x="5528" y="2974"/>
                  <a:pt x="5514" y="2943"/>
                </a:cubicBezTo>
                <a:cubicBezTo>
                  <a:pt x="5508" y="2931"/>
                  <a:pt x="5500" y="2914"/>
                  <a:pt x="5495" y="2905"/>
                </a:cubicBezTo>
                <a:cubicBezTo>
                  <a:pt x="5468" y="2857"/>
                  <a:pt x="5461" y="2839"/>
                  <a:pt x="5461" y="2811"/>
                </a:cubicBezTo>
                <a:cubicBezTo>
                  <a:pt x="5461" y="2780"/>
                  <a:pt x="5447" y="2773"/>
                  <a:pt x="4870" y="2484"/>
                </a:cubicBezTo>
                <a:lnTo>
                  <a:pt x="4279" y="2189"/>
                </a:lnTo>
                <a:lnTo>
                  <a:pt x="4238" y="2206"/>
                </a:lnTo>
                <a:cubicBezTo>
                  <a:pt x="4216" y="2216"/>
                  <a:pt x="4189" y="2229"/>
                  <a:pt x="4179" y="2234"/>
                </a:cubicBezTo>
                <a:cubicBezTo>
                  <a:pt x="4152" y="2248"/>
                  <a:pt x="4035" y="2246"/>
                  <a:pt x="4010" y="2231"/>
                </a:cubicBezTo>
                <a:cubicBezTo>
                  <a:pt x="3994" y="2220"/>
                  <a:pt x="3985" y="2220"/>
                  <a:pt x="3971" y="2231"/>
                </a:cubicBezTo>
                <a:cubicBezTo>
                  <a:pt x="3960" y="2238"/>
                  <a:pt x="3945" y="2247"/>
                  <a:pt x="3936" y="2251"/>
                </a:cubicBezTo>
                <a:cubicBezTo>
                  <a:pt x="3927" y="2255"/>
                  <a:pt x="3886" y="2288"/>
                  <a:pt x="3844" y="2326"/>
                </a:cubicBezTo>
                <a:cubicBezTo>
                  <a:pt x="3802" y="2363"/>
                  <a:pt x="3763" y="2393"/>
                  <a:pt x="3758" y="2393"/>
                </a:cubicBezTo>
                <a:cubicBezTo>
                  <a:pt x="3752" y="2393"/>
                  <a:pt x="3734" y="2408"/>
                  <a:pt x="3717" y="2425"/>
                </a:cubicBezTo>
                <a:cubicBezTo>
                  <a:pt x="3700" y="2443"/>
                  <a:pt x="3681" y="2457"/>
                  <a:pt x="3674" y="2457"/>
                </a:cubicBezTo>
                <a:cubicBezTo>
                  <a:pt x="3667" y="2457"/>
                  <a:pt x="3651" y="2472"/>
                  <a:pt x="3637" y="2489"/>
                </a:cubicBezTo>
                <a:cubicBezTo>
                  <a:pt x="3624" y="2507"/>
                  <a:pt x="3607" y="2521"/>
                  <a:pt x="3600" y="2521"/>
                </a:cubicBezTo>
                <a:cubicBezTo>
                  <a:pt x="3594" y="2521"/>
                  <a:pt x="3574" y="2536"/>
                  <a:pt x="3557" y="2553"/>
                </a:cubicBezTo>
                <a:cubicBezTo>
                  <a:pt x="3540" y="2571"/>
                  <a:pt x="3522" y="2585"/>
                  <a:pt x="3517" y="2585"/>
                </a:cubicBezTo>
                <a:cubicBezTo>
                  <a:pt x="3512" y="2585"/>
                  <a:pt x="3472" y="2616"/>
                  <a:pt x="3430" y="2655"/>
                </a:cubicBezTo>
                <a:cubicBezTo>
                  <a:pt x="3387" y="2693"/>
                  <a:pt x="3349" y="2724"/>
                  <a:pt x="3344" y="2724"/>
                </a:cubicBezTo>
                <a:cubicBezTo>
                  <a:pt x="3340" y="2724"/>
                  <a:pt x="3304" y="2753"/>
                  <a:pt x="3264" y="2788"/>
                </a:cubicBezTo>
                <a:cubicBezTo>
                  <a:pt x="3224" y="2823"/>
                  <a:pt x="3188" y="2852"/>
                  <a:pt x="3184" y="2852"/>
                </a:cubicBezTo>
                <a:cubicBezTo>
                  <a:pt x="3176" y="2852"/>
                  <a:pt x="3103" y="2913"/>
                  <a:pt x="3051" y="2964"/>
                </a:cubicBezTo>
                <a:cubicBezTo>
                  <a:pt x="3036" y="2979"/>
                  <a:pt x="3019" y="2991"/>
                  <a:pt x="3013" y="2991"/>
                </a:cubicBezTo>
                <a:cubicBezTo>
                  <a:pt x="3006" y="2991"/>
                  <a:pt x="2988" y="3005"/>
                  <a:pt x="2971" y="3023"/>
                </a:cubicBezTo>
                <a:cubicBezTo>
                  <a:pt x="2954" y="3040"/>
                  <a:pt x="2935" y="3055"/>
                  <a:pt x="2930" y="3055"/>
                </a:cubicBezTo>
                <a:cubicBezTo>
                  <a:pt x="2924" y="3055"/>
                  <a:pt x="2886" y="3085"/>
                  <a:pt x="2844" y="3122"/>
                </a:cubicBezTo>
                <a:cubicBezTo>
                  <a:pt x="2802" y="3159"/>
                  <a:pt x="2761" y="3192"/>
                  <a:pt x="2753" y="3195"/>
                </a:cubicBezTo>
                <a:cubicBezTo>
                  <a:pt x="2741" y="3199"/>
                  <a:pt x="2736" y="3221"/>
                  <a:pt x="2734" y="3275"/>
                </a:cubicBezTo>
                <a:cubicBezTo>
                  <a:pt x="2732" y="3316"/>
                  <a:pt x="2724" y="3364"/>
                  <a:pt x="2715" y="3381"/>
                </a:cubicBezTo>
                <a:cubicBezTo>
                  <a:pt x="2706" y="3398"/>
                  <a:pt x="2699" y="3418"/>
                  <a:pt x="2699" y="3425"/>
                </a:cubicBezTo>
                <a:cubicBezTo>
                  <a:pt x="2699" y="3433"/>
                  <a:pt x="2694" y="3439"/>
                  <a:pt x="2688" y="3439"/>
                </a:cubicBezTo>
                <a:cubicBezTo>
                  <a:pt x="2682" y="3439"/>
                  <a:pt x="2677" y="3445"/>
                  <a:pt x="2677" y="3452"/>
                </a:cubicBezTo>
                <a:cubicBezTo>
                  <a:pt x="2677" y="3486"/>
                  <a:pt x="2540" y="3588"/>
                  <a:pt x="2494" y="3588"/>
                </a:cubicBezTo>
                <a:cubicBezTo>
                  <a:pt x="2478" y="3588"/>
                  <a:pt x="2462" y="3593"/>
                  <a:pt x="2459" y="3599"/>
                </a:cubicBezTo>
                <a:cubicBezTo>
                  <a:pt x="2455" y="3604"/>
                  <a:pt x="2421" y="3609"/>
                  <a:pt x="2383" y="3609"/>
                </a:cubicBezTo>
                <a:cubicBezTo>
                  <a:pt x="2345" y="3609"/>
                  <a:pt x="2315" y="3605"/>
                  <a:pt x="2315" y="3599"/>
                </a:cubicBezTo>
                <a:cubicBezTo>
                  <a:pt x="2315" y="3593"/>
                  <a:pt x="2305" y="3588"/>
                  <a:pt x="2293" y="3588"/>
                </a:cubicBezTo>
                <a:cubicBezTo>
                  <a:pt x="2281" y="3588"/>
                  <a:pt x="2249" y="3575"/>
                  <a:pt x="2222" y="3560"/>
                </a:cubicBezTo>
                <a:lnTo>
                  <a:pt x="2172" y="3533"/>
                </a:lnTo>
                <a:lnTo>
                  <a:pt x="2124" y="3556"/>
                </a:lnTo>
                <a:cubicBezTo>
                  <a:pt x="2031" y="3600"/>
                  <a:pt x="2011" y="3608"/>
                  <a:pt x="1981" y="3615"/>
                </a:cubicBezTo>
                <a:cubicBezTo>
                  <a:pt x="1965" y="3619"/>
                  <a:pt x="1949" y="3626"/>
                  <a:pt x="1946" y="3632"/>
                </a:cubicBezTo>
                <a:cubicBezTo>
                  <a:pt x="1943" y="3637"/>
                  <a:pt x="1933" y="3641"/>
                  <a:pt x="1924" y="3641"/>
                </a:cubicBezTo>
                <a:cubicBezTo>
                  <a:pt x="1907" y="3641"/>
                  <a:pt x="1854" y="3662"/>
                  <a:pt x="1799" y="3690"/>
                </a:cubicBezTo>
                <a:cubicBezTo>
                  <a:pt x="1783" y="3698"/>
                  <a:pt x="1763" y="3705"/>
                  <a:pt x="1755" y="3705"/>
                </a:cubicBezTo>
                <a:cubicBezTo>
                  <a:pt x="1747" y="3705"/>
                  <a:pt x="1727" y="3712"/>
                  <a:pt x="1710" y="3721"/>
                </a:cubicBezTo>
                <a:cubicBezTo>
                  <a:pt x="1662" y="3745"/>
                  <a:pt x="1603" y="3769"/>
                  <a:pt x="1592" y="3769"/>
                </a:cubicBezTo>
                <a:cubicBezTo>
                  <a:pt x="1586" y="3769"/>
                  <a:pt x="1567" y="3776"/>
                  <a:pt x="1551" y="3785"/>
                </a:cubicBezTo>
                <a:cubicBezTo>
                  <a:pt x="1534" y="3794"/>
                  <a:pt x="1513" y="3801"/>
                  <a:pt x="1504" y="3801"/>
                </a:cubicBezTo>
                <a:cubicBezTo>
                  <a:pt x="1495" y="3802"/>
                  <a:pt x="1476" y="3811"/>
                  <a:pt x="1461" y="3823"/>
                </a:cubicBezTo>
                <a:cubicBezTo>
                  <a:pt x="1447" y="3834"/>
                  <a:pt x="1427" y="3844"/>
                  <a:pt x="1419" y="3844"/>
                </a:cubicBezTo>
                <a:cubicBezTo>
                  <a:pt x="1410" y="3844"/>
                  <a:pt x="1389" y="3851"/>
                  <a:pt x="1372" y="3860"/>
                </a:cubicBezTo>
                <a:cubicBezTo>
                  <a:pt x="1355" y="3869"/>
                  <a:pt x="1337" y="3876"/>
                  <a:pt x="1331" y="3876"/>
                </a:cubicBezTo>
                <a:cubicBezTo>
                  <a:pt x="1320" y="3876"/>
                  <a:pt x="1260" y="3900"/>
                  <a:pt x="1212" y="3924"/>
                </a:cubicBezTo>
                <a:cubicBezTo>
                  <a:pt x="1196" y="3933"/>
                  <a:pt x="1177" y="3940"/>
                  <a:pt x="1171" y="3940"/>
                </a:cubicBezTo>
                <a:cubicBezTo>
                  <a:pt x="1165" y="3940"/>
                  <a:pt x="1145" y="3947"/>
                  <a:pt x="1127" y="3955"/>
                </a:cubicBezTo>
                <a:cubicBezTo>
                  <a:pt x="1108" y="3963"/>
                  <a:pt x="1078" y="3976"/>
                  <a:pt x="1059" y="3984"/>
                </a:cubicBezTo>
                <a:cubicBezTo>
                  <a:pt x="1036" y="3994"/>
                  <a:pt x="1023" y="4008"/>
                  <a:pt x="1018" y="4027"/>
                </a:cubicBezTo>
                <a:cubicBezTo>
                  <a:pt x="998" y="4118"/>
                  <a:pt x="879" y="4252"/>
                  <a:pt x="805" y="4266"/>
                </a:cubicBezTo>
                <a:cubicBezTo>
                  <a:pt x="785" y="4270"/>
                  <a:pt x="765" y="4277"/>
                  <a:pt x="762" y="4282"/>
                </a:cubicBezTo>
                <a:cubicBezTo>
                  <a:pt x="754" y="4295"/>
                  <a:pt x="621" y="4294"/>
                  <a:pt x="613" y="428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82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B440B45A-0085-4F14-AD4B-2B2820F3B971}"/>
              </a:ext>
            </a:extLst>
          </p:cNvPr>
          <p:cNvSpPr>
            <a:spLocks/>
          </p:cNvSpPr>
          <p:nvPr/>
        </p:nvSpPr>
        <p:spPr bwMode="gray">
          <a:xfrm>
            <a:off x="2008060" y="3954648"/>
            <a:ext cx="1545718" cy="378148"/>
          </a:xfrm>
          <a:prstGeom prst="rect">
            <a:avLst/>
          </a:prstGeom>
          <a:solidFill>
            <a:srgbClr val="FF78B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Content and creatives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DD724680-1A1C-471B-A24B-6050031B3C22}"/>
              </a:ext>
            </a:extLst>
          </p:cNvPr>
          <p:cNvGrpSpPr/>
          <p:nvPr/>
        </p:nvGrpSpPr>
        <p:grpSpPr>
          <a:xfrm>
            <a:off x="2100344" y="4030233"/>
            <a:ext cx="200349" cy="226985"/>
            <a:chOff x="6980299" y="1077043"/>
            <a:chExt cx="337799" cy="470629"/>
          </a:xfrm>
          <a:solidFill>
            <a:schemeClr val="bg1"/>
          </a:solidFill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xmlns="" id="{DB821FA0-C22D-44D9-A4A7-3DEA83D40913}"/>
                </a:ext>
              </a:extLst>
            </p:cNvPr>
            <p:cNvGrpSpPr/>
            <p:nvPr/>
          </p:nvGrpSpPr>
          <p:grpSpPr>
            <a:xfrm>
              <a:off x="7052874" y="1252021"/>
              <a:ext cx="187372" cy="123690"/>
              <a:chOff x="5818603" y="236748"/>
              <a:chExt cx="289810" cy="167355"/>
            </a:xfrm>
            <a:grpFill/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BFF7ACDF-D2E9-4353-B22E-EB62DA2DB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8603" y="236748"/>
                <a:ext cx="46941" cy="4898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EDC2A7C5-6CD6-4322-B4B6-39555819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280" y="246952"/>
                <a:ext cx="206133" cy="2857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DC737331-30C6-4870-9D89-8B108B076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8603" y="355121"/>
                <a:ext cx="46941" cy="4898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7DDF9C23-954F-497A-B314-19DBB8878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280" y="363285"/>
                <a:ext cx="206133" cy="3265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2014A1C-36D0-4905-9E66-E6485A2D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874" y="1426997"/>
              <a:ext cx="30349" cy="3469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4EB3402E-549E-4B7B-A805-F7E7BEC7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973" y="1433031"/>
              <a:ext cx="133272" cy="226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Freeform 215">
              <a:extLst>
                <a:ext uri="{FF2B5EF4-FFF2-40B4-BE49-F238E27FC236}">
                  <a16:creationId xmlns:a16="http://schemas.microsoft.com/office/drawing/2014/main" xmlns="" id="{C6073A9C-B475-4EB3-B69E-88C631A9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9" y="1135871"/>
              <a:ext cx="337799" cy="411801"/>
            </a:xfrm>
            <a:custGeom>
              <a:avLst/>
              <a:gdLst>
                <a:gd name="T0" fmla="*/ 34 w 514"/>
                <a:gd name="T1" fmla="*/ 0 h 545"/>
                <a:gd name="T2" fmla="*/ 54 w 514"/>
                <a:gd name="T3" fmla="*/ 0 h 545"/>
                <a:gd name="T4" fmla="*/ 54 w 514"/>
                <a:gd name="T5" fmla="*/ 32 h 545"/>
                <a:gd name="T6" fmla="*/ 34 w 514"/>
                <a:gd name="T7" fmla="*/ 32 h 545"/>
                <a:gd name="T8" fmla="*/ 34 w 514"/>
                <a:gd name="T9" fmla="*/ 511 h 545"/>
                <a:gd name="T10" fmla="*/ 479 w 514"/>
                <a:gd name="T11" fmla="*/ 511 h 545"/>
                <a:gd name="T12" fmla="*/ 479 w 514"/>
                <a:gd name="T13" fmla="*/ 32 h 545"/>
                <a:gd name="T14" fmla="*/ 459 w 514"/>
                <a:gd name="T15" fmla="*/ 32 h 545"/>
                <a:gd name="T16" fmla="*/ 459 w 514"/>
                <a:gd name="T17" fmla="*/ 0 h 545"/>
                <a:gd name="T18" fmla="*/ 479 w 514"/>
                <a:gd name="T19" fmla="*/ 0 h 545"/>
                <a:gd name="T20" fmla="*/ 497 w 514"/>
                <a:gd name="T21" fmla="*/ 3 h 545"/>
                <a:gd name="T22" fmla="*/ 508 w 514"/>
                <a:gd name="T23" fmla="*/ 16 h 545"/>
                <a:gd name="T24" fmla="*/ 514 w 514"/>
                <a:gd name="T25" fmla="*/ 32 h 545"/>
                <a:gd name="T26" fmla="*/ 514 w 514"/>
                <a:gd name="T27" fmla="*/ 511 h 545"/>
                <a:gd name="T28" fmla="*/ 508 w 514"/>
                <a:gd name="T29" fmla="*/ 527 h 545"/>
                <a:gd name="T30" fmla="*/ 497 w 514"/>
                <a:gd name="T31" fmla="*/ 540 h 545"/>
                <a:gd name="T32" fmla="*/ 479 w 514"/>
                <a:gd name="T33" fmla="*/ 545 h 545"/>
                <a:gd name="T34" fmla="*/ 34 w 514"/>
                <a:gd name="T35" fmla="*/ 545 h 545"/>
                <a:gd name="T36" fmla="*/ 16 w 514"/>
                <a:gd name="T37" fmla="*/ 540 h 545"/>
                <a:gd name="T38" fmla="*/ 4 w 514"/>
                <a:gd name="T39" fmla="*/ 527 h 545"/>
                <a:gd name="T40" fmla="*/ 0 w 514"/>
                <a:gd name="T41" fmla="*/ 511 h 545"/>
                <a:gd name="T42" fmla="*/ 0 w 514"/>
                <a:gd name="T43" fmla="*/ 32 h 545"/>
                <a:gd name="T44" fmla="*/ 4 w 514"/>
                <a:gd name="T45" fmla="*/ 16 h 545"/>
                <a:gd name="T46" fmla="*/ 16 w 514"/>
                <a:gd name="T47" fmla="*/ 3 h 545"/>
                <a:gd name="T48" fmla="*/ 34 w 514"/>
                <a:gd name="T4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4" h="545">
                  <a:moveTo>
                    <a:pt x="34" y="0"/>
                  </a:moveTo>
                  <a:lnTo>
                    <a:pt x="54" y="0"/>
                  </a:lnTo>
                  <a:lnTo>
                    <a:pt x="54" y="32"/>
                  </a:lnTo>
                  <a:lnTo>
                    <a:pt x="34" y="32"/>
                  </a:lnTo>
                  <a:lnTo>
                    <a:pt x="34" y="511"/>
                  </a:lnTo>
                  <a:lnTo>
                    <a:pt x="479" y="511"/>
                  </a:lnTo>
                  <a:lnTo>
                    <a:pt x="479" y="32"/>
                  </a:lnTo>
                  <a:lnTo>
                    <a:pt x="459" y="32"/>
                  </a:lnTo>
                  <a:lnTo>
                    <a:pt x="459" y="0"/>
                  </a:lnTo>
                  <a:lnTo>
                    <a:pt x="479" y="0"/>
                  </a:lnTo>
                  <a:lnTo>
                    <a:pt x="497" y="3"/>
                  </a:lnTo>
                  <a:lnTo>
                    <a:pt x="508" y="16"/>
                  </a:lnTo>
                  <a:lnTo>
                    <a:pt x="514" y="32"/>
                  </a:lnTo>
                  <a:lnTo>
                    <a:pt x="514" y="511"/>
                  </a:lnTo>
                  <a:lnTo>
                    <a:pt x="508" y="527"/>
                  </a:lnTo>
                  <a:lnTo>
                    <a:pt x="497" y="540"/>
                  </a:lnTo>
                  <a:lnTo>
                    <a:pt x="479" y="545"/>
                  </a:lnTo>
                  <a:lnTo>
                    <a:pt x="34" y="545"/>
                  </a:lnTo>
                  <a:lnTo>
                    <a:pt x="16" y="540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16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Freeform 221">
              <a:extLst>
                <a:ext uri="{FF2B5EF4-FFF2-40B4-BE49-F238E27FC236}">
                  <a16:creationId xmlns:a16="http://schemas.microsoft.com/office/drawing/2014/main" xmlns="" id="{795ABB5C-872A-4558-A702-D41096DA6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441" y="1077043"/>
              <a:ext cx="236195" cy="117658"/>
            </a:xfrm>
            <a:custGeom>
              <a:avLst/>
              <a:gdLst>
                <a:gd name="T0" fmla="*/ 179 w 358"/>
                <a:gd name="T1" fmla="*/ 32 h 155"/>
                <a:gd name="T2" fmla="*/ 172 w 358"/>
                <a:gd name="T3" fmla="*/ 34 h 155"/>
                <a:gd name="T4" fmla="*/ 164 w 358"/>
                <a:gd name="T5" fmla="*/ 38 h 155"/>
                <a:gd name="T6" fmla="*/ 159 w 358"/>
                <a:gd name="T7" fmla="*/ 43 h 155"/>
                <a:gd name="T8" fmla="*/ 155 w 358"/>
                <a:gd name="T9" fmla="*/ 49 h 155"/>
                <a:gd name="T10" fmla="*/ 153 w 358"/>
                <a:gd name="T11" fmla="*/ 58 h 155"/>
                <a:gd name="T12" fmla="*/ 155 w 358"/>
                <a:gd name="T13" fmla="*/ 65 h 155"/>
                <a:gd name="T14" fmla="*/ 159 w 358"/>
                <a:gd name="T15" fmla="*/ 72 h 155"/>
                <a:gd name="T16" fmla="*/ 164 w 358"/>
                <a:gd name="T17" fmla="*/ 78 h 155"/>
                <a:gd name="T18" fmla="*/ 172 w 358"/>
                <a:gd name="T19" fmla="*/ 81 h 155"/>
                <a:gd name="T20" fmla="*/ 179 w 358"/>
                <a:gd name="T21" fmla="*/ 83 h 155"/>
                <a:gd name="T22" fmla="*/ 186 w 358"/>
                <a:gd name="T23" fmla="*/ 81 h 155"/>
                <a:gd name="T24" fmla="*/ 193 w 358"/>
                <a:gd name="T25" fmla="*/ 78 h 155"/>
                <a:gd name="T26" fmla="*/ 199 w 358"/>
                <a:gd name="T27" fmla="*/ 72 h 155"/>
                <a:gd name="T28" fmla="*/ 202 w 358"/>
                <a:gd name="T29" fmla="*/ 65 h 155"/>
                <a:gd name="T30" fmla="*/ 204 w 358"/>
                <a:gd name="T31" fmla="*/ 58 h 155"/>
                <a:gd name="T32" fmla="*/ 202 w 358"/>
                <a:gd name="T33" fmla="*/ 49 h 155"/>
                <a:gd name="T34" fmla="*/ 199 w 358"/>
                <a:gd name="T35" fmla="*/ 43 h 155"/>
                <a:gd name="T36" fmla="*/ 193 w 358"/>
                <a:gd name="T37" fmla="*/ 38 h 155"/>
                <a:gd name="T38" fmla="*/ 186 w 358"/>
                <a:gd name="T39" fmla="*/ 34 h 155"/>
                <a:gd name="T40" fmla="*/ 179 w 358"/>
                <a:gd name="T41" fmla="*/ 32 h 155"/>
                <a:gd name="T42" fmla="*/ 179 w 358"/>
                <a:gd name="T43" fmla="*/ 0 h 155"/>
                <a:gd name="T44" fmla="*/ 199 w 358"/>
                <a:gd name="T45" fmla="*/ 4 h 155"/>
                <a:gd name="T46" fmla="*/ 215 w 358"/>
                <a:gd name="T47" fmla="*/ 14 h 155"/>
                <a:gd name="T48" fmla="*/ 228 w 358"/>
                <a:gd name="T49" fmla="*/ 29 h 155"/>
                <a:gd name="T50" fmla="*/ 235 w 358"/>
                <a:gd name="T51" fmla="*/ 47 h 155"/>
                <a:gd name="T52" fmla="*/ 237 w 358"/>
                <a:gd name="T53" fmla="*/ 54 h 155"/>
                <a:gd name="T54" fmla="*/ 240 w 358"/>
                <a:gd name="T55" fmla="*/ 60 h 155"/>
                <a:gd name="T56" fmla="*/ 246 w 358"/>
                <a:gd name="T57" fmla="*/ 63 h 155"/>
                <a:gd name="T58" fmla="*/ 249 w 358"/>
                <a:gd name="T59" fmla="*/ 67 h 155"/>
                <a:gd name="T60" fmla="*/ 255 w 358"/>
                <a:gd name="T61" fmla="*/ 67 h 155"/>
                <a:gd name="T62" fmla="*/ 258 w 358"/>
                <a:gd name="T63" fmla="*/ 69 h 155"/>
                <a:gd name="T64" fmla="*/ 260 w 358"/>
                <a:gd name="T65" fmla="*/ 69 h 155"/>
                <a:gd name="T66" fmla="*/ 262 w 358"/>
                <a:gd name="T67" fmla="*/ 69 h 155"/>
                <a:gd name="T68" fmla="*/ 342 w 358"/>
                <a:gd name="T69" fmla="*/ 69 h 155"/>
                <a:gd name="T70" fmla="*/ 347 w 358"/>
                <a:gd name="T71" fmla="*/ 69 h 155"/>
                <a:gd name="T72" fmla="*/ 352 w 358"/>
                <a:gd name="T73" fmla="*/ 72 h 155"/>
                <a:gd name="T74" fmla="*/ 354 w 358"/>
                <a:gd name="T75" fmla="*/ 76 h 155"/>
                <a:gd name="T76" fmla="*/ 358 w 358"/>
                <a:gd name="T77" fmla="*/ 81 h 155"/>
                <a:gd name="T78" fmla="*/ 358 w 358"/>
                <a:gd name="T79" fmla="*/ 85 h 155"/>
                <a:gd name="T80" fmla="*/ 358 w 358"/>
                <a:gd name="T81" fmla="*/ 155 h 155"/>
                <a:gd name="T82" fmla="*/ 0 w 358"/>
                <a:gd name="T83" fmla="*/ 155 h 155"/>
                <a:gd name="T84" fmla="*/ 0 w 358"/>
                <a:gd name="T85" fmla="*/ 85 h 155"/>
                <a:gd name="T86" fmla="*/ 0 w 358"/>
                <a:gd name="T87" fmla="*/ 83 h 155"/>
                <a:gd name="T88" fmla="*/ 2 w 358"/>
                <a:gd name="T89" fmla="*/ 79 h 155"/>
                <a:gd name="T90" fmla="*/ 3 w 358"/>
                <a:gd name="T91" fmla="*/ 76 h 155"/>
                <a:gd name="T92" fmla="*/ 7 w 358"/>
                <a:gd name="T93" fmla="*/ 72 h 155"/>
                <a:gd name="T94" fmla="*/ 11 w 358"/>
                <a:gd name="T95" fmla="*/ 69 h 155"/>
                <a:gd name="T96" fmla="*/ 16 w 358"/>
                <a:gd name="T97" fmla="*/ 69 h 155"/>
                <a:gd name="T98" fmla="*/ 96 w 358"/>
                <a:gd name="T99" fmla="*/ 69 h 155"/>
                <a:gd name="T100" fmla="*/ 97 w 358"/>
                <a:gd name="T101" fmla="*/ 69 h 155"/>
                <a:gd name="T102" fmla="*/ 99 w 358"/>
                <a:gd name="T103" fmla="*/ 69 h 155"/>
                <a:gd name="T104" fmla="*/ 103 w 358"/>
                <a:gd name="T105" fmla="*/ 69 h 155"/>
                <a:gd name="T106" fmla="*/ 106 w 358"/>
                <a:gd name="T107" fmla="*/ 67 h 155"/>
                <a:gd name="T108" fmla="*/ 110 w 358"/>
                <a:gd name="T109" fmla="*/ 65 h 155"/>
                <a:gd name="T110" fmla="*/ 114 w 358"/>
                <a:gd name="T111" fmla="*/ 63 h 155"/>
                <a:gd name="T112" fmla="*/ 117 w 358"/>
                <a:gd name="T113" fmla="*/ 58 h 155"/>
                <a:gd name="T114" fmla="*/ 121 w 358"/>
                <a:gd name="T115" fmla="*/ 54 h 155"/>
                <a:gd name="T116" fmla="*/ 123 w 358"/>
                <a:gd name="T117" fmla="*/ 47 h 155"/>
                <a:gd name="T118" fmla="*/ 130 w 358"/>
                <a:gd name="T119" fmla="*/ 29 h 155"/>
                <a:gd name="T120" fmla="*/ 143 w 358"/>
                <a:gd name="T121" fmla="*/ 14 h 155"/>
                <a:gd name="T122" fmla="*/ 159 w 358"/>
                <a:gd name="T123" fmla="*/ 4 h 155"/>
                <a:gd name="T124" fmla="*/ 179 w 358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155">
                  <a:moveTo>
                    <a:pt x="179" y="32"/>
                  </a:moveTo>
                  <a:lnTo>
                    <a:pt x="172" y="34"/>
                  </a:lnTo>
                  <a:lnTo>
                    <a:pt x="164" y="38"/>
                  </a:lnTo>
                  <a:lnTo>
                    <a:pt x="159" y="43"/>
                  </a:lnTo>
                  <a:lnTo>
                    <a:pt x="155" y="49"/>
                  </a:lnTo>
                  <a:lnTo>
                    <a:pt x="153" y="58"/>
                  </a:lnTo>
                  <a:lnTo>
                    <a:pt x="155" y="65"/>
                  </a:lnTo>
                  <a:lnTo>
                    <a:pt x="159" y="72"/>
                  </a:lnTo>
                  <a:lnTo>
                    <a:pt x="164" y="78"/>
                  </a:lnTo>
                  <a:lnTo>
                    <a:pt x="172" y="81"/>
                  </a:lnTo>
                  <a:lnTo>
                    <a:pt x="179" y="83"/>
                  </a:lnTo>
                  <a:lnTo>
                    <a:pt x="186" y="81"/>
                  </a:lnTo>
                  <a:lnTo>
                    <a:pt x="193" y="78"/>
                  </a:lnTo>
                  <a:lnTo>
                    <a:pt x="199" y="72"/>
                  </a:lnTo>
                  <a:lnTo>
                    <a:pt x="202" y="65"/>
                  </a:lnTo>
                  <a:lnTo>
                    <a:pt x="204" y="58"/>
                  </a:lnTo>
                  <a:lnTo>
                    <a:pt x="202" y="49"/>
                  </a:lnTo>
                  <a:lnTo>
                    <a:pt x="199" y="43"/>
                  </a:lnTo>
                  <a:lnTo>
                    <a:pt x="193" y="38"/>
                  </a:lnTo>
                  <a:lnTo>
                    <a:pt x="186" y="34"/>
                  </a:lnTo>
                  <a:lnTo>
                    <a:pt x="179" y="32"/>
                  </a:lnTo>
                  <a:close/>
                  <a:moveTo>
                    <a:pt x="179" y="0"/>
                  </a:moveTo>
                  <a:lnTo>
                    <a:pt x="199" y="4"/>
                  </a:lnTo>
                  <a:lnTo>
                    <a:pt x="215" y="14"/>
                  </a:lnTo>
                  <a:lnTo>
                    <a:pt x="228" y="29"/>
                  </a:lnTo>
                  <a:lnTo>
                    <a:pt x="235" y="47"/>
                  </a:lnTo>
                  <a:lnTo>
                    <a:pt x="237" y="54"/>
                  </a:lnTo>
                  <a:lnTo>
                    <a:pt x="240" y="60"/>
                  </a:lnTo>
                  <a:lnTo>
                    <a:pt x="246" y="63"/>
                  </a:lnTo>
                  <a:lnTo>
                    <a:pt x="249" y="67"/>
                  </a:lnTo>
                  <a:lnTo>
                    <a:pt x="255" y="67"/>
                  </a:lnTo>
                  <a:lnTo>
                    <a:pt x="258" y="69"/>
                  </a:lnTo>
                  <a:lnTo>
                    <a:pt x="260" y="69"/>
                  </a:lnTo>
                  <a:lnTo>
                    <a:pt x="262" y="69"/>
                  </a:lnTo>
                  <a:lnTo>
                    <a:pt x="342" y="69"/>
                  </a:lnTo>
                  <a:lnTo>
                    <a:pt x="347" y="69"/>
                  </a:lnTo>
                  <a:lnTo>
                    <a:pt x="352" y="72"/>
                  </a:lnTo>
                  <a:lnTo>
                    <a:pt x="354" y="76"/>
                  </a:lnTo>
                  <a:lnTo>
                    <a:pt x="358" y="81"/>
                  </a:lnTo>
                  <a:lnTo>
                    <a:pt x="358" y="85"/>
                  </a:lnTo>
                  <a:lnTo>
                    <a:pt x="358" y="155"/>
                  </a:lnTo>
                  <a:lnTo>
                    <a:pt x="0" y="155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3" y="76"/>
                  </a:lnTo>
                  <a:lnTo>
                    <a:pt x="7" y="72"/>
                  </a:lnTo>
                  <a:lnTo>
                    <a:pt x="11" y="69"/>
                  </a:lnTo>
                  <a:lnTo>
                    <a:pt x="16" y="69"/>
                  </a:lnTo>
                  <a:lnTo>
                    <a:pt x="96" y="69"/>
                  </a:lnTo>
                  <a:lnTo>
                    <a:pt x="97" y="69"/>
                  </a:lnTo>
                  <a:lnTo>
                    <a:pt x="99" y="69"/>
                  </a:lnTo>
                  <a:lnTo>
                    <a:pt x="103" y="69"/>
                  </a:lnTo>
                  <a:lnTo>
                    <a:pt x="106" y="67"/>
                  </a:lnTo>
                  <a:lnTo>
                    <a:pt x="110" y="65"/>
                  </a:lnTo>
                  <a:lnTo>
                    <a:pt x="114" y="63"/>
                  </a:lnTo>
                  <a:lnTo>
                    <a:pt x="117" y="58"/>
                  </a:lnTo>
                  <a:lnTo>
                    <a:pt x="121" y="54"/>
                  </a:lnTo>
                  <a:lnTo>
                    <a:pt x="123" y="47"/>
                  </a:lnTo>
                  <a:lnTo>
                    <a:pt x="130" y="29"/>
                  </a:lnTo>
                  <a:lnTo>
                    <a:pt x="143" y="14"/>
                  </a:lnTo>
                  <a:lnTo>
                    <a:pt x="159" y="4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A12FCE5F-A929-4A4A-9DCE-1364734B22C9}"/>
              </a:ext>
            </a:extLst>
          </p:cNvPr>
          <p:cNvSpPr>
            <a:spLocks/>
          </p:cNvSpPr>
          <p:nvPr/>
        </p:nvSpPr>
        <p:spPr bwMode="gray">
          <a:xfrm>
            <a:off x="2008060" y="4391749"/>
            <a:ext cx="1545718" cy="378148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Data activation </a:t>
            </a:r>
          </a:p>
        </p:txBody>
      </p:sp>
      <p:sp>
        <p:nvSpPr>
          <p:cNvPr id="151" name="Freeform 10">
            <a:extLst>
              <a:ext uri="{FF2B5EF4-FFF2-40B4-BE49-F238E27FC236}">
                <a16:creationId xmlns:a16="http://schemas.microsoft.com/office/drawing/2014/main" xmlns="" id="{285809B8-9EF8-4695-90CB-20E023E2D043}"/>
              </a:ext>
            </a:extLst>
          </p:cNvPr>
          <p:cNvSpPr>
            <a:spLocks noEditPoints="1"/>
          </p:cNvSpPr>
          <p:nvPr/>
        </p:nvSpPr>
        <p:spPr bwMode="auto">
          <a:xfrm>
            <a:off x="2107629" y="4462642"/>
            <a:ext cx="200349" cy="236363"/>
          </a:xfrm>
          <a:custGeom>
            <a:avLst/>
            <a:gdLst>
              <a:gd name="T0" fmla="*/ 266 w 6488"/>
              <a:gd name="T1" fmla="*/ 7985 h 8022"/>
              <a:gd name="T2" fmla="*/ 1787 w 6488"/>
              <a:gd name="T3" fmla="*/ 7936 h 8022"/>
              <a:gd name="T4" fmla="*/ 2064 w 6488"/>
              <a:gd name="T5" fmla="*/ 7514 h 8022"/>
              <a:gd name="T6" fmla="*/ 719 w 6488"/>
              <a:gd name="T7" fmla="*/ 7478 h 8022"/>
              <a:gd name="T8" fmla="*/ 1381 w 6488"/>
              <a:gd name="T9" fmla="*/ 7707 h 8022"/>
              <a:gd name="T10" fmla="*/ 1463 w 6488"/>
              <a:gd name="T11" fmla="*/ 7976 h 8022"/>
              <a:gd name="T12" fmla="*/ 2519 w 6488"/>
              <a:gd name="T13" fmla="*/ 7363 h 8022"/>
              <a:gd name="T14" fmla="*/ 3771 w 6488"/>
              <a:gd name="T15" fmla="*/ 7569 h 8022"/>
              <a:gd name="T16" fmla="*/ 2919 w 6488"/>
              <a:gd name="T17" fmla="*/ 7318 h 8022"/>
              <a:gd name="T18" fmla="*/ 2931 w 6488"/>
              <a:gd name="T19" fmla="*/ 6441 h 8022"/>
              <a:gd name="T20" fmla="*/ 3236 w 6488"/>
              <a:gd name="T21" fmla="*/ 5501 h 8022"/>
              <a:gd name="T22" fmla="*/ 4198 w 6488"/>
              <a:gd name="T23" fmla="*/ 4948 h 8022"/>
              <a:gd name="T24" fmla="*/ 4916 w 6488"/>
              <a:gd name="T25" fmla="*/ 5302 h 8022"/>
              <a:gd name="T26" fmla="*/ 5307 w 6488"/>
              <a:gd name="T27" fmla="*/ 6234 h 8022"/>
              <a:gd name="T28" fmla="*/ 5419 w 6488"/>
              <a:gd name="T29" fmla="*/ 7258 h 8022"/>
              <a:gd name="T30" fmla="*/ 4548 w 6488"/>
              <a:gd name="T31" fmla="*/ 7851 h 8022"/>
              <a:gd name="T32" fmla="*/ 3599 w 6488"/>
              <a:gd name="T33" fmla="*/ 6088 h 8022"/>
              <a:gd name="T34" fmla="*/ 531 w 6488"/>
              <a:gd name="T35" fmla="*/ 6216 h 8022"/>
              <a:gd name="T36" fmla="*/ 185 w 6488"/>
              <a:gd name="T37" fmla="*/ 6415 h 8022"/>
              <a:gd name="T38" fmla="*/ 1028 w 6488"/>
              <a:gd name="T39" fmla="*/ 6722 h 8022"/>
              <a:gd name="T40" fmla="*/ 956 w 6488"/>
              <a:gd name="T41" fmla="*/ 6684 h 8022"/>
              <a:gd name="T42" fmla="*/ 1581 w 6488"/>
              <a:gd name="T43" fmla="*/ 6419 h 8022"/>
              <a:gd name="T44" fmla="*/ 1839 w 6488"/>
              <a:gd name="T45" fmla="*/ 6270 h 8022"/>
              <a:gd name="T46" fmla="*/ 5803 w 6488"/>
              <a:gd name="T47" fmla="*/ 5989 h 8022"/>
              <a:gd name="T48" fmla="*/ 5299 w 6488"/>
              <a:gd name="T49" fmla="*/ 4566 h 8022"/>
              <a:gd name="T50" fmla="*/ 3240 w 6488"/>
              <a:gd name="T51" fmla="*/ 4832 h 8022"/>
              <a:gd name="T52" fmla="*/ 4158 w 6488"/>
              <a:gd name="T53" fmla="*/ 3944 h 8022"/>
              <a:gd name="T54" fmla="*/ 4998 w 6488"/>
              <a:gd name="T55" fmla="*/ 3375 h 8022"/>
              <a:gd name="T56" fmla="*/ 5800 w 6488"/>
              <a:gd name="T57" fmla="*/ 3765 h 8022"/>
              <a:gd name="T58" fmla="*/ 6109 w 6488"/>
              <a:gd name="T59" fmla="*/ 4879 h 8022"/>
              <a:gd name="T60" fmla="*/ 6024 w 6488"/>
              <a:gd name="T61" fmla="*/ 5994 h 8022"/>
              <a:gd name="T62" fmla="*/ 249 w 6488"/>
              <a:gd name="T63" fmla="*/ 5564 h 8022"/>
              <a:gd name="T64" fmla="*/ 1709 w 6488"/>
              <a:gd name="T65" fmla="*/ 5058 h 8022"/>
              <a:gd name="T66" fmla="*/ 2009 w 6488"/>
              <a:gd name="T67" fmla="*/ 4955 h 8022"/>
              <a:gd name="T68" fmla="*/ 775 w 6488"/>
              <a:gd name="T69" fmla="*/ 5080 h 8022"/>
              <a:gd name="T70" fmla="*/ 944 w 6488"/>
              <a:gd name="T71" fmla="*/ 5564 h 8022"/>
              <a:gd name="T72" fmla="*/ 1436 w 6488"/>
              <a:gd name="T73" fmla="*/ 4846 h 8022"/>
              <a:gd name="T74" fmla="*/ 1908 w 6488"/>
              <a:gd name="T75" fmla="*/ 4478 h 8022"/>
              <a:gd name="T76" fmla="*/ 1674 w 6488"/>
              <a:gd name="T77" fmla="*/ 3595 h 8022"/>
              <a:gd name="T78" fmla="*/ 2170 w 6488"/>
              <a:gd name="T79" fmla="*/ 3282 h 8022"/>
              <a:gd name="T80" fmla="*/ 2936 w 6488"/>
              <a:gd name="T81" fmla="*/ 3622 h 8022"/>
              <a:gd name="T82" fmla="*/ 2753 w 6488"/>
              <a:gd name="T83" fmla="*/ 4381 h 8022"/>
              <a:gd name="T84" fmla="*/ 2276 w 6488"/>
              <a:gd name="T85" fmla="*/ 4614 h 8022"/>
              <a:gd name="T86" fmla="*/ 2033 w 6488"/>
              <a:gd name="T87" fmla="*/ 4053 h 8022"/>
              <a:gd name="T88" fmla="*/ 408 w 6488"/>
              <a:gd name="T89" fmla="*/ 4479 h 8022"/>
              <a:gd name="T90" fmla="*/ 386 w 6488"/>
              <a:gd name="T91" fmla="*/ 4399 h 8022"/>
              <a:gd name="T92" fmla="*/ 934 w 6488"/>
              <a:gd name="T93" fmla="*/ 3777 h 8022"/>
              <a:gd name="T94" fmla="*/ 860 w 6488"/>
              <a:gd name="T95" fmla="*/ 3198 h 8022"/>
              <a:gd name="T96" fmla="*/ 460 w 6488"/>
              <a:gd name="T97" fmla="*/ 2610 h 8022"/>
              <a:gd name="T98" fmla="*/ 818 w 6488"/>
              <a:gd name="T99" fmla="*/ 2007 h 8022"/>
              <a:gd name="T100" fmla="*/ 1416 w 6488"/>
              <a:gd name="T101" fmla="*/ 1943 h 8022"/>
              <a:gd name="T102" fmla="*/ 2054 w 6488"/>
              <a:gd name="T103" fmla="*/ 2326 h 8022"/>
              <a:gd name="T104" fmla="*/ 1674 w 6488"/>
              <a:gd name="T105" fmla="*/ 3086 h 8022"/>
              <a:gd name="T106" fmla="*/ 1084 w 6488"/>
              <a:gd name="T107" fmla="*/ 2237 h 8022"/>
              <a:gd name="T108" fmla="*/ 531 w 6488"/>
              <a:gd name="T109" fmla="*/ 1749 h 8022"/>
              <a:gd name="T110" fmla="*/ 5742 w 6488"/>
              <a:gd name="T111" fmla="*/ 3370 h 8022"/>
              <a:gd name="T112" fmla="*/ 4278 w 6488"/>
              <a:gd name="T113" fmla="*/ 2596 h 8022"/>
              <a:gd name="T114" fmla="*/ 3367 w 6488"/>
              <a:gd name="T115" fmla="*/ 1544 h 8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8" h="8022">
                <a:moveTo>
                  <a:pt x="266" y="7985"/>
                </a:moveTo>
                <a:cubicBezTo>
                  <a:pt x="263" y="7980"/>
                  <a:pt x="254" y="7976"/>
                  <a:pt x="246" y="7976"/>
                </a:cubicBezTo>
                <a:cubicBezTo>
                  <a:pt x="225" y="7976"/>
                  <a:pt x="168" y="7924"/>
                  <a:pt x="145" y="7884"/>
                </a:cubicBezTo>
                <a:cubicBezTo>
                  <a:pt x="106" y="7814"/>
                  <a:pt x="94" y="7753"/>
                  <a:pt x="95" y="7629"/>
                </a:cubicBezTo>
                <a:cubicBezTo>
                  <a:pt x="95" y="7476"/>
                  <a:pt x="121" y="7381"/>
                  <a:pt x="179" y="7320"/>
                </a:cubicBezTo>
                <a:cubicBezTo>
                  <a:pt x="221" y="7274"/>
                  <a:pt x="296" y="7253"/>
                  <a:pt x="367" y="7266"/>
                </a:cubicBezTo>
                <a:cubicBezTo>
                  <a:pt x="446" y="7281"/>
                  <a:pt x="493" y="7322"/>
                  <a:pt x="525" y="7407"/>
                </a:cubicBezTo>
                <a:cubicBezTo>
                  <a:pt x="549" y="7468"/>
                  <a:pt x="552" y="7493"/>
                  <a:pt x="552" y="7629"/>
                </a:cubicBezTo>
                <a:cubicBezTo>
                  <a:pt x="552" y="7830"/>
                  <a:pt x="513" y="7922"/>
                  <a:pt x="409" y="7973"/>
                </a:cubicBezTo>
                <a:cubicBezTo>
                  <a:pt x="374" y="7990"/>
                  <a:pt x="274" y="7998"/>
                  <a:pt x="266" y="7985"/>
                </a:cubicBezTo>
                <a:close/>
                <a:moveTo>
                  <a:pt x="370" y="7908"/>
                </a:moveTo>
                <a:cubicBezTo>
                  <a:pt x="404" y="7894"/>
                  <a:pt x="438" y="7853"/>
                  <a:pt x="449" y="7814"/>
                </a:cubicBezTo>
                <a:cubicBezTo>
                  <a:pt x="475" y="7724"/>
                  <a:pt x="475" y="7524"/>
                  <a:pt x="449" y="7433"/>
                </a:cubicBezTo>
                <a:cubicBezTo>
                  <a:pt x="436" y="7388"/>
                  <a:pt x="387" y="7342"/>
                  <a:pt x="344" y="7335"/>
                </a:cubicBezTo>
                <a:cubicBezTo>
                  <a:pt x="292" y="7326"/>
                  <a:pt x="242" y="7354"/>
                  <a:pt x="215" y="7406"/>
                </a:cubicBezTo>
                <a:cubicBezTo>
                  <a:pt x="190" y="7457"/>
                  <a:pt x="177" y="7574"/>
                  <a:pt x="184" y="7694"/>
                </a:cubicBezTo>
                <a:cubicBezTo>
                  <a:pt x="191" y="7799"/>
                  <a:pt x="200" y="7830"/>
                  <a:pt x="239" y="7874"/>
                </a:cubicBezTo>
                <a:cubicBezTo>
                  <a:pt x="278" y="7919"/>
                  <a:pt x="319" y="7929"/>
                  <a:pt x="370" y="7908"/>
                </a:cubicBezTo>
                <a:close/>
                <a:moveTo>
                  <a:pt x="1843" y="7974"/>
                </a:moveTo>
                <a:cubicBezTo>
                  <a:pt x="1825" y="7965"/>
                  <a:pt x="1800" y="7948"/>
                  <a:pt x="1787" y="7936"/>
                </a:cubicBezTo>
                <a:cubicBezTo>
                  <a:pt x="1757" y="7908"/>
                  <a:pt x="1721" y="7836"/>
                  <a:pt x="1709" y="7782"/>
                </a:cubicBezTo>
                <a:cubicBezTo>
                  <a:pt x="1695" y="7716"/>
                  <a:pt x="1697" y="7518"/>
                  <a:pt x="1713" y="7459"/>
                </a:cubicBezTo>
                <a:cubicBezTo>
                  <a:pt x="1746" y="7329"/>
                  <a:pt x="1815" y="7264"/>
                  <a:pt x="1923" y="7263"/>
                </a:cubicBezTo>
                <a:cubicBezTo>
                  <a:pt x="2045" y="7262"/>
                  <a:pt x="2115" y="7328"/>
                  <a:pt x="2145" y="7471"/>
                </a:cubicBezTo>
                <a:cubicBezTo>
                  <a:pt x="2169" y="7590"/>
                  <a:pt x="2156" y="7793"/>
                  <a:pt x="2120" y="7864"/>
                </a:cubicBezTo>
                <a:cubicBezTo>
                  <a:pt x="2063" y="7972"/>
                  <a:pt x="1939" y="8022"/>
                  <a:pt x="1843" y="7974"/>
                </a:cubicBezTo>
                <a:close/>
                <a:moveTo>
                  <a:pt x="1977" y="7907"/>
                </a:moveTo>
                <a:cubicBezTo>
                  <a:pt x="2007" y="7891"/>
                  <a:pt x="2039" y="7853"/>
                  <a:pt x="2050" y="7819"/>
                </a:cubicBezTo>
                <a:cubicBezTo>
                  <a:pt x="2060" y="7788"/>
                  <a:pt x="2075" y="7632"/>
                  <a:pt x="2071" y="7600"/>
                </a:cubicBezTo>
                <a:cubicBezTo>
                  <a:pt x="2070" y="7589"/>
                  <a:pt x="2066" y="7550"/>
                  <a:pt x="2064" y="7514"/>
                </a:cubicBezTo>
                <a:cubicBezTo>
                  <a:pt x="2061" y="7478"/>
                  <a:pt x="2052" y="7434"/>
                  <a:pt x="2043" y="7415"/>
                </a:cubicBezTo>
                <a:cubicBezTo>
                  <a:pt x="2028" y="7381"/>
                  <a:pt x="1989" y="7345"/>
                  <a:pt x="1954" y="7335"/>
                </a:cubicBezTo>
                <a:cubicBezTo>
                  <a:pt x="1906" y="7320"/>
                  <a:pt x="1844" y="7354"/>
                  <a:pt x="1814" y="7413"/>
                </a:cubicBezTo>
                <a:cubicBezTo>
                  <a:pt x="1783" y="7474"/>
                  <a:pt x="1775" y="7687"/>
                  <a:pt x="1799" y="7798"/>
                </a:cubicBezTo>
                <a:cubicBezTo>
                  <a:pt x="1809" y="7842"/>
                  <a:pt x="1861" y="7907"/>
                  <a:pt x="1890" y="7913"/>
                </a:cubicBezTo>
                <a:cubicBezTo>
                  <a:pt x="1928" y="7920"/>
                  <a:pt x="1955" y="7918"/>
                  <a:pt x="1977" y="7907"/>
                </a:cubicBezTo>
                <a:close/>
                <a:moveTo>
                  <a:pt x="899" y="7706"/>
                </a:moveTo>
                <a:cubicBezTo>
                  <a:pt x="899" y="7404"/>
                  <a:pt x="900" y="7407"/>
                  <a:pt x="844" y="7451"/>
                </a:cubicBezTo>
                <a:cubicBezTo>
                  <a:pt x="819" y="7471"/>
                  <a:pt x="733" y="7518"/>
                  <a:pt x="722" y="7518"/>
                </a:cubicBezTo>
                <a:cubicBezTo>
                  <a:pt x="720" y="7518"/>
                  <a:pt x="719" y="7500"/>
                  <a:pt x="719" y="7478"/>
                </a:cubicBezTo>
                <a:cubicBezTo>
                  <a:pt x="719" y="7438"/>
                  <a:pt x="719" y="7438"/>
                  <a:pt x="763" y="7413"/>
                </a:cubicBezTo>
                <a:cubicBezTo>
                  <a:pt x="814" y="7385"/>
                  <a:pt x="898" y="7310"/>
                  <a:pt x="915" y="7278"/>
                </a:cubicBezTo>
                <a:cubicBezTo>
                  <a:pt x="924" y="7260"/>
                  <a:pt x="932" y="7257"/>
                  <a:pt x="952" y="7259"/>
                </a:cubicBezTo>
                <a:lnTo>
                  <a:pt x="977" y="7261"/>
                </a:lnTo>
                <a:lnTo>
                  <a:pt x="979" y="7619"/>
                </a:lnTo>
                <a:lnTo>
                  <a:pt x="981" y="7976"/>
                </a:lnTo>
                <a:lnTo>
                  <a:pt x="940" y="7976"/>
                </a:lnTo>
                <a:lnTo>
                  <a:pt x="899" y="7976"/>
                </a:lnTo>
                <a:lnTo>
                  <a:pt x="899" y="7706"/>
                </a:lnTo>
                <a:close/>
                <a:moveTo>
                  <a:pt x="1381" y="7707"/>
                </a:moveTo>
                <a:cubicBezTo>
                  <a:pt x="1381" y="7539"/>
                  <a:pt x="1378" y="7436"/>
                  <a:pt x="1373" y="7433"/>
                </a:cubicBezTo>
                <a:cubicBezTo>
                  <a:pt x="1369" y="7430"/>
                  <a:pt x="1344" y="7442"/>
                  <a:pt x="1318" y="7459"/>
                </a:cubicBezTo>
                <a:cubicBezTo>
                  <a:pt x="1262" y="7496"/>
                  <a:pt x="1213" y="7519"/>
                  <a:pt x="1206" y="7512"/>
                </a:cubicBezTo>
                <a:cubicBezTo>
                  <a:pt x="1200" y="7506"/>
                  <a:pt x="1200" y="7458"/>
                  <a:pt x="1206" y="7441"/>
                </a:cubicBezTo>
                <a:cubicBezTo>
                  <a:pt x="1209" y="7434"/>
                  <a:pt x="1216" y="7429"/>
                  <a:pt x="1222" y="7429"/>
                </a:cubicBezTo>
                <a:cubicBezTo>
                  <a:pt x="1241" y="7429"/>
                  <a:pt x="1352" y="7339"/>
                  <a:pt x="1384" y="7298"/>
                </a:cubicBezTo>
                <a:cubicBezTo>
                  <a:pt x="1409" y="7266"/>
                  <a:pt x="1422" y="7257"/>
                  <a:pt x="1440" y="7257"/>
                </a:cubicBezTo>
                <a:lnTo>
                  <a:pt x="1463" y="7257"/>
                </a:lnTo>
                <a:lnTo>
                  <a:pt x="1463" y="7616"/>
                </a:lnTo>
                <a:lnTo>
                  <a:pt x="1463" y="7976"/>
                </a:lnTo>
                <a:lnTo>
                  <a:pt x="1422" y="7976"/>
                </a:lnTo>
                <a:lnTo>
                  <a:pt x="1381" y="7976"/>
                </a:lnTo>
                <a:lnTo>
                  <a:pt x="1381" y="7707"/>
                </a:lnTo>
                <a:close/>
                <a:moveTo>
                  <a:pt x="2629" y="7938"/>
                </a:moveTo>
                <a:cubicBezTo>
                  <a:pt x="2626" y="7935"/>
                  <a:pt x="2623" y="7810"/>
                  <a:pt x="2623" y="7660"/>
                </a:cubicBezTo>
                <a:cubicBezTo>
                  <a:pt x="2623" y="7510"/>
                  <a:pt x="2621" y="7388"/>
                  <a:pt x="2619" y="7388"/>
                </a:cubicBezTo>
                <a:cubicBezTo>
                  <a:pt x="2617" y="7388"/>
                  <a:pt x="2598" y="7400"/>
                  <a:pt x="2576" y="7415"/>
                </a:cubicBezTo>
                <a:cubicBezTo>
                  <a:pt x="2534" y="7445"/>
                  <a:pt x="2474" y="7478"/>
                  <a:pt x="2460" y="7478"/>
                </a:cubicBezTo>
                <a:cubicBezTo>
                  <a:pt x="2455" y="7478"/>
                  <a:pt x="2452" y="7462"/>
                  <a:pt x="2452" y="7442"/>
                </a:cubicBezTo>
                <a:cubicBezTo>
                  <a:pt x="2452" y="7407"/>
                  <a:pt x="2452" y="7407"/>
                  <a:pt x="2519" y="7363"/>
                </a:cubicBezTo>
                <a:cubicBezTo>
                  <a:pt x="2561" y="7335"/>
                  <a:pt x="2600" y="7301"/>
                  <a:pt x="2623" y="7271"/>
                </a:cubicBezTo>
                <a:cubicBezTo>
                  <a:pt x="2651" y="7236"/>
                  <a:pt x="2665" y="7224"/>
                  <a:pt x="2682" y="7224"/>
                </a:cubicBezTo>
                <a:cubicBezTo>
                  <a:pt x="2694" y="7224"/>
                  <a:pt x="2705" y="7229"/>
                  <a:pt x="2707" y="7234"/>
                </a:cubicBezTo>
                <a:cubicBezTo>
                  <a:pt x="2708" y="7240"/>
                  <a:pt x="2710" y="7401"/>
                  <a:pt x="2709" y="7592"/>
                </a:cubicBezTo>
                <a:lnTo>
                  <a:pt x="2709" y="7939"/>
                </a:lnTo>
                <a:lnTo>
                  <a:pt x="2672" y="7942"/>
                </a:lnTo>
                <a:cubicBezTo>
                  <a:pt x="2652" y="7943"/>
                  <a:pt x="2632" y="7941"/>
                  <a:pt x="2629" y="7938"/>
                </a:cubicBezTo>
                <a:close/>
                <a:moveTo>
                  <a:pt x="3913" y="7831"/>
                </a:moveTo>
                <a:cubicBezTo>
                  <a:pt x="3885" y="7801"/>
                  <a:pt x="3850" y="7765"/>
                  <a:pt x="3837" y="7751"/>
                </a:cubicBezTo>
                <a:cubicBezTo>
                  <a:pt x="3777" y="7687"/>
                  <a:pt x="3780" y="7697"/>
                  <a:pt x="3771" y="7569"/>
                </a:cubicBezTo>
                <a:lnTo>
                  <a:pt x="3763" y="7450"/>
                </a:lnTo>
                <a:lnTo>
                  <a:pt x="3731" y="7438"/>
                </a:lnTo>
                <a:cubicBezTo>
                  <a:pt x="3713" y="7432"/>
                  <a:pt x="3674" y="7416"/>
                  <a:pt x="3644" y="7403"/>
                </a:cubicBezTo>
                <a:cubicBezTo>
                  <a:pt x="3615" y="7390"/>
                  <a:pt x="3586" y="7379"/>
                  <a:pt x="3580" y="7379"/>
                </a:cubicBezTo>
                <a:cubicBezTo>
                  <a:pt x="3574" y="7379"/>
                  <a:pt x="3555" y="7391"/>
                  <a:pt x="3538" y="7406"/>
                </a:cubicBezTo>
                <a:cubicBezTo>
                  <a:pt x="3491" y="7447"/>
                  <a:pt x="3442" y="7486"/>
                  <a:pt x="3384" y="7529"/>
                </a:cubicBezTo>
                <a:cubicBezTo>
                  <a:pt x="3336" y="7565"/>
                  <a:pt x="3327" y="7568"/>
                  <a:pt x="3298" y="7564"/>
                </a:cubicBezTo>
                <a:cubicBezTo>
                  <a:pt x="3280" y="7562"/>
                  <a:pt x="3227" y="7556"/>
                  <a:pt x="3180" y="7550"/>
                </a:cubicBezTo>
                <a:cubicBezTo>
                  <a:pt x="3085" y="7538"/>
                  <a:pt x="3107" y="7555"/>
                  <a:pt x="2991" y="7408"/>
                </a:cubicBezTo>
                <a:cubicBezTo>
                  <a:pt x="2958" y="7368"/>
                  <a:pt x="2926" y="7327"/>
                  <a:pt x="2919" y="7318"/>
                </a:cubicBezTo>
                <a:cubicBezTo>
                  <a:pt x="2911" y="7309"/>
                  <a:pt x="2892" y="7285"/>
                  <a:pt x="2877" y="7265"/>
                </a:cubicBezTo>
                <a:cubicBezTo>
                  <a:pt x="2861" y="7245"/>
                  <a:pt x="2844" y="7223"/>
                  <a:pt x="2838" y="7216"/>
                </a:cubicBezTo>
                <a:cubicBezTo>
                  <a:pt x="2833" y="7209"/>
                  <a:pt x="2806" y="7176"/>
                  <a:pt x="2778" y="7142"/>
                </a:cubicBezTo>
                <a:lnTo>
                  <a:pt x="2729" y="7081"/>
                </a:lnTo>
                <a:lnTo>
                  <a:pt x="2733" y="6942"/>
                </a:lnTo>
                <a:cubicBezTo>
                  <a:pt x="2737" y="6804"/>
                  <a:pt x="2737" y="6803"/>
                  <a:pt x="2759" y="6787"/>
                </a:cubicBezTo>
                <a:cubicBezTo>
                  <a:pt x="2782" y="6770"/>
                  <a:pt x="2919" y="6661"/>
                  <a:pt x="2945" y="6639"/>
                </a:cubicBezTo>
                <a:cubicBezTo>
                  <a:pt x="2957" y="6629"/>
                  <a:pt x="2959" y="6619"/>
                  <a:pt x="2956" y="6596"/>
                </a:cubicBezTo>
                <a:cubicBezTo>
                  <a:pt x="2953" y="6580"/>
                  <a:pt x="2948" y="6541"/>
                  <a:pt x="2945" y="6509"/>
                </a:cubicBezTo>
                <a:cubicBezTo>
                  <a:pt x="2942" y="6478"/>
                  <a:pt x="2936" y="6447"/>
                  <a:pt x="2931" y="6441"/>
                </a:cubicBezTo>
                <a:cubicBezTo>
                  <a:pt x="2926" y="6435"/>
                  <a:pt x="2861" y="6399"/>
                  <a:pt x="2786" y="6362"/>
                </a:cubicBezTo>
                <a:lnTo>
                  <a:pt x="2651" y="6294"/>
                </a:lnTo>
                <a:lnTo>
                  <a:pt x="2616" y="6179"/>
                </a:lnTo>
                <a:lnTo>
                  <a:pt x="2582" y="6064"/>
                </a:lnTo>
                <a:lnTo>
                  <a:pt x="2602" y="6017"/>
                </a:lnTo>
                <a:cubicBezTo>
                  <a:pt x="2613" y="5991"/>
                  <a:pt x="2675" y="5865"/>
                  <a:pt x="2739" y="5737"/>
                </a:cubicBezTo>
                <a:cubicBezTo>
                  <a:pt x="2846" y="5524"/>
                  <a:pt x="2858" y="5504"/>
                  <a:pt x="2881" y="5498"/>
                </a:cubicBezTo>
                <a:cubicBezTo>
                  <a:pt x="2894" y="5494"/>
                  <a:pt x="2953" y="5481"/>
                  <a:pt x="3011" y="5467"/>
                </a:cubicBezTo>
                <a:lnTo>
                  <a:pt x="3118" y="5443"/>
                </a:lnTo>
                <a:lnTo>
                  <a:pt x="3236" y="5501"/>
                </a:lnTo>
                <a:cubicBezTo>
                  <a:pt x="3301" y="5534"/>
                  <a:pt x="3358" y="5560"/>
                  <a:pt x="3363" y="5560"/>
                </a:cubicBezTo>
                <a:cubicBezTo>
                  <a:pt x="3367" y="5560"/>
                  <a:pt x="3407" y="5536"/>
                  <a:pt x="3451" y="5508"/>
                </a:cubicBezTo>
                <a:lnTo>
                  <a:pt x="3531" y="5456"/>
                </a:lnTo>
                <a:lnTo>
                  <a:pt x="3525" y="5307"/>
                </a:lnTo>
                <a:lnTo>
                  <a:pt x="3520" y="5158"/>
                </a:lnTo>
                <a:lnTo>
                  <a:pt x="3612" y="5069"/>
                </a:lnTo>
                <a:cubicBezTo>
                  <a:pt x="3663" y="5021"/>
                  <a:pt x="3708" y="4979"/>
                  <a:pt x="3713" y="4976"/>
                </a:cubicBezTo>
                <a:cubicBezTo>
                  <a:pt x="3718" y="4973"/>
                  <a:pt x="3790" y="4968"/>
                  <a:pt x="3874" y="4965"/>
                </a:cubicBezTo>
                <a:cubicBezTo>
                  <a:pt x="3957" y="4962"/>
                  <a:pt x="4041" y="4958"/>
                  <a:pt x="4062" y="4956"/>
                </a:cubicBezTo>
                <a:cubicBezTo>
                  <a:pt x="4082" y="4954"/>
                  <a:pt x="4143" y="4951"/>
                  <a:pt x="4198" y="4948"/>
                </a:cubicBezTo>
                <a:lnTo>
                  <a:pt x="4299" y="4943"/>
                </a:lnTo>
                <a:lnTo>
                  <a:pt x="4325" y="4965"/>
                </a:lnTo>
                <a:cubicBezTo>
                  <a:pt x="4340" y="4977"/>
                  <a:pt x="4384" y="5024"/>
                  <a:pt x="4423" y="5068"/>
                </a:cubicBezTo>
                <a:lnTo>
                  <a:pt x="4495" y="5149"/>
                </a:lnTo>
                <a:lnTo>
                  <a:pt x="4495" y="5200"/>
                </a:lnTo>
                <a:cubicBezTo>
                  <a:pt x="4495" y="5268"/>
                  <a:pt x="4504" y="5364"/>
                  <a:pt x="4510" y="5370"/>
                </a:cubicBezTo>
                <a:cubicBezTo>
                  <a:pt x="4513" y="5373"/>
                  <a:pt x="4539" y="5383"/>
                  <a:pt x="4567" y="5393"/>
                </a:cubicBezTo>
                <a:cubicBezTo>
                  <a:pt x="4596" y="5403"/>
                  <a:pt x="4634" y="5418"/>
                  <a:pt x="4651" y="5427"/>
                </a:cubicBezTo>
                <a:cubicBezTo>
                  <a:pt x="4722" y="5463"/>
                  <a:pt x="4713" y="5465"/>
                  <a:pt x="4819" y="5380"/>
                </a:cubicBezTo>
                <a:lnTo>
                  <a:pt x="4916" y="5302"/>
                </a:lnTo>
                <a:lnTo>
                  <a:pt x="5054" y="5306"/>
                </a:lnTo>
                <a:cubicBezTo>
                  <a:pt x="5137" y="5309"/>
                  <a:pt x="5194" y="5314"/>
                  <a:pt x="5197" y="5319"/>
                </a:cubicBezTo>
                <a:cubicBezTo>
                  <a:pt x="5205" y="5332"/>
                  <a:pt x="5278" y="5422"/>
                  <a:pt x="5312" y="5462"/>
                </a:cubicBezTo>
                <a:cubicBezTo>
                  <a:pt x="5328" y="5481"/>
                  <a:pt x="5348" y="5505"/>
                  <a:pt x="5355" y="5516"/>
                </a:cubicBezTo>
                <a:cubicBezTo>
                  <a:pt x="5370" y="5537"/>
                  <a:pt x="5378" y="5548"/>
                  <a:pt x="5494" y="5691"/>
                </a:cubicBezTo>
                <a:lnTo>
                  <a:pt x="5558" y="5769"/>
                </a:lnTo>
                <a:lnTo>
                  <a:pt x="5557" y="5884"/>
                </a:lnTo>
                <a:cubicBezTo>
                  <a:pt x="5556" y="5948"/>
                  <a:pt x="5553" y="6009"/>
                  <a:pt x="5550" y="6021"/>
                </a:cubicBezTo>
                <a:cubicBezTo>
                  <a:pt x="5546" y="6036"/>
                  <a:pt x="5506" y="6073"/>
                  <a:pt x="5425" y="6138"/>
                </a:cubicBezTo>
                <a:lnTo>
                  <a:pt x="5307" y="6234"/>
                </a:lnTo>
                <a:lnTo>
                  <a:pt x="5314" y="6309"/>
                </a:lnTo>
                <a:cubicBezTo>
                  <a:pt x="5317" y="6350"/>
                  <a:pt x="5323" y="6390"/>
                  <a:pt x="5327" y="6397"/>
                </a:cubicBezTo>
                <a:cubicBezTo>
                  <a:pt x="5332" y="6405"/>
                  <a:pt x="5373" y="6435"/>
                  <a:pt x="5419" y="6463"/>
                </a:cubicBezTo>
                <a:cubicBezTo>
                  <a:pt x="5605" y="6578"/>
                  <a:pt x="5613" y="6585"/>
                  <a:pt x="5622" y="6617"/>
                </a:cubicBezTo>
                <a:cubicBezTo>
                  <a:pt x="5627" y="6634"/>
                  <a:pt x="5630" y="6652"/>
                  <a:pt x="5630" y="6656"/>
                </a:cubicBezTo>
                <a:cubicBezTo>
                  <a:pt x="5630" y="6661"/>
                  <a:pt x="5640" y="6705"/>
                  <a:pt x="5652" y="6756"/>
                </a:cubicBezTo>
                <a:lnTo>
                  <a:pt x="5674" y="6847"/>
                </a:lnTo>
                <a:lnTo>
                  <a:pt x="5636" y="6909"/>
                </a:lnTo>
                <a:cubicBezTo>
                  <a:pt x="5587" y="6989"/>
                  <a:pt x="5535" y="7072"/>
                  <a:pt x="5479" y="7159"/>
                </a:cubicBezTo>
                <a:cubicBezTo>
                  <a:pt x="5455" y="7197"/>
                  <a:pt x="5428" y="7242"/>
                  <a:pt x="5419" y="7258"/>
                </a:cubicBezTo>
                <a:cubicBezTo>
                  <a:pt x="5368" y="7350"/>
                  <a:pt x="5373" y="7347"/>
                  <a:pt x="5240" y="7377"/>
                </a:cubicBezTo>
                <a:cubicBezTo>
                  <a:pt x="5174" y="7392"/>
                  <a:pt x="5113" y="7404"/>
                  <a:pt x="5104" y="7404"/>
                </a:cubicBezTo>
                <a:cubicBezTo>
                  <a:pt x="5095" y="7404"/>
                  <a:pt x="5075" y="7395"/>
                  <a:pt x="5059" y="7385"/>
                </a:cubicBezTo>
                <a:cubicBezTo>
                  <a:pt x="4966" y="7322"/>
                  <a:pt x="4876" y="7273"/>
                  <a:pt x="4864" y="7277"/>
                </a:cubicBezTo>
                <a:cubicBezTo>
                  <a:pt x="4857" y="7280"/>
                  <a:pt x="4824" y="7299"/>
                  <a:pt x="4791" y="7320"/>
                </a:cubicBezTo>
                <a:lnTo>
                  <a:pt x="4730" y="7358"/>
                </a:lnTo>
                <a:lnTo>
                  <a:pt x="4735" y="7465"/>
                </a:lnTo>
                <a:cubicBezTo>
                  <a:pt x="4738" y="7523"/>
                  <a:pt x="4742" y="7592"/>
                  <a:pt x="4744" y="7616"/>
                </a:cubicBezTo>
                <a:cubicBezTo>
                  <a:pt x="4749" y="7669"/>
                  <a:pt x="4753" y="7664"/>
                  <a:pt x="4629" y="7777"/>
                </a:cubicBezTo>
                <a:lnTo>
                  <a:pt x="4548" y="7851"/>
                </a:lnTo>
                <a:lnTo>
                  <a:pt x="4437" y="7856"/>
                </a:lnTo>
                <a:cubicBezTo>
                  <a:pt x="4248" y="7865"/>
                  <a:pt x="4026" y="7878"/>
                  <a:pt x="3995" y="7882"/>
                </a:cubicBezTo>
                <a:cubicBezTo>
                  <a:pt x="3967" y="7886"/>
                  <a:pt x="3962" y="7883"/>
                  <a:pt x="3913" y="7831"/>
                </a:cubicBezTo>
                <a:close/>
                <a:moveTo>
                  <a:pt x="4256" y="6986"/>
                </a:moveTo>
                <a:cubicBezTo>
                  <a:pt x="4524" y="6916"/>
                  <a:pt x="4714" y="6649"/>
                  <a:pt x="4694" y="6374"/>
                </a:cubicBezTo>
                <a:cubicBezTo>
                  <a:pt x="4676" y="6134"/>
                  <a:pt x="4517" y="5927"/>
                  <a:pt x="4286" y="5847"/>
                </a:cubicBezTo>
                <a:cubicBezTo>
                  <a:pt x="4233" y="5828"/>
                  <a:pt x="4203" y="5824"/>
                  <a:pt x="4119" y="5820"/>
                </a:cubicBezTo>
                <a:cubicBezTo>
                  <a:pt x="4030" y="5817"/>
                  <a:pt x="4008" y="5819"/>
                  <a:pt x="3951" y="5835"/>
                </a:cubicBezTo>
                <a:cubicBezTo>
                  <a:pt x="3872" y="5857"/>
                  <a:pt x="3788" y="5898"/>
                  <a:pt x="3732" y="5943"/>
                </a:cubicBezTo>
                <a:cubicBezTo>
                  <a:pt x="3681" y="5982"/>
                  <a:pt x="3620" y="6050"/>
                  <a:pt x="3599" y="6088"/>
                </a:cubicBezTo>
                <a:cubicBezTo>
                  <a:pt x="3590" y="6104"/>
                  <a:pt x="3577" y="6126"/>
                  <a:pt x="3569" y="6138"/>
                </a:cubicBezTo>
                <a:cubicBezTo>
                  <a:pt x="3527" y="6200"/>
                  <a:pt x="3495" y="6366"/>
                  <a:pt x="3506" y="6464"/>
                </a:cubicBezTo>
                <a:cubicBezTo>
                  <a:pt x="3516" y="6553"/>
                  <a:pt x="3528" y="6601"/>
                  <a:pt x="3552" y="6652"/>
                </a:cubicBezTo>
                <a:cubicBezTo>
                  <a:pt x="3644" y="6842"/>
                  <a:pt x="3802" y="6966"/>
                  <a:pt x="3996" y="7000"/>
                </a:cubicBezTo>
                <a:cubicBezTo>
                  <a:pt x="4072" y="7013"/>
                  <a:pt x="4176" y="7008"/>
                  <a:pt x="4256" y="6986"/>
                </a:cubicBezTo>
                <a:close/>
                <a:moveTo>
                  <a:pt x="257" y="6774"/>
                </a:moveTo>
                <a:cubicBezTo>
                  <a:pt x="206" y="6757"/>
                  <a:pt x="168" y="6723"/>
                  <a:pt x="141" y="6667"/>
                </a:cubicBezTo>
                <a:cubicBezTo>
                  <a:pt x="103" y="6590"/>
                  <a:pt x="87" y="6497"/>
                  <a:pt x="93" y="6389"/>
                </a:cubicBezTo>
                <a:cubicBezTo>
                  <a:pt x="105" y="6170"/>
                  <a:pt x="172" y="6067"/>
                  <a:pt x="310" y="6057"/>
                </a:cubicBezTo>
                <a:cubicBezTo>
                  <a:pt x="417" y="6050"/>
                  <a:pt x="491" y="6103"/>
                  <a:pt x="531" y="6216"/>
                </a:cubicBezTo>
                <a:cubicBezTo>
                  <a:pt x="550" y="6268"/>
                  <a:pt x="552" y="6283"/>
                  <a:pt x="552" y="6415"/>
                </a:cubicBezTo>
                <a:cubicBezTo>
                  <a:pt x="551" y="6543"/>
                  <a:pt x="549" y="6564"/>
                  <a:pt x="533" y="6613"/>
                </a:cubicBezTo>
                <a:cubicBezTo>
                  <a:pt x="495" y="6723"/>
                  <a:pt x="436" y="6773"/>
                  <a:pt x="338" y="6779"/>
                </a:cubicBezTo>
                <a:cubicBezTo>
                  <a:pt x="307" y="6781"/>
                  <a:pt x="271" y="6779"/>
                  <a:pt x="257" y="6774"/>
                </a:cubicBezTo>
                <a:close/>
                <a:moveTo>
                  <a:pt x="405" y="6674"/>
                </a:moveTo>
                <a:cubicBezTo>
                  <a:pt x="449" y="6630"/>
                  <a:pt x="459" y="6599"/>
                  <a:pt x="469" y="6466"/>
                </a:cubicBezTo>
                <a:cubicBezTo>
                  <a:pt x="475" y="6397"/>
                  <a:pt x="463" y="6272"/>
                  <a:pt x="445" y="6218"/>
                </a:cubicBezTo>
                <a:cubicBezTo>
                  <a:pt x="432" y="6178"/>
                  <a:pt x="399" y="6146"/>
                  <a:pt x="354" y="6129"/>
                </a:cubicBezTo>
                <a:cubicBezTo>
                  <a:pt x="298" y="6107"/>
                  <a:pt x="233" y="6149"/>
                  <a:pt x="204" y="6226"/>
                </a:cubicBezTo>
                <a:cubicBezTo>
                  <a:pt x="188" y="6267"/>
                  <a:pt x="186" y="6289"/>
                  <a:pt x="185" y="6415"/>
                </a:cubicBezTo>
                <a:cubicBezTo>
                  <a:pt x="185" y="6528"/>
                  <a:pt x="188" y="6567"/>
                  <a:pt x="199" y="6599"/>
                </a:cubicBezTo>
                <a:cubicBezTo>
                  <a:pt x="223" y="6671"/>
                  <a:pt x="268" y="6709"/>
                  <a:pt x="330" y="6709"/>
                </a:cubicBezTo>
                <a:cubicBezTo>
                  <a:pt x="366" y="6709"/>
                  <a:pt x="373" y="6706"/>
                  <a:pt x="405" y="6674"/>
                </a:cubicBezTo>
                <a:close/>
                <a:moveTo>
                  <a:pt x="797" y="6764"/>
                </a:moveTo>
                <a:cubicBezTo>
                  <a:pt x="745" y="6739"/>
                  <a:pt x="724" y="6718"/>
                  <a:pt x="700" y="6670"/>
                </a:cubicBezTo>
                <a:cubicBezTo>
                  <a:pt x="666" y="6604"/>
                  <a:pt x="654" y="6534"/>
                  <a:pt x="654" y="6415"/>
                </a:cubicBezTo>
                <a:cubicBezTo>
                  <a:pt x="654" y="6178"/>
                  <a:pt x="724" y="6068"/>
                  <a:pt x="879" y="6057"/>
                </a:cubicBezTo>
                <a:cubicBezTo>
                  <a:pt x="941" y="6053"/>
                  <a:pt x="965" y="6061"/>
                  <a:pt x="1020" y="6102"/>
                </a:cubicBezTo>
                <a:cubicBezTo>
                  <a:pt x="1080" y="6147"/>
                  <a:pt x="1113" y="6261"/>
                  <a:pt x="1113" y="6418"/>
                </a:cubicBezTo>
                <a:cubicBezTo>
                  <a:pt x="1113" y="6575"/>
                  <a:pt x="1087" y="6669"/>
                  <a:pt x="1028" y="6722"/>
                </a:cubicBezTo>
                <a:cubicBezTo>
                  <a:pt x="981" y="6766"/>
                  <a:pt x="958" y="6776"/>
                  <a:pt x="896" y="6780"/>
                </a:cubicBezTo>
                <a:cubicBezTo>
                  <a:pt x="846" y="6783"/>
                  <a:pt x="832" y="6781"/>
                  <a:pt x="797" y="6764"/>
                </a:cubicBezTo>
                <a:close/>
                <a:moveTo>
                  <a:pt x="956" y="6684"/>
                </a:moveTo>
                <a:cubicBezTo>
                  <a:pt x="1005" y="6648"/>
                  <a:pt x="1022" y="6591"/>
                  <a:pt x="1026" y="6452"/>
                </a:cubicBezTo>
                <a:cubicBezTo>
                  <a:pt x="1029" y="6344"/>
                  <a:pt x="1020" y="6252"/>
                  <a:pt x="1002" y="6210"/>
                </a:cubicBezTo>
                <a:cubicBezTo>
                  <a:pt x="978" y="6154"/>
                  <a:pt x="910" y="6114"/>
                  <a:pt x="861" y="6126"/>
                </a:cubicBezTo>
                <a:cubicBezTo>
                  <a:pt x="796" y="6142"/>
                  <a:pt x="757" y="6206"/>
                  <a:pt x="748" y="6309"/>
                </a:cubicBezTo>
                <a:cubicBezTo>
                  <a:pt x="745" y="6343"/>
                  <a:pt x="741" y="6379"/>
                  <a:pt x="739" y="6391"/>
                </a:cubicBezTo>
                <a:cubicBezTo>
                  <a:pt x="732" y="6433"/>
                  <a:pt x="751" y="6587"/>
                  <a:pt x="767" y="6622"/>
                </a:cubicBezTo>
                <a:cubicBezTo>
                  <a:pt x="810" y="6713"/>
                  <a:pt x="883" y="6737"/>
                  <a:pt x="956" y="6684"/>
                </a:cubicBezTo>
                <a:close/>
                <a:moveTo>
                  <a:pt x="1370" y="6771"/>
                </a:moveTo>
                <a:cubicBezTo>
                  <a:pt x="1312" y="6749"/>
                  <a:pt x="1283" y="6719"/>
                  <a:pt x="1253" y="6654"/>
                </a:cubicBezTo>
                <a:cubicBezTo>
                  <a:pt x="1219" y="6582"/>
                  <a:pt x="1210" y="6515"/>
                  <a:pt x="1214" y="6382"/>
                </a:cubicBezTo>
                <a:cubicBezTo>
                  <a:pt x="1220" y="6176"/>
                  <a:pt x="1291" y="6068"/>
                  <a:pt x="1426" y="6058"/>
                </a:cubicBezTo>
                <a:cubicBezTo>
                  <a:pt x="1523" y="6050"/>
                  <a:pt x="1596" y="6093"/>
                  <a:pt x="1636" y="6183"/>
                </a:cubicBezTo>
                <a:cubicBezTo>
                  <a:pt x="1672" y="6264"/>
                  <a:pt x="1684" y="6406"/>
                  <a:pt x="1666" y="6536"/>
                </a:cubicBezTo>
                <a:cubicBezTo>
                  <a:pt x="1652" y="6643"/>
                  <a:pt x="1609" y="6721"/>
                  <a:pt x="1545" y="6757"/>
                </a:cubicBezTo>
                <a:cubicBezTo>
                  <a:pt x="1504" y="6780"/>
                  <a:pt x="1413" y="6787"/>
                  <a:pt x="1370" y="6771"/>
                </a:cubicBezTo>
                <a:close/>
                <a:moveTo>
                  <a:pt x="1525" y="6676"/>
                </a:moveTo>
                <a:cubicBezTo>
                  <a:pt x="1572" y="6630"/>
                  <a:pt x="1581" y="6587"/>
                  <a:pt x="1581" y="6419"/>
                </a:cubicBezTo>
                <a:cubicBezTo>
                  <a:pt x="1581" y="6249"/>
                  <a:pt x="1573" y="6208"/>
                  <a:pt x="1528" y="6165"/>
                </a:cubicBezTo>
                <a:cubicBezTo>
                  <a:pt x="1470" y="6108"/>
                  <a:pt x="1405" y="6111"/>
                  <a:pt x="1354" y="6171"/>
                </a:cubicBezTo>
                <a:cubicBezTo>
                  <a:pt x="1311" y="6220"/>
                  <a:pt x="1303" y="6260"/>
                  <a:pt x="1304" y="6423"/>
                </a:cubicBezTo>
                <a:cubicBezTo>
                  <a:pt x="1304" y="6585"/>
                  <a:pt x="1311" y="6617"/>
                  <a:pt x="1352" y="6666"/>
                </a:cubicBezTo>
                <a:cubicBezTo>
                  <a:pt x="1401" y="6723"/>
                  <a:pt x="1472" y="6727"/>
                  <a:pt x="1525" y="6676"/>
                </a:cubicBezTo>
                <a:close/>
                <a:moveTo>
                  <a:pt x="2019" y="6498"/>
                </a:moveTo>
                <a:cubicBezTo>
                  <a:pt x="2019" y="6334"/>
                  <a:pt x="2015" y="6226"/>
                  <a:pt x="2011" y="6223"/>
                </a:cubicBezTo>
                <a:cubicBezTo>
                  <a:pt x="2006" y="6221"/>
                  <a:pt x="1985" y="6231"/>
                  <a:pt x="1964" y="6245"/>
                </a:cubicBezTo>
                <a:cubicBezTo>
                  <a:pt x="1915" y="6279"/>
                  <a:pt x="1860" y="6309"/>
                  <a:pt x="1848" y="6309"/>
                </a:cubicBezTo>
                <a:cubicBezTo>
                  <a:pt x="1842" y="6309"/>
                  <a:pt x="1839" y="6293"/>
                  <a:pt x="1839" y="6270"/>
                </a:cubicBezTo>
                <a:cubicBezTo>
                  <a:pt x="1839" y="6232"/>
                  <a:pt x="1840" y="6231"/>
                  <a:pt x="1878" y="6211"/>
                </a:cubicBezTo>
                <a:cubicBezTo>
                  <a:pt x="1899" y="6200"/>
                  <a:pt x="1947" y="6160"/>
                  <a:pt x="1985" y="6123"/>
                </a:cubicBezTo>
                <a:cubicBezTo>
                  <a:pt x="2040" y="6067"/>
                  <a:pt x="2057" y="6055"/>
                  <a:pt x="2075" y="6057"/>
                </a:cubicBezTo>
                <a:lnTo>
                  <a:pt x="2096" y="6060"/>
                </a:lnTo>
                <a:lnTo>
                  <a:pt x="2096" y="6411"/>
                </a:lnTo>
                <a:lnTo>
                  <a:pt x="2096" y="6762"/>
                </a:lnTo>
                <a:lnTo>
                  <a:pt x="2057" y="6765"/>
                </a:lnTo>
                <a:lnTo>
                  <a:pt x="2019" y="6767"/>
                </a:lnTo>
                <a:lnTo>
                  <a:pt x="2019" y="6498"/>
                </a:lnTo>
                <a:close/>
                <a:moveTo>
                  <a:pt x="5803" y="5989"/>
                </a:moveTo>
                <a:lnTo>
                  <a:pt x="5734" y="5946"/>
                </a:lnTo>
                <a:lnTo>
                  <a:pt x="5740" y="5826"/>
                </a:lnTo>
                <a:cubicBezTo>
                  <a:pt x="5743" y="5748"/>
                  <a:pt x="5742" y="5703"/>
                  <a:pt x="5737" y="5700"/>
                </a:cubicBezTo>
                <a:cubicBezTo>
                  <a:pt x="5732" y="5697"/>
                  <a:pt x="5714" y="5676"/>
                  <a:pt x="5696" y="5653"/>
                </a:cubicBezTo>
                <a:cubicBezTo>
                  <a:pt x="5678" y="5629"/>
                  <a:pt x="5649" y="5592"/>
                  <a:pt x="5631" y="5569"/>
                </a:cubicBezTo>
                <a:cubicBezTo>
                  <a:pt x="5612" y="5547"/>
                  <a:pt x="5586" y="5513"/>
                  <a:pt x="5571" y="5495"/>
                </a:cubicBezTo>
                <a:cubicBezTo>
                  <a:pt x="5557" y="5477"/>
                  <a:pt x="5508" y="5416"/>
                  <a:pt x="5463" y="5360"/>
                </a:cubicBezTo>
                <a:cubicBezTo>
                  <a:pt x="5418" y="5304"/>
                  <a:pt x="5378" y="5254"/>
                  <a:pt x="5374" y="5249"/>
                </a:cubicBezTo>
                <a:cubicBezTo>
                  <a:pt x="5371" y="5243"/>
                  <a:pt x="5379" y="5211"/>
                  <a:pt x="5393" y="5175"/>
                </a:cubicBezTo>
                <a:cubicBezTo>
                  <a:pt x="5470" y="4976"/>
                  <a:pt x="5435" y="4747"/>
                  <a:pt x="5299" y="4566"/>
                </a:cubicBezTo>
                <a:cubicBezTo>
                  <a:pt x="5156" y="4375"/>
                  <a:pt x="4885" y="4275"/>
                  <a:pt x="4661" y="4331"/>
                </a:cubicBezTo>
                <a:cubicBezTo>
                  <a:pt x="4536" y="4361"/>
                  <a:pt x="4466" y="4396"/>
                  <a:pt x="4372" y="4474"/>
                </a:cubicBezTo>
                <a:cubicBezTo>
                  <a:pt x="4311" y="4525"/>
                  <a:pt x="4243" y="4620"/>
                  <a:pt x="4204" y="4709"/>
                </a:cubicBezTo>
                <a:cubicBezTo>
                  <a:pt x="4176" y="4774"/>
                  <a:pt x="4190" y="4770"/>
                  <a:pt x="3996" y="4776"/>
                </a:cubicBezTo>
                <a:cubicBezTo>
                  <a:pt x="3922" y="4779"/>
                  <a:pt x="3812" y="4783"/>
                  <a:pt x="3752" y="4786"/>
                </a:cubicBezTo>
                <a:lnTo>
                  <a:pt x="3643" y="4791"/>
                </a:lnTo>
                <a:lnTo>
                  <a:pt x="3561" y="4868"/>
                </a:lnTo>
                <a:cubicBezTo>
                  <a:pt x="3515" y="4910"/>
                  <a:pt x="3475" y="4944"/>
                  <a:pt x="3472" y="4944"/>
                </a:cubicBezTo>
                <a:cubicBezTo>
                  <a:pt x="3468" y="4944"/>
                  <a:pt x="3414" y="4919"/>
                  <a:pt x="3352" y="4888"/>
                </a:cubicBezTo>
                <a:lnTo>
                  <a:pt x="3240" y="4832"/>
                </a:lnTo>
                <a:lnTo>
                  <a:pt x="3201" y="4714"/>
                </a:lnTo>
                <a:cubicBezTo>
                  <a:pt x="3180" y="4649"/>
                  <a:pt x="3163" y="4591"/>
                  <a:pt x="3163" y="4584"/>
                </a:cubicBezTo>
                <a:cubicBezTo>
                  <a:pt x="3163" y="4573"/>
                  <a:pt x="3228" y="4431"/>
                  <a:pt x="3254" y="4384"/>
                </a:cubicBezTo>
                <a:cubicBezTo>
                  <a:pt x="3259" y="4375"/>
                  <a:pt x="3290" y="4313"/>
                  <a:pt x="3323" y="4245"/>
                </a:cubicBezTo>
                <a:cubicBezTo>
                  <a:pt x="3392" y="4105"/>
                  <a:pt x="3448" y="3995"/>
                  <a:pt x="3457" y="3986"/>
                </a:cubicBezTo>
                <a:cubicBezTo>
                  <a:pt x="3461" y="3980"/>
                  <a:pt x="3640" y="3934"/>
                  <a:pt x="3715" y="3919"/>
                </a:cubicBezTo>
                <a:cubicBezTo>
                  <a:pt x="3735" y="3915"/>
                  <a:pt x="3764" y="3926"/>
                  <a:pt x="3872" y="3979"/>
                </a:cubicBezTo>
                <a:lnTo>
                  <a:pt x="4004" y="4045"/>
                </a:lnTo>
                <a:lnTo>
                  <a:pt x="4068" y="4003"/>
                </a:lnTo>
                <a:cubicBezTo>
                  <a:pt x="4103" y="3980"/>
                  <a:pt x="4143" y="3954"/>
                  <a:pt x="4158" y="3944"/>
                </a:cubicBezTo>
                <a:lnTo>
                  <a:pt x="4185" y="3927"/>
                </a:lnTo>
                <a:lnTo>
                  <a:pt x="4180" y="3833"/>
                </a:lnTo>
                <a:cubicBezTo>
                  <a:pt x="4178" y="3781"/>
                  <a:pt x="4174" y="3709"/>
                  <a:pt x="4171" y="3673"/>
                </a:cubicBezTo>
                <a:lnTo>
                  <a:pt x="4167" y="3607"/>
                </a:lnTo>
                <a:lnTo>
                  <a:pt x="4272" y="3508"/>
                </a:lnTo>
                <a:lnTo>
                  <a:pt x="4378" y="3409"/>
                </a:lnTo>
                <a:lnTo>
                  <a:pt x="4438" y="3405"/>
                </a:lnTo>
                <a:cubicBezTo>
                  <a:pt x="4472" y="3402"/>
                  <a:pt x="4548" y="3398"/>
                  <a:pt x="4609" y="3396"/>
                </a:cubicBezTo>
                <a:cubicBezTo>
                  <a:pt x="4670" y="3393"/>
                  <a:pt x="4778" y="3388"/>
                  <a:pt x="4850" y="3383"/>
                </a:cubicBezTo>
                <a:cubicBezTo>
                  <a:pt x="4922" y="3379"/>
                  <a:pt x="4989" y="3376"/>
                  <a:pt x="4998" y="3375"/>
                </a:cubicBezTo>
                <a:cubicBezTo>
                  <a:pt x="5009" y="3375"/>
                  <a:pt x="5048" y="3410"/>
                  <a:pt x="5114" y="3480"/>
                </a:cubicBezTo>
                <a:lnTo>
                  <a:pt x="5213" y="3586"/>
                </a:lnTo>
                <a:lnTo>
                  <a:pt x="5218" y="3695"/>
                </a:lnTo>
                <a:cubicBezTo>
                  <a:pt x="5225" y="3844"/>
                  <a:pt x="5222" y="3836"/>
                  <a:pt x="5277" y="3853"/>
                </a:cubicBezTo>
                <a:cubicBezTo>
                  <a:pt x="5303" y="3862"/>
                  <a:pt x="5351" y="3880"/>
                  <a:pt x="5384" y="3895"/>
                </a:cubicBezTo>
                <a:cubicBezTo>
                  <a:pt x="5417" y="3910"/>
                  <a:pt x="5451" y="3923"/>
                  <a:pt x="5460" y="3923"/>
                </a:cubicBezTo>
                <a:cubicBezTo>
                  <a:pt x="5469" y="3923"/>
                  <a:pt x="5504" y="3899"/>
                  <a:pt x="5539" y="3871"/>
                </a:cubicBezTo>
                <a:cubicBezTo>
                  <a:pt x="5574" y="3842"/>
                  <a:pt x="5619" y="3806"/>
                  <a:pt x="5640" y="3790"/>
                </a:cubicBezTo>
                <a:lnTo>
                  <a:pt x="5679" y="3761"/>
                </a:lnTo>
                <a:lnTo>
                  <a:pt x="5800" y="3765"/>
                </a:lnTo>
                <a:cubicBezTo>
                  <a:pt x="5974" y="3770"/>
                  <a:pt x="5962" y="3766"/>
                  <a:pt x="6019" y="3838"/>
                </a:cubicBezTo>
                <a:cubicBezTo>
                  <a:pt x="6046" y="3873"/>
                  <a:pt x="6079" y="3914"/>
                  <a:pt x="6093" y="3930"/>
                </a:cubicBezTo>
                <a:cubicBezTo>
                  <a:pt x="6107" y="3946"/>
                  <a:pt x="6125" y="3969"/>
                  <a:pt x="6134" y="3981"/>
                </a:cubicBezTo>
                <a:cubicBezTo>
                  <a:pt x="6142" y="3993"/>
                  <a:pt x="6186" y="4047"/>
                  <a:pt x="6231" y="4102"/>
                </a:cubicBezTo>
                <a:cubicBezTo>
                  <a:pt x="6373" y="4276"/>
                  <a:pt x="6358" y="4243"/>
                  <a:pt x="6357" y="4384"/>
                </a:cubicBezTo>
                <a:cubicBezTo>
                  <a:pt x="6355" y="4565"/>
                  <a:pt x="6360" y="4551"/>
                  <a:pt x="6270" y="4624"/>
                </a:cubicBezTo>
                <a:cubicBezTo>
                  <a:pt x="6227" y="4659"/>
                  <a:pt x="6183" y="4694"/>
                  <a:pt x="6171" y="4702"/>
                </a:cubicBezTo>
                <a:cubicBezTo>
                  <a:pt x="6159" y="4711"/>
                  <a:pt x="6137" y="4729"/>
                  <a:pt x="6122" y="4743"/>
                </a:cubicBezTo>
                <a:cubicBezTo>
                  <a:pt x="6096" y="4768"/>
                  <a:pt x="6095" y="4769"/>
                  <a:pt x="6101" y="4817"/>
                </a:cubicBezTo>
                <a:cubicBezTo>
                  <a:pt x="6104" y="4844"/>
                  <a:pt x="6108" y="4872"/>
                  <a:pt x="6109" y="4879"/>
                </a:cubicBezTo>
                <a:cubicBezTo>
                  <a:pt x="6110" y="4886"/>
                  <a:pt x="6112" y="4905"/>
                  <a:pt x="6112" y="4921"/>
                </a:cubicBezTo>
                <a:cubicBezTo>
                  <a:pt x="6113" y="4947"/>
                  <a:pt x="6117" y="4954"/>
                  <a:pt x="6143" y="4969"/>
                </a:cubicBezTo>
                <a:cubicBezTo>
                  <a:pt x="6160" y="4980"/>
                  <a:pt x="6230" y="5022"/>
                  <a:pt x="6298" y="5065"/>
                </a:cubicBezTo>
                <a:lnTo>
                  <a:pt x="6422" y="5141"/>
                </a:lnTo>
                <a:lnTo>
                  <a:pt x="6448" y="5249"/>
                </a:lnTo>
                <a:cubicBezTo>
                  <a:pt x="6488" y="5413"/>
                  <a:pt x="6488" y="5429"/>
                  <a:pt x="6452" y="5483"/>
                </a:cubicBezTo>
                <a:cubicBezTo>
                  <a:pt x="6435" y="5508"/>
                  <a:pt x="6412" y="5545"/>
                  <a:pt x="6400" y="5566"/>
                </a:cubicBezTo>
                <a:cubicBezTo>
                  <a:pt x="6388" y="5586"/>
                  <a:pt x="6328" y="5684"/>
                  <a:pt x="6266" y="5784"/>
                </a:cubicBezTo>
                <a:lnTo>
                  <a:pt x="6153" y="5964"/>
                </a:lnTo>
                <a:lnTo>
                  <a:pt x="6024" y="5994"/>
                </a:lnTo>
                <a:cubicBezTo>
                  <a:pt x="5954" y="6011"/>
                  <a:pt x="5891" y="6026"/>
                  <a:pt x="5884" y="6028"/>
                </a:cubicBezTo>
                <a:cubicBezTo>
                  <a:pt x="5877" y="6029"/>
                  <a:pt x="5841" y="6012"/>
                  <a:pt x="5803" y="5989"/>
                </a:cubicBezTo>
                <a:close/>
                <a:moveTo>
                  <a:pt x="249" y="5564"/>
                </a:moveTo>
                <a:cubicBezTo>
                  <a:pt x="140" y="5525"/>
                  <a:pt x="79" y="5371"/>
                  <a:pt x="93" y="5165"/>
                </a:cubicBezTo>
                <a:cubicBezTo>
                  <a:pt x="103" y="5009"/>
                  <a:pt x="144" y="4922"/>
                  <a:pt x="233" y="4867"/>
                </a:cubicBezTo>
                <a:cubicBezTo>
                  <a:pt x="251" y="4855"/>
                  <a:pt x="274" y="4851"/>
                  <a:pt x="323" y="4851"/>
                </a:cubicBezTo>
                <a:cubicBezTo>
                  <a:pt x="380" y="4850"/>
                  <a:pt x="393" y="4853"/>
                  <a:pt x="427" y="4873"/>
                </a:cubicBezTo>
                <a:cubicBezTo>
                  <a:pt x="511" y="4923"/>
                  <a:pt x="547" y="5008"/>
                  <a:pt x="554" y="5173"/>
                </a:cubicBezTo>
                <a:cubicBezTo>
                  <a:pt x="560" y="5351"/>
                  <a:pt x="532" y="5461"/>
                  <a:pt x="463" y="5522"/>
                </a:cubicBezTo>
                <a:cubicBezTo>
                  <a:pt x="409" y="5569"/>
                  <a:pt x="317" y="5587"/>
                  <a:pt x="249" y="5564"/>
                </a:cubicBezTo>
                <a:close/>
                <a:moveTo>
                  <a:pt x="401" y="5474"/>
                </a:moveTo>
                <a:cubicBezTo>
                  <a:pt x="452" y="5433"/>
                  <a:pt x="467" y="5372"/>
                  <a:pt x="467" y="5218"/>
                </a:cubicBezTo>
                <a:cubicBezTo>
                  <a:pt x="467" y="5151"/>
                  <a:pt x="465" y="5088"/>
                  <a:pt x="463" y="5079"/>
                </a:cubicBezTo>
                <a:cubicBezTo>
                  <a:pt x="437" y="4967"/>
                  <a:pt x="395" y="4920"/>
                  <a:pt x="323" y="4920"/>
                </a:cubicBezTo>
                <a:cubicBezTo>
                  <a:pt x="263" y="4920"/>
                  <a:pt x="222" y="4958"/>
                  <a:pt x="199" y="5036"/>
                </a:cubicBezTo>
                <a:cubicBezTo>
                  <a:pt x="179" y="5101"/>
                  <a:pt x="179" y="5332"/>
                  <a:pt x="200" y="5394"/>
                </a:cubicBezTo>
                <a:cubicBezTo>
                  <a:pt x="235" y="5501"/>
                  <a:pt x="323" y="5536"/>
                  <a:pt x="401" y="5474"/>
                </a:cubicBezTo>
                <a:close/>
                <a:moveTo>
                  <a:pt x="1833" y="5554"/>
                </a:moveTo>
                <a:cubicBezTo>
                  <a:pt x="1784" y="5531"/>
                  <a:pt x="1746" y="5483"/>
                  <a:pt x="1721" y="5416"/>
                </a:cubicBezTo>
                <a:cubicBezTo>
                  <a:pt x="1700" y="5359"/>
                  <a:pt x="1693" y="5131"/>
                  <a:pt x="1709" y="5058"/>
                </a:cubicBezTo>
                <a:cubicBezTo>
                  <a:pt x="1725" y="4985"/>
                  <a:pt x="1762" y="4921"/>
                  <a:pt x="1810" y="4886"/>
                </a:cubicBezTo>
                <a:cubicBezTo>
                  <a:pt x="1862" y="4846"/>
                  <a:pt x="1934" y="4836"/>
                  <a:pt x="1998" y="4858"/>
                </a:cubicBezTo>
                <a:cubicBezTo>
                  <a:pt x="2059" y="4879"/>
                  <a:pt x="2111" y="4937"/>
                  <a:pt x="2133" y="5007"/>
                </a:cubicBezTo>
                <a:cubicBezTo>
                  <a:pt x="2158" y="5086"/>
                  <a:pt x="2165" y="5276"/>
                  <a:pt x="2146" y="5362"/>
                </a:cubicBezTo>
                <a:cubicBezTo>
                  <a:pt x="2112" y="5508"/>
                  <a:pt x="2056" y="5565"/>
                  <a:pt x="1937" y="5571"/>
                </a:cubicBezTo>
                <a:cubicBezTo>
                  <a:pt x="1884" y="5574"/>
                  <a:pt x="1869" y="5571"/>
                  <a:pt x="1833" y="5554"/>
                </a:cubicBezTo>
                <a:close/>
                <a:moveTo>
                  <a:pt x="1996" y="5479"/>
                </a:moveTo>
                <a:cubicBezTo>
                  <a:pt x="2039" y="5451"/>
                  <a:pt x="2057" y="5407"/>
                  <a:pt x="2065" y="5312"/>
                </a:cubicBezTo>
                <a:cubicBezTo>
                  <a:pt x="2073" y="5219"/>
                  <a:pt x="2073" y="5205"/>
                  <a:pt x="2066" y="5118"/>
                </a:cubicBezTo>
                <a:cubicBezTo>
                  <a:pt x="2058" y="5026"/>
                  <a:pt x="2046" y="4991"/>
                  <a:pt x="2009" y="4955"/>
                </a:cubicBezTo>
                <a:cubicBezTo>
                  <a:pt x="1978" y="4925"/>
                  <a:pt x="1974" y="4924"/>
                  <a:pt x="1923" y="4924"/>
                </a:cubicBezTo>
                <a:cubicBezTo>
                  <a:pt x="1871" y="4924"/>
                  <a:pt x="1869" y="4924"/>
                  <a:pt x="1843" y="4956"/>
                </a:cubicBezTo>
                <a:cubicBezTo>
                  <a:pt x="1828" y="4974"/>
                  <a:pt x="1810" y="5007"/>
                  <a:pt x="1803" y="5030"/>
                </a:cubicBezTo>
                <a:cubicBezTo>
                  <a:pt x="1775" y="5125"/>
                  <a:pt x="1781" y="5361"/>
                  <a:pt x="1813" y="5424"/>
                </a:cubicBezTo>
                <a:cubicBezTo>
                  <a:pt x="1855" y="5506"/>
                  <a:pt x="1924" y="5527"/>
                  <a:pt x="1996" y="5479"/>
                </a:cubicBezTo>
                <a:close/>
                <a:moveTo>
                  <a:pt x="905" y="5560"/>
                </a:moveTo>
                <a:cubicBezTo>
                  <a:pt x="902" y="5557"/>
                  <a:pt x="899" y="5436"/>
                  <a:pt x="899" y="5292"/>
                </a:cubicBezTo>
                <a:cubicBezTo>
                  <a:pt x="899" y="5104"/>
                  <a:pt x="896" y="5026"/>
                  <a:pt x="889" y="5020"/>
                </a:cubicBezTo>
                <a:cubicBezTo>
                  <a:pt x="882" y="5013"/>
                  <a:pt x="874" y="5015"/>
                  <a:pt x="856" y="5031"/>
                </a:cubicBezTo>
                <a:cubicBezTo>
                  <a:pt x="842" y="5042"/>
                  <a:pt x="806" y="5064"/>
                  <a:pt x="775" y="5080"/>
                </a:cubicBezTo>
                <a:lnTo>
                  <a:pt x="718" y="5108"/>
                </a:lnTo>
                <a:lnTo>
                  <a:pt x="721" y="5066"/>
                </a:lnTo>
                <a:lnTo>
                  <a:pt x="723" y="5024"/>
                </a:lnTo>
                <a:lnTo>
                  <a:pt x="776" y="4991"/>
                </a:lnTo>
                <a:cubicBezTo>
                  <a:pt x="836" y="4956"/>
                  <a:pt x="884" y="4913"/>
                  <a:pt x="908" y="4873"/>
                </a:cubicBezTo>
                <a:cubicBezTo>
                  <a:pt x="922" y="4851"/>
                  <a:pt x="930" y="4846"/>
                  <a:pt x="953" y="4846"/>
                </a:cubicBezTo>
                <a:lnTo>
                  <a:pt x="981" y="4846"/>
                </a:lnTo>
                <a:lnTo>
                  <a:pt x="979" y="5204"/>
                </a:lnTo>
                <a:lnTo>
                  <a:pt x="977" y="5561"/>
                </a:lnTo>
                <a:lnTo>
                  <a:pt x="944" y="5564"/>
                </a:lnTo>
                <a:cubicBezTo>
                  <a:pt x="925" y="5565"/>
                  <a:pt x="908" y="5563"/>
                  <a:pt x="905" y="5560"/>
                </a:cubicBezTo>
                <a:close/>
                <a:moveTo>
                  <a:pt x="1387" y="5560"/>
                </a:moveTo>
                <a:cubicBezTo>
                  <a:pt x="1384" y="5557"/>
                  <a:pt x="1381" y="5434"/>
                  <a:pt x="1381" y="5287"/>
                </a:cubicBezTo>
                <a:cubicBezTo>
                  <a:pt x="1381" y="5141"/>
                  <a:pt x="1379" y="5018"/>
                  <a:pt x="1376" y="5015"/>
                </a:cubicBezTo>
                <a:cubicBezTo>
                  <a:pt x="1373" y="5012"/>
                  <a:pt x="1356" y="5021"/>
                  <a:pt x="1337" y="5033"/>
                </a:cubicBezTo>
                <a:cubicBezTo>
                  <a:pt x="1298" y="5060"/>
                  <a:pt x="1222" y="5099"/>
                  <a:pt x="1210" y="5099"/>
                </a:cubicBezTo>
                <a:cubicBezTo>
                  <a:pt x="1200" y="5099"/>
                  <a:pt x="1198" y="5043"/>
                  <a:pt x="1208" y="5030"/>
                </a:cubicBezTo>
                <a:cubicBezTo>
                  <a:pt x="1211" y="5025"/>
                  <a:pt x="1239" y="5005"/>
                  <a:pt x="1270" y="4985"/>
                </a:cubicBezTo>
                <a:cubicBezTo>
                  <a:pt x="1328" y="4948"/>
                  <a:pt x="1372" y="4907"/>
                  <a:pt x="1395" y="4869"/>
                </a:cubicBezTo>
                <a:cubicBezTo>
                  <a:pt x="1406" y="4851"/>
                  <a:pt x="1415" y="4846"/>
                  <a:pt x="1436" y="4846"/>
                </a:cubicBezTo>
                <a:lnTo>
                  <a:pt x="1463" y="4846"/>
                </a:lnTo>
                <a:lnTo>
                  <a:pt x="1463" y="5206"/>
                </a:lnTo>
                <a:lnTo>
                  <a:pt x="1463" y="5565"/>
                </a:lnTo>
                <a:lnTo>
                  <a:pt x="1427" y="5565"/>
                </a:lnTo>
                <a:cubicBezTo>
                  <a:pt x="1408" y="5565"/>
                  <a:pt x="1390" y="5563"/>
                  <a:pt x="1387" y="5560"/>
                </a:cubicBezTo>
                <a:close/>
                <a:moveTo>
                  <a:pt x="2196" y="4573"/>
                </a:moveTo>
                <a:cubicBezTo>
                  <a:pt x="2153" y="4531"/>
                  <a:pt x="2149" y="4524"/>
                  <a:pt x="2149" y="4491"/>
                </a:cubicBezTo>
                <a:cubicBezTo>
                  <a:pt x="2149" y="4436"/>
                  <a:pt x="2139" y="4417"/>
                  <a:pt x="2102" y="4406"/>
                </a:cubicBezTo>
                <a:cubicBezTo>
                  <a:pt x="2055" y="4392"/>
                  <a:pt x="2051" y="4393"/>
                  <a:pt x="1999" y="4438"/>
                </a:cubicBezTo>
                <a:cubicBezTo>
                  <a:pt x="1955" y="4476"/>
                  <a:pt x="1949" y="4478"/>
                  <a:pt x="1908" y="4478"/>
                </a:cubicBezTo>
                <a:cubicBezTo>
                  <a:pt x="1884" y="4478"/>
                  <a:pt x="1856" y="4474"/>
                  <a:pt x="1845" y="4469"/>
                </a:cubicBezTo>
                <a:cubicBezTo>
                  <a:pt x="1827" y="4460"/>
                  <a:pt x="1750" y="4375"/>
                  <a:pt x="1692" y="4300"/>
                </a:cubicBezTo>
                <a:cubicBezTo>
                  <a:pt x="1667" y="4266"/>
                  <a:pt x="1664" y="4258"/>
                  <a:pt x="1663" y="4203"/>
                </a:cubicBezTo>
                <a:lnTo>
                  <a:pt x="1662" y="4144"/>
                </a:lnTo>
                <a:lnTo>
                  <a:pt x="1713" y="4098"/>
                </a:lnTo>
                <a:cubicBezTo>
                  <a:pt x="1762" y="4055"/>
                  <a:pt x="1764" y="4052"/>
                  <a:pt x="1760" y="4023"/>
                </a:cubicBezTo>
                <a:cubicBezTo>
                  <a:pt x="1753" y="3976"/>
                  <a:pt x="1739" y="3961"/>
                  <a:pt x="1685" y="3940"/>
                </a:cubicBezTo>
                <a:cubicBezTo>
                  <a:pt x="1657" y="3929"/>
                  <a:pt x="1630" y="3914"/>
                  <a:pt x="1624" y="3907"/>
                </a:cubicBezTo>
                <a:cubicBezTo>
                  <a:pt x="1611" y="3892"/>
                  <a:pt x="1585" y="3826"/>
                  <a:pt x="1585" y="3807"/>
                </a:cubicBezTo>
                <a:cubicBezTo>
                  <a:pt x="1585" y="3796"/>
                  <a:pt x="1616" y="3723"/>
                  <a:pt x="1674" y="3595"/>
                </a:cubicBezTo>
                <a:cubicBezTo>
                  <a:pt x="1695" y="3548"/>
                  <a:pt x="1700" y="3545"/>
                  <a:pt x="1764" y="3526"/>
                </a:cubicBezTo>
                <a:lnTo>
                  <a:pt x="1815" y="3511"/>
                </a:lnTo>
                <a:lnTo>
                  <a:pt x="1870" y="3538"/>
                </a:lnTo>
                <a:cubicBezTo>
                  <a:pt x="1923" y="3564"/>
                  <a:pt x="1927" y="3564"/>
                  <a:pt x="1950" y="3553"/>
                </a:cubicBezTo>
                <a:cubicBezTo>
                  <a:pt x="1963" y="3546"/>
                  <a:pt x="1982" y="3531"/>
                  <a:pt x="1991" y="3521"/>
                </a:cubicBezTo>
                <a:cubicBezTo>
                  <a:pt x="2008" y="3503"/>
                  <a:pt x="2009" y="3497"/>
                  <a:pt x="2002" y="3440"/>
                </a:cubicBezTo>
                <a:lnTo>
                  <a:pt x="1995" y="3379"/>
                </a:lnTo>
                <a:lnTo>
                  <a:pt x="2041" y="3333"/>
                </a:lnTo>
                <a:lnTo>
                  <a:pt x="2088" y="3288"/>
                </a:lnTo>
                <a:lnTo>
                  <a:pt x="2170" y="3282"/>
                </a:lnTo>
                <a:cubicBezTo>
                  <a:pt x="2215" y="3279"/>
                  <a:pt x="2274" y="3274"/>
                  <a:pt x="2301" y="3272"/>
                </a:cubicBezTo>
                <a:cubicBezTo>
                  <a:pt x="2350" y="3267"/>
                  <a:pt x="2352" y="3267"/>
                  <a:pt x="2386" y="3298"/>
                </a:cubicBezTo>
                <a:cubicBezTo>
                  <a:pt x="2428" y="3336"/>
                  <a:pt x="2443" y="3365"/>
                  <a:pt x="2443" y="3406"/>
                </a:cubicBezTo>
                <a:cubicBezTo>
                  <a:pt x="2443" y="3448"/>
                  <a:pt x="2456" y="3462"/>
                  <a:pt x="2507" y="3481"/>
                </a:cubicBezTo>
                <a:lnTo>
                  <a:pt x="2550" y="3496"/>
                </a:lnTo>
                <a:lnTo>
                  <a:pt x="2592" y="3460"/>
                </a:lnTo>
                <a:cubicBezTo>
                  <a:pt x="2634" y="3424"/>
                  <a:pt x="2635" y="3424"/>
                  <a:pt x="2696" y="3424"/>
                </a:cubicBezTo>
                <a:cubicBezTo>
                  <a:pt x="2730" y="3424"/>
                  <a:pt x="2762" y="3427"/>
                  <a:pt x="2767" y="3430"/>
                </a:cubicBezTo>
                <a:cubicBezTo>
                  <a:pt x="2772" y="3434"/>
                  <a:pt x="2812" y="3478"/>
                  <a:pt x="2856" y="3529"/>
                </a:cubicBezTo>
                <a:lnTo>
                  <a:pt x="2936" y="3622"/>
                </a:lnTo>
                <a:lnTo>
                  <a:pt x="2937" y="3683"/>
                </a:lnTo>
                <a:lnTo>
                  <a:pt x="2937" y="3744"/>
                </a:lnTo>
                <a:lnTo>
                  <a:pt x="2884" y="3795"/>
                </a:lnTo>
                <a:cubicBezTo>
                  <a:pt x="2830" y="3845"/>
                  <a:pt x="2830" y="3845"/>
                  <a:pt x="2835" y="3881"/>
                </a:cubicBezTo>
                <a:cubicBezTo>
                  <a:pt x="2840" y="3917"/>
                  <a:pt x="2842" y="3919"/>
                  <a:pt x="2909" y="3959"/>
                </a:cubicBezTo>
                <a:cubicBezTo>
                  <a:pt x="2974" y="3999"/>
                  <a:pt x="2978" y="4003"/>
                  <a:pt x="2988" y="4042"/>
                </a:cubicBezTo>
                <a:cubicBezTo>
                  <a:pt x="3006" y="4111"/>
                  <a:pt x="3002" y="4124"/>
                  <a:pt x="2935" y="4241"/>
                </a:cubicBezTo>
                <a:lnTo>
                  <a:pt x="2872" y="4351"/>
                </a:lnTo>
                <a:lnTo>
                  <a:pt x="2812" y="4366"/>
                </a:lnTo>
                <a:lnTo>
                  <a:pt x="2753" y="4381"/>
                </a:lnTo>
                <a:lnTo>
                  <a:pt x="2700" y="4351"/>
                </a:lnTo>
                <a:lnTo>
                  <a:pt x="2647" y="4322"/>
                </a:lnTo>
                <a:lnTo>
                  <a:pt x="2615" y="4344"/>
                </a:lnTo>
                <a:lnTo>
                  <a:pt x="2583" y="4366"/>
                </a:lnTo>
                <a:lnTo>
                  <a:pt x="2588" y="4436"/>
                </a:lnTo>
                <a:lnTo>
                  <a:pt x="2592" y="4507"/>
                </a:lnTo>
                <a:lnTo>
                  <a:pt x="2551" y="4548"/>
                </a:lnTo>
                <a:lnTo>
                  <a:pt x="2510" y="4590"/>
                </a:lnTo>
                <a:lnTo>
                  <a:pt x="2409" y="4600"/>
                </a:lnTo>
                <a:cubicBezTo>
                  <a:pt x="2354" y="4605"/>
                  <a:pt x="2294" y="4612"/>
                  <a:pt x="2276" y="4614"/>
                </a:cubicBezTo>
                <a:cubicBezTo>
                  <a:pt x="2244" y="4618"/>
                  <a:pt x="2240" y="4616"/>
                  <a:pt x="2196" y="4573"/>
                </a:cubicBezTo>
                <a:close/>
                <a:moveTo>
                  <a:pt x="2339" y="4208"/>
                </a:moveTo>
                <a:cubicBezTo>
                  <a:pt x="2395" y="4196"/>
                  <a:pt x="2444" y="4167"/>
                  <a:pt x="2483" y="4122"/>
                </a:cubicBezTo>
                <a:cubicBezTo>
                  <a:pt x="2537" y="4061"/>
                  <a:pt x="2545" y="4036"/>
                  <a:pt x="2545" y="3939"/>
                </a:cubicBezTo>
                <a:cubicBezTo>
                  <a:pt x="2546" y="3861"/>
                  <a:pt x="2544" y="3850"/>
                  <a:pt x="2524" y="3816"/>
                </a:cubicBezTo>
                <a:cubicBezTo>
                  <a:pt x="2468" y="3721"/>
                  <a:pt x="2395" y="3675"/>
                  <a:pt x="2290" y="3671"/>
                </a:cubicBezTo>
                <a:cubicBezTo>
                  <a:pt x="2229" y="3668"/>
                  <a:pt x="2218" y="3670"/>
                  <a:pt x="2171" y="3692"/>
                </a:cubicBezTo>
                <a:cubicBezTo>
                  <a:pt x="2106" y="3722"/>
                  <a:pt x="2061" y="3767"/>
                  <a:pt x="2030" y="3830"/>
                </a:cubicBezTo>
                <a:cubicBezTo>
                  <a:pt x="2011" y="3870"/>
                  <a:pt x="2007" y="3888"/>
                  <a:pt x="2007" y="3939"/>
                </a:cubicBezTo>
                <a:cubicBezTo>
                  <a:pt x="2007" y="3991"/>
                  <a:pt x="2011" y="4008"/>
                  <a:pt x="2033" y="4053"/>
                </a:cubicBezTo>
                <a:cubicBezTo>
                  <a:pt x="2062" y="4115"/>
                  <a:pt x="2068" y="4122"/>
                  <a:pt x="2113" y="4156"/>
                </a:cubicBezTo>
                <a:cubicBezTo>
                  <a:pt x="2186" y="4211"/>
                  <a:pt x="2252" y="4226"/>
                  <a:pt x="2339" y="4208"/>
                </a:cubicBezTo>
                <a:close/>
                <a:moveTo>
                  <a:pt x="249" y="4496"/>
                </a:moveTo>
                <a:cubicBezTo>
                  <a:pt x="184" y="4478"/>
                  <a:pt x="148" y="4444"/>
                  <a:pt x="111" y="4364"/>
                </a:cubicBezTo>
                <a:cubicBezTo>
                  <a:pt x="84" y="4302"/>
                  <a:pt x="71" y="4174"/>
                  <a:pt x="81" y="4064"/>
                </a:cubicBezTo>
                <a:cubicBezTo>
                  <a:pt x="91" y="3963"/>
                  <a:pt x="95" y="3945"/>
                  <a:pt x="119" y="3898"/>
                </a:cubicBezTo>
                <a:cubicBezTo>
                  <a:pt x="159" y="3818"/>
                  <a:pt x="211" y="3783"/>
                  <a:pt x="296" y="3777"/>
                </a:cubicBezTo>
                <a:cubicBezTo>
                  <a:pt x="454" y="3766"/>
                  <a:pt x="539" y="3891"/>
                  <a:pt x="539" y="4132"/>
                </a:cubicBezTo>
                <a:cubicBezTo>
                  <a:pt x="539" y="4218"/>
                  <a:pt x="521" y="4337"/>
                  <a:pt x="501" y="4375"/>
                </a:cubicBezTo>
                <a:cubicBezTo>
                  <a:pt x="479" y="4419"/>
                  <a:pt x="439" y="4463"/>
                  <a:pt x="408" y="4479"/>
                </a:cubicBezTo>
                <a:cubicBezTo>
                  <a:pt x="374" y="4496"/>
                  <a:pt x="286" y="4505"/>
                  <a:pt x="249" y="4496"/>
                </a:cubicBezTo>
                <a:close/>
                <a:moveTo>
                  <a:pt x="386" y="4399"/>
                </a:moveTo>
                <a:cubicBezTo>
                  <a:pt x="399" y="4386"/>
                  <a:pt x="415" y="4367"/>
                  <a:pt x="421" y="4355"/>
                </a:cubicBezTo>
                <a:cubicBezTo>
                  <a:pt x="461" y="4279"/>
                  <a:pt x="459" y="3979"/>
                  <a:pt x="418" y="3914"/>
                </a:cubicBezTo>
                <a:cubicBezTo>
                  <a:pt x="388" y="3866"/>
                  <a:pt x="327" y="3838"/>
                  <a:pt x="278" y="3851"/>
                </a:cubicBezTo>
                <a:cubicBezTo>
                  <a:pt x="238" y="3862"/>
                  <a:pt x="207" y="3894"/>
                  <a:pt x="187" y="3947"/>
                </a:cubicBezTo>
                <a:cubicBezTo>
                  <a:pt x="171" y="3987"/>
                  <a:pt x="169" y="4009"/>
                  <a:pt x="169" y="4135"/>
                </a:cubicBezTo>
                <a:cubicBezTo>
                  <a:pt x="169" y="4220"/>
                  <a:pt x="173" y="4292"/>
                  <a:pt x="178" y="4312"/>
                </a:cubicBezTo>
                <a:cubicBezTo>
                  <a:pt x="190" y="4352"/>
                  <a:pt x="230" y="4405"/>
                  <a:pt x="260" y="4419"/>
                </a:cubicBezTo>
                <a:cubicBezTo>
                  <a:pt x="295" y="4436"/>
                  <a:pt x="358" y="4426"/>
                  <a:pt x="386" y="4399"/>
                </a:cubicBezTo>
                <a:close/>
                <a:moveTo>
                  <a:pt x="881" y="4489"/>
                </a:moveTo>
                <a:cubicBezTo>
                  <a:pt x="879" y="4485"/>
                  <a:pt x="877" y="4363"/>
                  <a:pt x="878" y="4218"/>
                </a:cubicBezTo>
                <a:cubicBezTo>
                  <a:pt x="878" y="4073"/>
                  <a:pt x="876" y="3950"/>
                  <a:pt x="873" y="3945"/>
                </a:cubicBezTo>
                <a:cubicBezTo>
                  <a:pt x="870" y="3940"/>
                  <a:pt x="853" y="3948"/>
                  <a:pt x="829" y="3964"/>
                </a:cubicBezTo>
                <a:cubicBezTo>
                  <a:pt x="788" y="3992"/>
                  <a:pt x="720" y="4029"/>
                  <a:pt x="709" y="4029"/>
                </a:cubicBezTo>
                <a:cubicBezTo>
                  <a:pt x="706" y="4029"/>
                  <a:pt x="703" y="4013"/>
                  <a:pt x="703" y="3993"/>
                </a:cubicBezTo>
                <a:cubicBezTo>
                  <a:pt x="703" y="3963"/>
                  <a:pt x="707" y="3953"/>
                  <a:pt x="724" y="3940"/>
                </a:cubicBezTo>
                <a:cubicBezTo>
                  <a:pt x="736" y="3930"/>
                  <a:pt x="749" y="3923"/>
                  <a:pt x="753" y="3923"/>
                </a:cubicBezTo>
                <a:cubicBezTo>
                  <a:pt x="772" y="3923"/>
                  <a:pt x="861" y="3843"/>
                  <a:pt x="894" y="3796"/>
                </a:cubicBezTo>
                <a:cubicBezTo>
                  <a:pt x="905" y="3779"/>
                  <a:pt x="914" y="3775"/>
                  <a:pt x="934" y="3777"/>
                </a:cubicBezTo>
                <a:lnTo>
                  <a:pt x="960" y="3780"/>
                </a:lnTo>
                <a:lnTo>
                  <a:pt x="960" y="4135"/>
                </a:lnTo>
                <a:lnTo>
                  <a:pt x="960" y="4491"/>
                </a:lnTo>
                <a:lnTo>
                  <a:pt x="922" y="4493"/>
                </a:lnTo>
                <a:cubicBezTo>
                  <a:pt x="901" y="4494"/>
                  <a:pt x="883" y="4493"/>
                  <a:pt x="881" y="4489"/>
                </a:cubicBezTo>
                <a:close/>
                <a:moveTo>
                  <a:pt x="1069" y="3418"/>
                </a:moveTo>
                <a:lnTo>
                  <a:pt x="1014" y="3363"/>
                </a:lnTo>
                <a:lnTo>
                  <a:pt x="1009" y="3302"/>
                </a:lnTo>
                <a:cubicBezTo>
                  <a:pt x="1002" y="3227"/>
                  <a:pt x="996" y="3215"/>
                  <a:pt x="961" y="3200"/>
                </a:cubicBezTo>
                <a:cubicBezTo>
                  <a:pt x="904" y="3176"/>
                  <a:pt x="883" y="3176"/>
                  <a:pt x="860" y="3198"/>
                </a:cubicBezTo>
                <a:cubicBezTo>
                  <a:pt x="847" y="3210"/>
                  <a:pt x="818" y="3236"/>
                  <a:pt x="794" y="3256"/>
                </a:cubicBezTo>
                <a:cubicBezTo>
                  <a:pt x="753" y="3292"/>
                  <a:pt x="749" y="3293"/>
                  <a:pt x="699" y="3293"/>
                </a:cubicBezTo>
                <a:cubicBezTo>
                  <a:pt x="604" y="3293"/>
                  <a:pt x="608" y="3296"/>
                  <a:pt x="483" y="3149"/>
                </a:cubicBezTo>
                <a:lnTo>
                  <a:pt x="368" y="3015"/>
                </a:lnTo>
                <a:lnTo>
                  <a:pt x="368" y="2930"/>
                </a:lnTo>
                <a:lnTo>
                  <a:pt x="368" y="2845"/>
                </a:lnTo>
                <a:lnTo>
                  <a:pt x="434" y="2790"/>
                </a:lnTo>
                <a:lnTo>
                  <a:pt x="500" y="2734"/>
                </a:lnTo>
                <a:lnTo>
                  <a:pt x="494" y="2693"/>
                </a:lnTo>
                <a:cubicBezTo>
                  <a:pt x="486" y="2638"/>
                  <a:pt x="477" y="2616"/>
                  <a:pt x="460" y="2610"/>
                </a:cubicBezTo>
                <a:cubicBezTo>
                  <a:pt x="425" y="2598"/>
                  <a:pt x="312" y="2540"/>
                  <a:pt x="305" y="2531"/>
                </a:cubicBezTo>
                <a:cubicBezTo>
                  <a:pt x="301" y="2526"/>
                  <a:pt x="289" y="2493"/>
                  <a:pt x="278" y="2458"/>
                </a:cubicBezTo>
                <a:lnTo>
                  <a:pt x="259" y="2395"/>
                </a:lnTo>
                <a:lnTo>
                  <a:pt x="285" y="2336"/>
                </a:lnTo>
                <a:cubicBezTo>
                  <a:pt x="385" y="2110"/>
                  <a:pt x="409" y="2066"/>
                  <a:pt x="435" y="2053"/>
                </a:cubicBezTo>
                <a:cubicBezTo>
                  <a:pt x="447" y="2047"/>
                  <a:pt x="484" y="2037"/>
                  <a:pt x="517" y="2030"/>
                </a:cubicBezTo>
                <a:lnTo>
                  <a:pt x="576" y="2017"/>
                </a:lnTo>
                <a:lnTo>
                  <a:pt x="648" y="2050"/>
                </a:lnTo>
                <a:cubicBezTo>
                  <a:pt x="688" y="2069"/>
                  <a:pt x="722" y="2084"/>
                  <a:pt x="724" y="2084"/>
                </a:cubicBezTo>
                <a:cubicBezTo>
                  <a:pt x="733" y="2084"/>
                  <a:pt x="817" y="2016"/>
                  <a:pt x="818" y="2007"/>
                </a:cubicBezTo>
                <a:cubicBezTo>
                  <a:pt x="820" y="1990"/>
                  <a:pt x="820" y="1974"/>
                  <a:pt x="815" y="1904"/>
                </a:cubicBezTo>
                <a:lnTo>
                  <a:pt x="809" y="1834"/>
                </a:lnTo>
                <a:lnTo>
                  <a:pt x="866" y="1777"/>
                </a:lnTo>
                <a:lnTo>
                  <a:pt x="924" y="1719"/>
                </a:lnTo>
                <a:lnTo>
                  <a:pt x="1085" y="1705"/>
                </a:lnTo>
                <a:cubicBezTo>
                  <a:pt x="1174" y="1698"/>
                  <a:pt x="1256" y="1691"/>
                  <a:pt x="1267" y="1692"/>
                </a:cubicBezTo>
                <a:cubicBezTo>
                  <a:pt x="1282" y="1692"/>
                  <a:pt x="1303" y="1707"/>
                  <a:pt x="1341" y="1748"/>
                </a:cubicBezTo>
                <a:lnTo>
                  <a:pt x="1395" y="1805"/>
                </a:lnTo>
                <a:lnTo>
                  <a:pt x="1401" y="1871"/>
                </a:lnTo>
                <a:cubicBezTo>
                  <a:pt x="1404" y="1907"/>
                  <a:pt x="1411" y="1939"/>
                  <a:pt x="1416" y="1943"/>
                </a:cubicBezTo>
                <a:cubicBezTo>
                  <a:pt x="1422" y="1946"/>
                  <a:pt x="1452" y="1959"/>
                  <a:pt x="1483" y="1970"/>
                </a:cubicBezTo>
                <a:lnTo>
                  <a:pt x="1540" y="1991"/>
                </a:lnTo>
                <a:lnTo>
                  <a:pt x="1577" y="1962"/>
                </a:lnTo>
                <a:cubicBezTo>
                  <a:pt x="1597" y="1947"/>
                  <a:pt x="1622" y="1925"/>
                  <a:pt x="1633" y="1915"/>
                </a:cubicBezTo>
                <a:cubicBezTo>
                  <a:pt x="1652" y="1895"/>
                  <a:pt x="1655" y="1895"/>
                  <a:pt x="1776" y="1894"/>
                </a:cubicBezTo>
                <a:cubicBezTo>
                  <a:pt x="1821" y="1894"/>
                  <a:pt x="1826" y="1896"/>
                  <a:pt x="1846" y="1921"/>
                </a:cubicBezTo>
                <a:cubicBezTo>
                  <a:pt x="1858" y="1936"/>
                  <a:pt x="1905" y="1992"/>
                  <a:pt x="1951" y="2046"/>
                </a:cubicBezTo>
                <a:cubicBezTo>
                  <a:pt x="1998" y="2099"/>
                  <a:pt x="2040" y="2150"/>
                  <a:pt x="2047" y="2160"/>
                </a:cubicBezTo>
                <a:cubicBezTo>
                  <a:pt x="2055" y="2173"/>
                  <a:pt x="2057" y="2199"/>
                  <a:pt x="2056" y="2252"/>
                </a:cubicBezTo>
                <a:lnTo>
                  <a:pt x="2054" y="2326"/>
                </a:lnTo>
                <a:lnTo>
                  <a:pt x="2015" y="2362"/>
                </a:lnTo>
                <a:cubicBezTo>
                  <a:pt x="1993" y="2382"/>
                  <a:pt x="1965" y="2406"/>
                  <a:pt x="1952" y="2415"/>
                </a:cubicBezTo>
                <a:cubicBezTo>
                  <a:pt x="1919" y="2439"/>
                  <a:pt x="1912" y="2458"/>
                  <a:pt x="1919" y="2509"/>
                </a:cubicBezTo>
                <a:cubicBezTo>
                  <a:pt x="1924" y="2553"/>
                  <a:pt x="1926" y="2554"/>
                  <a:pt x="1969" y="2580"/>
                </a:cubicBezTo>
                <a:cubicBezTo>
                  <a:pt x="2117" y="2665"/>
                  <a:pt x="2111" y="2657"/>
                  <a:pt x="2134" y="2771"/>
                </a:cubicBezTo>
                <a:cubicBezTo>
                  <a:pt x="2144" y="2816"/>
                  <a:pt x="2143" y="2819"/>
                  <a:pt x="2119" y="2861"/>
                </a:cubicBezTo>
                <a:cubicBezTo>
                  <a:pt x="2029" y="3019"/>
                  <a:pt x="1975" y="3111"/>
                  <a:pt x="1967" y="3119"/>
                </a:cubicBezTo>
                <a:cubicBezTo>
                  <a:pt x="1953" y="3134"/>
                  <a:pt x="1824" y="3165"/>
                  <a:pt x="1802" y="3159"/>
                </a:cubicBezTo>
                <a:cubicBezTo>
                  <a:pt x="1791" y="3157"/>
                  <a:pt x="1758" y="3139"/>
                  <a:pt x="1728" y="3120"/>
                </a:cubicBezTo>
                <a:lnTo>
                  <a:pt x="1674" y="3086"/>
                </a:lnTo>
                <a:lnTo>
                  <a:pt x="1646" y="3101"/>
                </a:lnTo>
                <a:cubicBezTo>
                  <a:pt x="1587" y="3133"/>
                  <a:pt x="1583" y="3140"/>
                  <a:pt x="1590" y="3219"/>
                </a:cubicBezTo>
                <a:cubicBezTo>
                  <a:pt x="1592" y="3258"/>
                  <a:pt x="1596" y="3298"/>
                  <a:pt x="1598" y="3309"/>
                </a:cubicBezTo>
                <a:cubicBezTo>
                  <a:pt x="1600" y="3324"/>
                  <a:pt x="1589" y="3341"/>
                  <a:pt x="1546" y="3386"/>
                </a:cubicBezTo>
                <a:lnTo>
                  <a:pt x="1490" y="3443"/>
                </a:lnTo>
                <a:lnTo>
                  <a:pt x="1331" y="3457"/>
                </a:lnTo>
                <a:cubicBezTo>
                  <a:pt x="1108" y="3478"/>
                  <a:pt x="1132" y="3482"/>
                  <a:pt x="1069" y="3418"/>
                </a:cubicBezTo>
                <a:close/>
                <a:moveTo>
                  <a:pt x="1337" y="2910"/>
                </a:moveTo>
                <a:cubicBezTo>
                  <a:pt x="1464" y="2847"/>
                  <a:pt x="1545" y="2721"/>
                  <a:pt x="1545" y="2583"/>
                </a:cubicBezTo>
                <a:cubicBezTo>
                  <a:pt x="1545" y="2344"/>
                  <a:pt x="1315" y="2172"/>
                  <a:pt x="1084" y="2237"/>
                </a:cubicBezTo>
                <a:cubicBezTo>
                  <a:pt x="1012" y="2257"/>
                  <a:pt x="971" y="2283"/>
                  <a:pt x="916" y="2342"/>
                </a:cubicBezTo>
                <a:cubicBezTo>
                  <a:pt x="766" y="2507"/>
                  <a:pt x="800" y="2765"/>
                  <a:pt x="988" y="2886"/>
                </a:cubicBezTo>
                <a:cubicBezTo>
                  <a:pt x="1058" y="2931"/>
                  <a:pt x="1102" y="2942"/>
                  <a:pt x="1198" y="2940"/>
                </a:cubicBezTo>
                <a:cubicBezTo>
                  <a:pt x="1273" y="2938"/>
                  <a:pt x="1285" y="2935"/>
                  <a:pt x="1337" y="2910"/>
                </a:cubicBezTo>
                <a:close/>
                <a:moveTo>
                  <a:pt x="5742" y="3370"/>
                </a:moveTo>
                <a:cubicBezTo>
                  <a:pt x="5739" y="3367"/>
                  <a:pt x="5737" y="2731"/>
                  <a:pt x="5737" y="1958"/>
                </a:cubicBezTo>
                <a:cubicBezTo>
                  <a:pt x="5737" y="874"/>
                  <a:pt x="5735" y="549"/>
                  <a:pt x="5727" y="541"/>
                </a:cubicBezTo>
                <a:cubicBezTo>
                  <a:pt x="5713" y="527"/>
                  <a:pt x="555" y="527"/>
                  <a:pt x="541" y="541"/>
                </a:cubicBezTo>
                <a:cubicBezTo>
                  <a:pt x="534" y="548"/>
                  <a:pt x="531" y="695"/>
                  <a:pt x="531" y="1150"/>
                </a:cubicBezTo>
                <a:lnTo>
                  <a:pt x="531" y="1749"/>
                </a:lnTo>
                <a:lnTo>
                  <a:pt x="266" y="1749"/>
                </a:lnTo>
                <a:lnTo>
                  <a:pt x="0" y="1749"/>
                </a:lnTo>
                <a:lnTo>
                  <a:pt x="0" y="874"/>
                </a:lnTo>
                <a:lnTo>
                  <a:pt x="0" y="0"/>
                </a:lnTo>
                <a:lnTo>
                  <a:pt x="3134" y="0"/>
                </a:lnTo>
                <a:lnTo>
                  <a:pt x="6268" y="0"/>
                </a:lnTo>
                <a:lnTo>
                  <a:pt x="6266" y="1686"/>
                </a:lnTo>
                <a:lnTo>
                  <a:pt x="6264" y="3371"/>
                </a:lnTo>
                <a:lnTo>
                  <a:pt x="6006" y="3373"/>
                </a:lnTo>
                <a:cubicBezTo>
                  <a:pt x="5864" y="3374"/>
                  <a:pt x="5745" y="3373"/>
                  <a:pt x="5742" y="3370"/>
                </a:cubicBezTo>
                <a:close/>
                <a:moveTo>
                  <a:pt x="3360" y="2587"/>
                </a:moveTo>
                <a:cubicBezTo>
                  <a:pt x="3309" y="2571"/>
                  <a:pt x="3249" y="2510"/>
                  <a:pt x="3235" y="2461"/>
                </a:cubicBezTo>
                <a:cubicBezTo>
                  <a:pt x="3209" y="2370"/>
                  <a:pt x="3229" y="2271"/>
                  <a:pt x="3282" y="2218"/>
                </a:cubicBezTo>
                <a:cubicBezTo>
                  <a:pt x="3347" y="2154"/>
                  <a:pt x="3288" y="2157"/>
                  <a:pt x="4261" y="2157"/>
                </a:cubicBezTo>
                <a:cubicBezTo>
                  <a:pt x="4852" y="2158"/>
                  <a:pt x="5138" y="2160"/>
                  <a:pt x="5160" y="2166"/>
                </a:cubicBezTo>
                <a:cubicBezTo>
                  <a:pt x="5195" y="2176"/>
                  <a:pt x="5258" y="2230"/>
                  <a:pt x="5276" y="2266"/>
                </a:cubicBezTo>
                <a:cubicBezTo>
                  <a:pt x="5296" y="2304"/>
                  <a:pt x="5304" y="2374"/>
                  <a:pt x="5294" y="2425"/>
                </a:cubicBezTo>
                <a:cubicBezTo>
                  <a:pt x="5281" y="2500"/>
                  <a:pt x="5259" y="2532"/>
                  <a:pt x="5189" y="2576"/>
                </a:cubicBezTo>
                <a:lnTo>
                  <a:pt x="5161" y="2595"/>
                </a:lnTo>
                <a:lnTo>
                  <a:pt x="4278" y="2596"/>
                </a:lnTo>
                <a:cubicBezTo>
                  <a:pt x="3546" y="2598"/>
                  <a:pt x="3389" y="2596"/>
                  <a:pt x="3360" y="2587"/>
                </a:cubicBezTo>
                <a:close/>
                <a:moveTo>
                  <a:pt x="1596" y="1536"/>
                </a:moveTo>
                <a:cubicBezTo>
                  <a:pt x="1516" y="1520"/>
                  <a:pt x="1454" y="1450"/>
                  <a:pt x="1437" y="1358"/>
                </a:cubicBezTo>
                <a:cubicBezTo>
                  <a:pt x="1419" y="1261"/>
                  <a:pt x="1470" y="1155"/>
                  <a:pt x="1552" y="1116"/>
                </a:cubicBezTo>
                <a:lnTo>
                  <a:pt x="1589" y="1099"/>
                </a:lnTo>
                <a:lnTo>
                  <a:pt x="3359" y="1099"/>
                </a:lnTo>
                <a:cubicBezTo>
                  <a:pt x="4796" y="1099"/>
                  <a:pt x="5135" y="1101"/>
                  <a:pt x="5164" y="1110"/>
                </a:cubicBezTo>
                <a:cubicBezTo>
                  <a:pt x="5204" y="1122"/>
                  <a:pt x="5265" y="1174"/>
                  <a:pt x="5278" y="1208"/>
                </a:cubicBezTo>
                <a:cubicBezTo>
                  <a:pt x="5319" y="1316"/>
                  <a:pt x="5298" y="1433"/>
                  <a:pt x="5227" y="1491"/>
                </a:cubicBezTo>
                <a:cubicBezTo>
                  <a:pt x="5158" y="1548"/>
                  <a:pt x="5287" y="1544"/>
                  <a:pt x="3367" y="1544"/>
                </a:cubicBezTo>
                <a:cubicBezTo>
                  <a:pt x="2412" y="1543"/>
                  <a:pt x="1615" y="1540"/>
                  <a:pt x="1596" y="1536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82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EBF898CF-7F69-4C21-8BD3-36CB97A489ED}"/>
              </a:ext>
            </a:extLst>
          </p:cNvPr>
          <p:cNvSpPr>
            <a:spLocks/>
          </p:cNvSpPr>
          <p:nvPr/>
        </p:nvSpPr>
        <p:spPr bwMode="gray">
          <a:xfrm>
            <a:off x="2008060" y="4828850"/>
            <a:ext cx="1545718" cy="37814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Ad tech &amp; marketing tech</a:t>
            </a:r>
          </a:p>
        </p:txBody>
      </p:sp>
      <p:sp>
        <p:nvSpPr>
          <p:cNvPr id="153" name="Freeform 46">
            <a:extLst>
              <a:ext uri="{FF2B5EF4-FFF2-40B4-BE49-F238E27FC236}">
                <a16:creationId xmlns:a16="http://schemas.microsoft.com/office/drawing/2014/main" xmlns="" id="{1EA8AF27-CAFF-4402-B8C1-2F4DDE1A84DD}"/>
              </a:ext>
            </a:extLst>
          </p:cNvPr>
          <p:cNvSpPr>
            <a:spLocks noEditPoints="1"/>
          </p:cNvSpPr>
          <p:nvPr/>
        </p:nvSpPr>
        <p:spPr bwMode="auto">
          <a:xfrm>
            <a:off x="2112486" y="4915689"/>
            <a:ext cx="200349" cy="204474"/>
          </a:xfrm>
          <a:custGeom>
            <a:avLst/>
            <a:gdLst>
              <a:gd name="T0" fmla="*/ 334 w 5117"/>
              <a:gd name="T1" fmla="*/ 4248 h 4733"/>
              <a:gd name="T2" fmla="*/ 748 w 5117"/>
              <a:gd name="T3" fmla="*/ 4031 h 4733"/>
              <a:gd name="T4" fmla="*/ 221 w 5117"/>
              <a:gd name="T5" fmla="*/ 3823 h 4733"/>
              <a:gd name="T6" fmla="*/ 139 w 5117"/>
              <a:gd name="T7" fmla="*/ 2309 h 4733"/>
              <a:gd name="T8" fmla="*/ 489 w 5117"/>
              <a:gd name="T9" fmla="*/ 2296 h 4733"/>
              <a:gd name="T10" fmla="*/ 407 w 5117"/>
              <a:gd name="T11" fmla="*/ 3618 h 4733"/>
              <a:gd name="T12" fmla="*/ 758 w 5117"/>
              <a:gd name="T13" fmla="*/ 2812 h 4733"/>
              <a:gd name="T14" fmla="*/ 1890 w 5117"/>
              <a:gd name="T15" fmla="*/ 1981 h 4733"/>
              <a:gd name="T16" fmla="*/ 768 w 5117"/>
              <a:gd name="T17" fmla="*/ 1159 h 4733"/>
              <a:gd name="T18" fmla="*/ 225 w 5117"/>
              <a:gd name="T19" fmla="*/ 1079 h 4733"/>
              <a:gd name="T20" fmla="*/ 798 w 5117"/>
              <a:gd name="T21" fmla="*/ 973 h 4733"/>
              <a:gd name="T22" fmla="*/ 2101 w 5117"/>
              <a:gd name="T23" fmla="*/ 1465 h 4733"/>
              <a:gd name="T24" fmla="*/ 2514 w 5117"/>
              <a:gd name="T25" fmla="*/ 1259 h 4733"/>
              <a:gd name="T26" fmla="*/ 2337 w 5117"/>
              <a:gd name="T27" fmla="*/ 346 h 4733"/>
              <a:gd name="T28" fmla="*/ 2752 w 5117"/>
              <a:gd name="T29" fmla="*/ 32 h 4733"/>
              <a:gd name="T30" fmla="*/ 2700 w 5117"/>
              <a:gd name="T31" fmla="*/ 569 h 4733"/>
              <a:gd name="T32" fmla="*/ 3149 w 5117"/>
              <a:gd name="T33" fmla="*/ 1989 h 4733"/>
              <a:gd name="T34" fmla="*/ 3514 w 5117"/>
              <a:gd name="T35" fmla="*/ 1205 h 4733"/>
              <a:gd name="T36" fmla="*/ 4110 w 5117"/>
              <a:gd name="T37" fmla="*/ 1036 h 4733"/>
              <a:gd name="T38" fmla="*/ 3890 w 5117"/>
              <a:gd name="T39" fmla="*/ 1460 h 4733"/>
              <a:gd name="T40" fmla="*/ 3382 w 5117"/>
              <a:gd name="T41" fmla="*/ 1694 h 4733"/>
              <a:gd name="T42" fmla="*/ 4394 w 5117"/>
              <a:gd name="T43" fmla="*/ 2006 h 4733"/>
              <a:gd name="T44" fmla="*/ 4575 w 5117"/>
              <a:gd name="T45" fmla="*/ 3613 h 4733"/>
              <a:gd name="T46" fmla="*/ 4745 w 5117"/>
              <a:gd name="T47" fmla="*/ 997 h 4733"/>
              <a:gd name="T48" fmla="*/ 4660 w 5117"/>
              <a:gd name="T49" fmla="*/ 537 h 4733"/>
              <a:gd name="T50" fmla="*/ 4952 w 5117"/>
              <a:gd name="T51" fmla="*/ 997 h 4733"/>
              <a:gd name="T52" fmla="*/ 4673 w 5117"/>
              <a:gd name="T53" fmla="*/ 3824 h 4733"/>
              <a:gd name="T54" fmla="*/ 4404 w 5117"/>
              <a:gd name="T55" fmla="*/ 4227 h 4733"/>
              <a:gd name="T56" fmla="*/ 4818 w 5117"/>
              <a:gd name="T57" fmla="*/ 4485 h 4733"/>
              <a:gd name="T58" fmla="*/ 346 w 5117"/>
              <a:gd name="T59" fmla="*/ 4733 h 4733"/>
              <a:gd name="T60" fmla="*/ 3113 w 5117"/>
              <a:gd name="T61" fmla="*/ 4349 h 4733"/>
              <a:gd name="T62" fmla="*/ 4012 w 5117"/>
              <a:gd name="T63" fmla="*/ 4227 h 4733"/>
              <a:gd name="T64" fmla="*/ 2576 w 5117"/>
              <a:gd name="T65" fmla="*/ 2388 h 4733"/>
              <a:gd name="T66" fmla="*/ 1140 w 5117"/>
              <a:gd name="T67" fmla="*/ 4190 h 4733"/>
              <a:gd name="T68" fmla="*/ 2035 w 5117"/>
              <a:gd name="T69" fmla="*/ 4341 h 4733"/>
              <a:gd name="T70" fmla="*/ 3080 w 5117"/>
              <a:gd name="T71" fmla="*/ 4473 h 4733"/>
              <a:gd name="T72" fmla="*/ 2070 w 5117"/>
              <a:gd name="T73" fmla="*/ 3784 h 4733"/>
              <a:gd name="T74" fmla="*/ 1901 w 5117"/>
              <a:gd name="T75" fmla="*/ 3539 h 4733"/>
              <a:gd name="T76" fmla="*/ 1935 w 5117"/>
              <a:gd name="T77" fmla="*/ 3017 h 4733"/>
              <a:gd name="T78" fmla="*/ 2270 w 5117"/>
              <a:gd name="T79" fmla="*/ 2621 h 4733"/>
              <a:gd name="T80" fmla="*/ 2855 w 5117"/>
              <a:gd name="T81" fmla="*/ 2640 h 4733"/>
              <a:gd name="T82" fmla="*/ 3066 w 5117"/>
              <a:gd name="T83" fmla="*/ 2870 h 4733"/>
              <a:gd name="T84" fmla="*/ 3249 w 5117"/>
              <a:gd name="T85" fmla="*/ 3348 h 4733"/>
              <a:gd name="T86" fmla="*/ 3021 w 5117"/>
              <a:gd name="T87" fmla="*/ 3835 h 4733"/>
              <a:gd name="T88" fmla="*/ 2523 w 5117"/>
              <a:gd name="T89" fmla="*/ 4013 h 4733"/>
              <a:gd name="T90" fmla="*/ 2973 w 5117"/>
              <a:gd name="T91" fmla="*/ 3318 h 4733"/>
              <a:gd name="T92" fmla="*/ 2183 w 5117"/>
              <a:gd name="T93" fmla="*/ 3226 h 4733"/>
              <a:gd name="T94" fmla="*/ 2601 w 5117"/>
              <a:gd name="T95" fmla="*/ 3504 h 4733"/>
              <a:gd name="T96" fmla="*/ 2439 w 5117"/>
              <a:gd name="T97" fmla="*/ 3080 h 4733"/>
              <a:gd name="T98" fmla="*/ 2669 w 5117"/>
              <a:gd name="T99" fmla="*/ 3473 h 4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17" h="4733">
                <a:moveTo>
                  <a:pt x="336" y="4687"/>
                </a:moveTo>
                <a:cubicBezTo>
                  <a:pt x="331" y="4661"/>
                  <a:pt x="329" y="4552"/>
                  <a:pt x="331" y="4444"/>
                </a:cubicBezTo>
                <a:lnTo>
                  <a:pt x="334" y="4248"/>
                </a:lnTo>
                <a:lnTo>
                  <a:pt x="541" y="4237"/>
                </a:lnTo>
                <a:lnTo>
                  <a:pt x="748" y="4227"/>
                </a:lnTo>
                <a:lnTo>
                  <a:pt x="748" y="4031"/>
                </a:lnTo>
                <a:lnTo>
                  <a:pt x="748" y="3834"/>
                </a:lnTo>
                <a:lnTo>
                  <a:pt x="484" y="3829"/>
                </a:lnTo>
                <a:lnTo>
                  <a:pt x="221" y="3823"/>
                </a:lnTo>
                <a:lnTo>
                  <a:pt x="221" y="3105"/>
                </a:lnTo>
                <a:lnTo>
                  <a:pt x="221" y="2387"/>
                </a:lnTo>
                <a:lnTo>
                  <a:pt x="139" y="2309"/>
                </a:lnTo>
                <a:cubicBezTo>
                  <a:pt x="11" y="2188"/>
                  <a:pt x="0" y="2015"/>
                  <a:pt x="112" y="1898"/>
                </a:cubicBezTo>
                <a:cubicBezTo>
                  <a:pt x="261" y="1742"/>
                  <a:pt x="515" y="1810"/>
                  <a:pt x="582" y="2023"/>
                </a:cubicBezTo>
                <a:cubicBezTo>
                  <a:pt x="608" y="2108"/>
                  <a:pt x="574" y="2207"/>
                  <a:pt x="489" y="2296"/>
                </a:cubicBezTo>
                <a:lnTo>
                  <a:pt x="407" y="2381"/>
                </a:lnTo>
                <a:lnTo>
                  <a:pt x="407" y="2999"/>
                </a:lnTo>
                <a:lnTo>
                  <a:pt x="407" y="3618"/>
                </a:lnTo>
                <a:lnTo>
                  <a:pt x="582" y="3618"/>
                </a:lnTo>
                <a:lnTo>
                  <a:pt x="758" y="3618"/>
                </a:lnTo>
                <a:lnTo>
                  <a:pt x="758" y="2812"/>
                </a:lnTo>
                <a:lnTo>
                  <a:pt x="758" y="2006"/>
                </a:lnTo>
                <a:lnTo>
                  <a:pt x="1312" y="2006"/>
                </a:lnTo>
                <a:cubicBezTo>
                  <a:pt x="1715" y="2006"/>
                  <a:pt x="1872" y="1999"/>
                  <a:pt x="1890" y="1981"/>
                </a:cubicBezTo>
                <a:cubicBezTo>
                  <a:pt x="1916" y="1955"/>
                  <a:pt x="1927" y="1256"/>
                  <a:pt x="1902" y="1192"/>
                </a:cubicBezTo>
                <a:cubicBezTo>
                  <a:pt x="1891" y="1163"/>
                  <a:pt x="1821" y="1159"/>
                  <a:pt x="1329" y="1159"/>
                </a:cubicBezTo>
                <a:lnTo>
                  <a:pt x="768" y="1159"/>
                </a:lnTo>
                <a:lnTo>
                  <a:pt x="693" y="1240"/>
                </a:lnTo>
                <a:cubicBezTo>
                  <a:pt x="602" y="1336"/>
                  <a:pt x="492" y="1364"/>
                  <a:pt x="384" y="1318"/>
                </a:cubicBezTo>
                <a:cubicBezTo>
                  <a:pt x="273" y="1271"/>
                  <a:pt x="235" y="1214"/>
                  <a:pt x="225" y="1079"/>
                </a:cubicBezTo>
                <a:cubicBezTo>
                  <a:pt x="217" y="968"/>
                  <a:pt x="221" y="954"/>
                  <a:pt x="282" y="884"/>
                </a:cubicBezTo>
                <a:cubicBezTo>
                  <a:pt x="399" y="751"/>
                  <a:pt x="583" y="755"/>
                  <a:pt x="718" y="892"/>
                </a:cubicBezTo>
                <a:lnTo>
                  <a:pt x="798" y="973"/>
                </a:lnTo>
                <a:lnTo>
                  <a:pt x="1449" y="973"/>
                </a:lnTo>
                <a:lnTo>
                  <a:pt x="2101" y="973"/>
                </a:lnTo>
                <a:lnTo>
                  <a:pt x="2101" y="1465"/>
                </a:lnTo>
                <a:cubicBezTo>
                  <a:pt x="2101" y="1820"/>
                  <a:pt x="2108" y="1963"/>
                  <a:pt x="2126" y="1981"/>
                </a:cubicBezTo>
                <a:cubicBezTo>
                  <a:pt x="2159" y="2014"/>
                  <a:pt x="2456" y="2014"/>
                  <a:pt x="2489" y="1981"/>
                </a:cubicBezTo>
                <a:cubicBezTo>
                  <a:pt x="2508" y="1963"/>
                  <a:pt x="2514" y="1774"/>
                  <a:pt x="2514" y="1259"/>
                </a:cubicBezTo>
                <a:lnTo>
                  <a:pt x="2514" y="562"/>
                </a:lnTo>
                <a:lnTo>
                  <a:pt x="2432" y="481"/>
                </a:lnTo>
                <a:cubicBezTo>
                  <a:pt x="2388" y="436"/>
                  <a:pt x="2345" y="376"/>
                  <a:pt x="2337" y="346"/>
                </a:cubicBezTo>
                <a:cubicBezTo>
                  <a:pt x="2316" y="261"/>
                  <a:pt x="2345" y="151"/>
                  <a:pt x="2408" y="81"/>
                </a:cubicBezTo>
                <a:cubicBezTo>
                  <a:pt x="2457" y="27"/>
                  <a:pt x="2484" y="15"/>
                  <a:pt x="2583" y="7"/>
                </a:cubicBezTo>
                <a:cubicBezTo>
                  <a:pt x="2670" y="0"/>
                  <a:pt x="2713" y="6"/>
                  <a:pt x="2752" y="32"/>
                </a:cubicBezTo>
                <a:cubicBezTo>
                  <a:pt x="2831" y="84"/>
                  <a:pt x="2886" y="187"/>
                  <a:pt x="2886" y="285"/>
                </a:cubicBezTo>
                <a:cubicBezTo>
                  <a:pt x="2886" y="360"/>
                  <a:pt x="2873" y="386"/>
                  <a:pt x="2793" y="470"/>
                </a:cubicBezTo>
                <a:lnTo>
                  <a:pt x="2700" y="569"/>
                </a:lnTo>
                <a:lnTo>
                  <a:pt x="2700" y="1263"/>
                </a:lnTo>
                <a:cubicBezTo>
                  <a:pt x="2700" y="1775"/>
                  <a:pt x="2706" y="1963"/>
                  <a:pt x="2725" y="1981"/>
                </a:cubicBezTo>
                <a:cubicBezTo>
                  <a:pt x="2753" y="2009"/>
                  <a:pt x="3107" y="2016"/>
                  <a:pt x="3149" y="1989"/>
                </a:cubicBezTo>
                <a:cubicBezTo>
                  <a:pt x="3167" y="1978"/>
                  <a:pt x="3176" y="1865"/>
                  <a:pt x="3180" y="1592"/>
                </a:cubicBezTo>
                <a:lnTo>
                  <a:pt x="3185" y="1211"/>
                </a:lnTo>
                <a:lnTo>
                  <a:pt x="3514" y="1205"/>
                </a:lnTo>
                <a:lnTo>
                  <a:pt x="3842" y="1199"/>
                </a:lnTo>
                <a:lnTo>
                  <a:pt x="3922" y="1117"/>
                </a:lnTo>
                <a:cubicBezTo>
                  <a:pt x="3995" y="1042"/>
                  <a:pt x="4010" y="1035"/>
                  <a:pt x="4110" y="1036"/>
                </a:cubicBezTo>
                <a:cubicBezTo>
                  <a:pt x="4236" y="1037"/>
                  <a:pt x="4298" y="1066"/>
                  <a:pt x="4354" y="1150"/>
                </a:cubicBezTo>
                <a:cubicBezTo>
                  <a:pt x="4403" y="1225"/>
                  <a:pt x="4406" y="1369"/>
                  <a:pt x="4360" y="1447"/>
                </a:cubicBezTo>
                <a:cubicBezTo>
                  <a:pt x="4265" y="1609"/>
                  <a:pt x="3993" y="1616"/>
                  <a:pt x="3890" y="1460"/>
                </a:cubicBezTo>
                <a:cubicBezTo>
                  <a:pt x="3857" y="1408"/>
                  <a:pt x="3850" y="1407"/>
                  <a:pt x="3619" y="1407"/>
                </a:cubicBezTo>
                <a:lnTo>
                  <a:pt x="3382" y="1407"/>
                </a:lnTo>
                <a:lnTo>
                  <a:pt x="3382" y="1694"/>
                </a:lnTo>
                <a:cubicBezTo>
                  <a:pt x="3382" y="1937"/>
                  <a:pt x="3387" y="1983"/>
                  <a:pt x="3414" y="1994"/>
                </a:cubicBezTo>
                <a:cubicBezTo>
                  <a:pt x="3432" y="2000"/>
                  <a:pt x="3660" y="2006"/>
                  <a:pt x="3920" y="2006"/>
                </a:cubicBezTo>
                <a:lnTo>
                  <a:pt x="4394" y="2006"/>
                </a:lnTo>
                <a:lnTo>
                  <a:pt x="4399" y="2807"/>
                </a:lnTo>
                <a:lnTo>
                  <a:pt x="4404" y="3607"/>
                </a:lnTo>
                <a:lnTo>
                  <a:pt x="4575" y="3613"/>
                </a:lnTo>
                <a:lnTo>
                  <a:pt x="4745" y="3619"/>
                </a:lnTo>
                <a:lnTo>
                  <a:pt x="4745" y="2308"/>
                </a:lnTo>
                <a:lnTo>
                  <a:pt x="4745" y="997"/>
                </a:lnTo>
                <a:lnTo>
                  <a:pt x="4688" y="952"/>
                </a:lnTo>
                <a:cubicBezTo>
                  <a:pt x="4607" y="889"/>
                  <a:pt x="4582" y="832"/>
                  <a:pt x="4581" y="718"/>
                </a:cubicBezTo>
                <a:cubicBezTo>
                  <a:pt x="4580" y="628"/>
                  <a:pt x="4589" y="608"/>
                  <a:pt x="4660" y="537"/>
                </a:cubicBezTo>
                <a:cubicBezTo>
                  <a:pt x="4840" y="357"/>
                  <a:pt x="5117" y="473"/>
                  <a:pt x="5117" y="729"/>
                </a:cubicBezTo>
                <a:cubicBezTo>
                  <a:pt x="5117" y="823"/>
                  <a:pt x="5081" y="894"/>
                  <a:pt x="4999" y="959"/>
                </a:cubicBezTo>
                <a:lnTo>
                  <a:pt x="4952" y="997"/>
                </a:lnTo>
                <a:lnTo>
                  <a:pt x="4947" y="2405"/>
                </a:lnTo>
                <a:lnTo>
                  <a:pt x="4941" y="3814"/>
                </a:lnTo>
                <a:lnTo>
                  <a:pt x="4673" y="3824"/>
                </a:lnTo>
                <a:lnTo>
                  <a:pt x="4404" y="3834"/>
                </a:lnTo>
                <a:lnTo>
                  <a:pt x="4404" y="4031"/>
                </a:lnTo>
                <a:lnTo>
                  <a:pt x="4404" y="4227"/>
                </a:lnTo>
                <a:lnTo>
                  <a:pt x="4611" y="4237"/>
                </a:lnTo>
                <a:lnTo>
                  <a:pt x="4818" y="4248"/>
                </a:lnTo>
                <a:lnTo>
                  <a:pt x="4818" y="4485"/>
                </a:lnTo>
                <a:lnTo>
                  <a:pt x="4818" y="4723"/>
                </a:lnTo>
                <a:lnTo>
                  <a:pt x="2582" y="4728"/>
                </a:lnTo>
                <a:lnTo>
                  <a:pt x="346" y="4733"/>
                </a:lnTo>
                <a:lnTo>
                  <a:pt x="336" y="4687"/>
                </a:lnTo>
                <a:close/>
                <a:moveTo>
                  <a:pt x="3080" y="4473"/>
                </a:moveTo>
                <a:cubicBezTo>
                  <a:pt x="3105" y="4463"/>
                  <a:pt x="3113" y="4431"/>
                  <a:pt x="3113" y="4349"/>
                </a:cubicBezTo>
                <a:lnTo>
                  <a:pt x="3113" y="4238"/>
                </a:lnTo>
                <a:lnTo>
                  <a:pt x="3562" y="4233"/>
                </a:lnTo>
                <a:lnTo>
                  <a:pt x="4012" y="4227"/>
                </a:lnTo>
                <a:lnTo>
                  <a:pt x="4012" y="3308"/>
                </a:lnTo>
                <a:lnTo>
                  <a:pt x="4012" y="2388"/>
                </a:lnTo>
                <a:lnTo>
                  <a:pt x="2576" y="2388"/>
                </a:lnTo>
                <a:lnTo>
                  <a:pt x="1140" y="2388"/>
                </a:lnTo>
                <a:lnTo>
                  <a:pt x="1134" y="3266"/>
                </a:lnTo>
                <a:cubicBezTo>
                  <a:pt x="1131" y="3749"/>
                  <a:pt x="1134" y="4165"/>
                  <a:pt x="1140" y="4190"/>
                </a:cubicBezTo>
                <a:cubicBezTo>
                  <a:pt x="1151" y="4236"/>
                  <a:pt x="1155" y="4237"/>
                  <a:pt x="1590" y="4242"/>
                </a:cubicBezTo>
                <a:lnTo>
                  <a:pt x="2029" y="4248"/>
                </a:lnTo>
                <a:lnTo>
                  <a:pt x="2035" y="4341"/>
                </a:lnTo>
                <a:cubicBezTo>
                  <a:pt x="2038" y="4397"/>
                  <a:pt x="2054" y="4444"/>
                  <a:pt x="2075" y="4459"/>
                </a:cubicBezTo>
                <a:cubicBezTo>
                  <a:pt x="2100" y="4478"/>
                  <a:pt x="2235" y="4485"/>
                  <a:pt x="2578" y="4485"/>
                </a:cubicBezTo>
                <a:cubicBezTo>
                  <a:pt x="2837" y="4485"/>
                  <a:pt x="3062" y="4480"/>
                  <a:pt x="3080" y="4473"/>
                </a:cubicBezTo>
                <a:close/>
                <a:moveTo>
                  <a:pt x="2328" y="4041"/>
                </a:moveTo>
                <a:cubicBezTo>
                  <a:pt x="2264" y="4018"/>
                  <a:pt x="2254" y="4005"/>
                  <a:pt x="2244" y="3927"/>
                </a:cubicBezTo>
                <a:cubicBezTo>
                  <a:pt x="2229" y="3819"/>
                  <a:pt x="2181" y="3780"/>
                  <a:pt x="2070" y="3784"/>
                </a:cubicBezTo>
                <a:cubicBezTo>
                  <a:pt x="1939" y="3788"/>
                  <a:pt x="1937" y="3788"/>
                  <a:pt x="1890" y="3690"/>
                </a:cubicBezTo>
                <a:lnTo>
                  <a:pt x="1845" y="3597"/>
                </a:lnTo>
                <a:lnTo>
                  <a:pt x="1901" y="3539"/>
                </a:lnTo>
                <a:cubicBezTo>
                  <a:pt x="1999" y="3436"/>
                  <a:pt x="1974" y="3346"/>
                  <a:pt x="1822" y="3256"/>
                </a:cubicBezTo>
                <a:cubicBezTo>
                  <a:pt x="1790" y="3237"/>
                  <a:pt x="1789" y="3226"/>
                  <a:pt x="1817" y="3132"/>
                </a:cubicBezTo>
                <a:cubicBezTo>
                  <a:pt x="1846" y="3032"/>
                  <a:pt x="1850" y="3028"/>
                  <a:pt x="1935" y="3017"/>
                </a:cubicBezTo>
                <a:cubicBezTo>
                  <a:pt x="2052" y="3001"/>
                  <a:pt x="2102" y="2937"/>
                  <a:pt x="2096" y="2813"/>
                </a:cubicBezTo>
                <a:cubicBezTo>
                  <a:pt x="2091" y="2724"/>
                  <a:pt x="2094" y="2719"/>
                  <a:pt x="2180" y="2671"/>
                </a:cubicBezTo>
                <a:lnTo>
                  <a:pt x="2270" y="2621"/>
                </a:lnTo>
                <a:lnTo>
                  <a:pt x="2332" y="2667"/>
                </a:lnTo>
                <a:cubicBezTo>
                  <a:pt x="2442" y="2748"/>
                  <a:pt x="2584" y="2717"/>
                  <a:pt x="2622" y="2602"/>
                </a:cubicBezTo>
                <a:cubicBezTo>
                  <a:pt x="2633" y="2569"/>
                  <a:pt x="2814" y="2599"/>
                  <a:pt x="2855" y="2640"/>
                </a:cubicBezTo>
                <a:cubicBezTo>
                  <a:pt x="2873" y="2657"/>
                  <a:pt x="2882" y="2688"/>
                  <a:pt x="2876" y="2708"/>
                </a:cubicBezTo>
                <a:cubicBezTo>
                  <a:pt x="2868" y="2731"/>
                  <a:pt x="2885" y="2770"/>
                  <a:pt x="2918" y="2810"/>
                </a:cubicBezTo>
                <a:cubicBezTo>
                  <a:pt x="2965" y="2866"/>
                  <a:pt x="2984" y="2874"/>
                  <a:pt x="3066" y="2870"/>
                </a:cubicBezTo>
                <a:cubicBezTo>
                  <a:pt x="3143" y="2868"/>
                  <a:pt x="3166" y="2876"/>
                  <a:pt x="3198" y="2917"/>
                </a:cubicBezTo>
                <a:cubicBezTo>
                  <a:pt x="3261" y="2998"/>
                  <a:pt x="3267" y="3052"/>
                  <a:pt x="3219" y="3113"/>
                </a:cubicBezTo>
                <a:cubicBezTo>
                  <a:pt x="3156" y="3192"/>
                  <a:pt x="3165" y="3255"/>
                  <a:pt x="3249" y="3348"/>
                </a:cubicBezTo>
                <a:cubicBezTo>
                  <a:pt x="3321" y="3428"/>
                  <a:pt x="3323" y="3433"/>
                  <a:pt x="3298" y="3508"/>
                </a:cubicBezTo>
                <a:cubicBezTo>
                  <a:pt x="3263" y="3618"/>
                  <a:pt x="3242" y="3638"/>
                  <a:pt x="3164" y="3638"/>
                </a:cubicBezTo>
                <a:cubicBezTo>
                  <a:pt x="3063" y="3638"/>
                  <a:pt x="3004" y="3720"/>
                  <a:pt x="3021" y="3835"/>
                </a:cubicBezTo>
                <a:cubicBezTo>
                  <a:pt x="3034" y="3917"/>
                  <a:pt x="3031" y="3923"/>
                  <a:pt x="2959" y="3966"/>
                </a:cubicBezTo>
                <a:cubicBezTo>
                  <a:pt x="2866" y="4021"/>
                  <a:pt x="2834" y="4021"/>
                  <a:pt x="2768" y="3969"/>
                </a:cubicBezTo>
                <a:cubicBezTo>
                  <a:pt x="2678" y="3898"/>
                  <a:pt x="2573" y="3917"/>
                  <a:pt x="2523" y="4013"/>
                </a:cubicBezTo>
                <a:cubicBezTo>
                  <a:pt x="2489" y="4078"/>
                  <a:pt x="2448" y="4084"/>
                  <a:pt x="2328" y="4041"/>
                </a:cubicBezTo>
                <a:close/>
                <a:moveTo>
                  <a:pt x="2681" y="3697"/>
                </a:moveTo>
                <a:cubicBezTo>
                  <a:pt x="2847" y="3642"/>
                  <a:pt x="2973" y="3478"/>
                  <a:pt x="2973" y="3318"/>
                </a:cubicBezTo>
                <a:cubicBezTo>
                  <a:pt x="2973" y="3218"/>
                  <a:pt x="2900" y="3073"/>
                  <a:pt x="2821" y="3012"/>
                </a:cubicBezTo>
                <a:cubicBezTo>
                  <a:pt x="2697" y="2918"/>
                  <a:pt x="2510" y="2902"/>
                  <a:pt x="2377" y="2973"/>
                </a:cubicBezTo>
                <a:cubicBezTo>
                  <a:pt x="2303" y="3013"/>
                  <a:pt x="2207" y="3138"/>
                  <a:pt x="2183" y="3226"/>
                </a:cubicBezTo>
                <a:cubicBezTo>
                  <a:pt x="2133" y="3413"/>
                  <a:pt x="2250" y="3621"/>
                  <a:pt x="2445" y="3691"/>
                </a:cubicBezTo>
                <a:cubicBezTo>
                  <a:pt x="2544" y="3726"/>
                  <a:pt x="2592" y="3727"/>
                  <a:pt x="2681" y="3697"/>
                </a:cubicBezTo>
                <a:close/>
                <a:moveTo>
                  <a:pt x="2601" y="3504"/>
                </a:moveTo>
                <a:cubicBezTo>
                  <a:pt x="2553" y="3404"/>
                  <a:pt x="2534" y="3393"/>
                  <a:pt x="2493" y="3442"/>
                </a:cubicBezTo>
                <a:cubicBezTo>
                  <a:pt x="2437" y="3510"/>
                  <a:pt x="2421" y="3475"/>
                  <a:pt x="2421" y="3277"/>
                </a:cubicBezTo>
                <a:cubicBezTo>
                  <a:pt x="2421" y="3169"/>
                  <a:pt x="2429" y="3080"/>
                  <a:pt x="2439" y="3080"/>
                </a:cubicBezTo>
                <a:cubicBezTo>
                  <a:pt x="2473" y="3080"/>
                  <a:pt x="2761" y="3313"/>
                  <a:pt x="2750" y="3331"/>
                </a:cubicBezTo>
                <a:cubicBezTo>
                  <a:pt x="2744" y="3341"/>
                  <a:pt x="2718" y="3349"/>
                  <a:pt x="2692" y="3349"/>
                </a:cubicBezTo>
                <a:cubicBezTo>
                  <a:pt x="2619" y="3349"/>
                  <a:pt x="2615" y="3367"/>
                  <a:pt x="2669" y="3473"/>
                </a:cubicBezTo>
                <a:cubicBezTo>
                  <a:pt x="2696" y="3527"/>
                  <a:pt x="2713" y="3577"/>
                  <a:pt x="2706" y="3584"/>
                </a:cubicBezTo>
                <a:cubicBezTo>
                  <a:pt x="2675" y="3615"/>
                  <a:pt x="2643" y="3591"/>
                  <a:pt x="2601" y="350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82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594E3DF-DF64-4969-A302-09AC11CA05B0}"/>
              </a:ext>
            </a:extLst>
          </p:cNvPr>
          <p:cNvSpPr>
            <a:spLocks/>
          </p:cNvSpPr>
          <p:nvPr/>
        </p:nvSpPr>
        <p:spPr bwMode="gray">
          <a:xfrm>
            <a:off x="2008060" y="5265951"/>
            <a:ext cx="1545718" cy="378148"/>
          </a:xfrm>
          <a:prstGeom prst="rect">
            <a:avLst/>
          </a:prstGeom>
          <a:solidFill>
            <a:srgbClr val="0029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Agency management practices 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B22D2135-CE4B-4D33-9120-D66FEA9AEF70}"/>
              </a:ext>
            </a:extLst>
          </p:cNvPr>
          <p:cNvGrpSpPr>
            <a:grpSpLocks/>
          </p:cNvGrpSpPr>
          <p:nvPr/>
        </p:nvGrpSpPr>
        <p:grpSpPr>
          <a:xfrm>
            <a:off x="2062703" y="5347162"/>
            <a:ext cx="265917" cy="215729"/>
            <a:chOff x="969469" y="621186"/>
            <a:chExt cx="805419" cy="520493"/>
          </a:xfrm>
          <a:solidFill>
            <a:schemeClr val="bg1"/>
          </a:solidFill>
        </p:grpSpPr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xmlns="" id="{F7F25AE9-6608-4E2E-9403-7EC46C2D4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328" y="681761"/>
              <a:ext cx="191820" cy="192942"/>
            </a:xfrm>
            <a:custGeom>
              <a:avLst/>
              <a:gdLst>
                <a:gd name="T0" fmla="*/ 29 w 95"/>
                <a:gd name="T1" fmla="*/ 75 h 96"/>
                <a:gd name="T2" fmla="*/ 27 w 95"/>
                <a:gd name="T3" fmla="*/ 92 h 96"/>
                <a:gd name="T4" fmla="*/ 47 w 95"/>
                <a:gd name="T5" fmla="*/ 96 h 96"/>
                <a:gd name="T6" fmla="*/ 68 w 95"/>
                <a:gd name="T7" fmla="*/ 92 h 96"/>
                <a:gd name="T8" fmla="*/ 67 w 95"/>
                <a:gd name="T9" fmla="*/ 75 h 96"/>
                <a:gd name="T10" fmla="*/ 68 w 95"/>
                <a:gd name="T11" fmla="*/ 73 h 96"/>
                <a:gd name="T12" fmla="*/ 48 w 95"/>
                <a:gd name="T13" fmla="*/ 0 h 96"/>
                <a:gd name="T14" fmla="*/ 27 w 95"/>
                <a:gd name="T15" fmla="*/ 73 h 96"/>
                <a:gd name="T16" fmla="*/ 29 w 95"/>
                <a:gd name="T17" fmla="*/ 7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6">
                  <a:moveTo>
                    <a:pt x="29" y="75"/>
                  </a:moveTo>
                  <a:cubicBezTo>
                    <a:pt x="31" y="78"/>
                    <a:pt x="35" y="86"/>
                    <a:pt x="27" y="92"/>
                  </a:cubicBezTo>
                  <a:cubicBezTo>
                    <a:pt x="32" y="94"/>
                    <a:pt x="39" y="96"/>
                    <a:pt x="47" y="96"/>
                  </a:cubicBezTo>
                  <a:cubicBezTo>
                    <a:pt x="56" y="96"/>
                    <a:pt x="63" y="94"/>
                    <a:pt x="68" y="92"/>
                  </a:cubicBezTo>
                  <a:cubicBezTo>
                    <a:pt x="60" y="86"/>
                    <a:pt x="64" y="78"/>
                    <a:pt x="67" y="75"/>
                  </a:cubicBezTo>
                  <a:cubicBezTo>
                    <a:pt x="67" y="74"/>
                    <a:pt x="68" y="74"/>
                    <a:pt x="68" y="73"/>
                  </a:cubicBezTo>
                  <a:cubicBezTo>
                    <a:pt x="83" y="58"/>
                    <a:pt x="95" y="0"/>
                    <a:pt x="48" y="0"/>
                  </a:cubicBezTo>
                  <a:cubicBezTo>
                    <a:pt x="0" y="0"/>
                    <a:pt x="12" y="58"/>
                    <a:pt x="27" y="73"/>
                  </a:cubicBezTo>
                  <a:cubicBezTo>
                    <a:pt x="28" y="74"/>
                    <a:pt x="28" y="74"/>
                    <a:pt x="2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xmlns="" id="{E3D1BF40-87F5-4F52-A1CA-CCA2ED8EE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209" y="681761"/>
              <a:ext cx="191820" cy="192942"/>
            </a:xfrm>
            <a:custGeom>
              <a:avLst/>
              <a:gdLst>
                <a:gd name="T0" fmla="*/ 29 w 95"/>
                <a:gd name="T1" fmla="*/ 75 h 96"/>
                <a:gd name="T2" fmla="*/ 27 w 95"/>
                <a:gd name="T3" fmla="*/ 92 h 96"/>
                <a:gd name="T4" fmla="*/ 47 w 95"/>
                <a:gd name="T5" fmla="*/ 96 h 96"/>
                <a:gd name="T6" fmla="*/ 68 w 95"/>
                <a:gd name="T7" fmla="*/ 92 h 96"/>
                <a:gd name="T8" fmla="*/ 66 w 95"/>
                <a:gd name="T9" fmla="*/ 75 h 96"/>
                <a:gd name="T10" fmla="*/ 68 w 95"/>
                <a:gd name="T11" fmla="*/ 73 h 96"/>
                <a:gd name="T12" fmla="*/ 48 w 95"/>
                <a:gd name="T13" fmla="*/ 0 h 96"/>
                <a:gd name="T14" fmla="*/ 27 w 95"/>
                <a:gd name="T15" fmla="*/ 73 h 96"/>
                <a:gd name="T16" fmla="*/ 29 w 95"/>
                <a:gd name="T17" fmla="*/ 7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6">
                  <a:moveTo>
                    <a:pt x="29" y="75"/>
                  </a:moveTo>
                  <a:cubicBezTo>
                    <a:pt x="31" y="78"/>
                    <a:pt x="35" y="86"/>
                    <a:pt x="27" y="92"/>
                  </a:cubicBezTo>
                  <a:cubicBezTo>
                    <a:pt x="32" y="94"/>
                    <a:pt x="39" y="96"/>
                    <a:pt x="47" y="96"/>
                  </a:cubicBezTo>
                  <a:cubicBezTo>
                    <a:pt x="56" y="96"/>
                    <a:pt x="63" y="94"/>
                    <a:pt x="68" y="92"/>
                  </a:cubicBezTo>
                  <a:cubicBezTo>
                    <a:pt x="60" y="86"/>
                    <a:pt x="64" y="78"/>
                    <a:pt x="66" y="75"/>
                  </a:cubicBezTo>
                  <a:cubicBezTo>
                    <a:pt x="67" y="74"/>
                    <a:pt x="67" y="74"/>
                    <a:pt x="68" y="73"/>
                  </a:cubicBezTo>
                  <a:cubicBezTo>
                    <a:pt x="83" y="58"/>
                    <a:pt x="95" y="0"/>
                    <a:pt x="48" y="0"/>
                  </a:cubicBezTo>
                  <a:cubicBezTo>
                    <a:pt x="0" y="0"/>
                    <a:pt x="12" y="58"/>
                    <a:pt x="27" y="73"/>
                  </a:cubicBezTo>
                  <a:cubicBezTo>
                    <a:pt x="28" y="74"/>
                    <a:pt x="28" y="74"/>
                    <a:pt x="2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xmlns="" id="{B6EB5C72-6CD4-401E-979D-D2B8BD80B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094" y="904989"/>
              <a:ext cx="34775" cy="23557"/>
            </a:xfrm>
            <a:custGeom>
              <a:avLst/>
              <a:gdLst>
                <a:gd name="T0" fmla="*/ 2 w 17"/>
                <a:gd name="T1" fmla="*/ 0 h 12"/>
                <a:gd name="T2" fmla="*/ 0 w 17"/>
                <a:gd name="T3" fmla="*/ 0 h 12"/>
                <a:gd name="T4" fmla="*/ 11 w 17"/>
                <a:gd name="T5" fmla="*/ 12 h 12"/>
                <a:gd name="T6" fmla="*/ 15 w 17"/>
                <a:gd name="T7" fmla="*/ 4 h 12"/>
                <a:gd name="T8" fmla="*/ 13 w 17"/>
                <a:gd name="T9" fmla="*/ 0 h 12"/>
                <a:gd name="T10" fmla="*/ 2 w 1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4" y="4"/>
                    <a:pt x="7" y="8"/>
                    <a:pt x="11" y="1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5" y="0"/>
                    <a:pt x="13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xmlns="" id="{AAB82D43-7B64-45FE-9FCF-53EBFE2B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086" y="874702"/>
              <a:ext cx="154802" cy="204159"/>
            </a:xfrm>
            <a:custGeom>
              <a:avLst/>
              <a:gdLst>
                <a:gd name="T0" fmla="*/ 13 w 77"/>
                <a:gd name="T1" fmla="*/ 0 h 102"/>
                <a:gd name="T2" fmla="*/ 0 w 77"/>
                <a:gd name="T3" fmla="*/ 48 h 102"/>
                <a:gd name="T4" fmla="*/ 9 w 77"/>
                <a:gd name="T5" fmla="*/ 101 h 102"/>
                <a:gd name="T6" fmla="*/ 9 w 77"/>
                <a:gd name="T7" fmla="*/ 102 h 102"/>
                <a:gd name="T8" fmla="*/ 77 w 77"/>
                <a:gd name="T9" fmla="*/ 79 h 102"/>
                <a:gd name="T10" fmla="*/ 13 w 77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02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6" y="64"/>
                    <a:pt x="9" y="81"/>
                    <a:pt x="9" y="101"/>
                  </a:cubicBezTo>
                  <a:cubicBezTo>
                    <a:pt x="9" y="101"/>
                    <a:pt x="9" y="102"/>
                    <a:pt x="9" y="102"/>
                  </a:cubicBezTo>
                  <a:cubicBezTo>
                    <a:pt x="36" y="100"/>
                    <a:pt x="77" y="95"/>
                    <a:pt x="77" y="79"/>
                  </a:cubicBezTo>
                  <a:cubicBezTo>
                    <a:pt x="77" y="21"/>
                    <a:pt x="3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xmlns="" id="{F08EB567-99EF-4B47-A274-D863AC2F6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489" y="904989"/>
              <a:ext cx="32531" cy="23557"/>
            </a:xfrm>
            <a:custGeom>
              <a:avLst/>
              <a:gdLst>
                <a:gd name="T0" fmla="*/ 1 w 16"/>
                <a:gd name="T1" fmla="*/ 4 h 12"/>
                <a:gd name="T2" fmla="*/ 6 w 16"/>
                <a:gd name="T3" fmla="*/ 12 h 12"/>
                <a:gd name="T4" fmla="*/ 16 w 16"/>
                <a:gd name="T5" fmla="*/ 0 h 12"/>
                <a:gd name="T6" fmla="*/ 15 w 16"/>
                <a:gd name="T7" fmla="*/ 0 h 12"/>
                <a:gd name="T8" fmla="*/ 4 w 16"/>
                <a:gd name="T9" fmla="*/ 0 h 12"/>
                <a:gd name="T10" fmla="*/ 1 w 16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2">
                  <a:moveTo>
                    <a:pt x="1" y="4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9" y="8"/>
                    <a:pt x="12" y="4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xmlns="" id="{6A35C975-A65B-4903-AAD2-C39151CB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69" y="874702"/>
              <a:ext cx="154802" cy="204159"/>
            </a:xfrm>
            <a:custGeom>
              <a:avLst/>
              <a:gdLst>
                <a:gd name="T0" fmla="*/ 63 w 77"/>
                <a:gd name="T1" fmla="*/ 0 h 102"/>
                <a:gd name="T2" fmla="*/ 0 w 77"/>
                <a:gd name="T3" fmla="*/ 79 h 102"/>
                <a:gd name="T4" fmla="*/ 67 w 77"/>
                <a:gd name="T5" fmla="*/ 102 h 102"/>
                <a:gd name="T6" fmla="*/ 67 w 77"/>
                <a:gd name="T7" fmla="*/ 101 h 102"/>
                <a:gd name="T8" fmla="*/ 77 w 77"/>
                <a:gd name="T9" fmla="*/ 47 h 102"/>
                <a:gd name="T10" fmla="*/ 63 w 77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02">
                  <a:moveTo>
                    <a:pt x="63" y="0"/>
                  </a:moveTo>
                  <a:cubicBezTo>
                    <a:pt x="38" y="5"/>
                    <a:pt x="0" y="21"/>
                    <a:pt x="0" y="79"/>
                  </a:cubicBezTo>
                  <a:cubicBezTo>
                    <a:pt x="0" y="95"/>
                    <a:pt x="39" y="100"/>
                    <a:pt x="67" y="102"/>
                  </a:cubicBezTo>
                  <a:cubicBezTo>
                    <a:pt x="67" y="102"/>
                    <a:pt x="67" y="101"/>
                    <a:pt x="67" y="101"/>
                  </a:cubicBezTo>
                  <a:cubicBezTo>
                    <a:pt x="67" y="81"/>
                    <a:pt x="70" y="63"/>
                    <a:pt x="77" y="47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xmlns="" id="{F7A93427-74B3-4A9D-B973-E412FC3B7BD3}"/>
                </a:ext>
              </a:extLst>
            </p:cNvPr>
            <p:cNvGrpSpPr/>
            <p:nvPr/>
          </p:nvGrpSpPr>
          <p:grpSpPr>
            <a:xfrm>
              <a:off x="1129880" y="621186"/>
              <a:ext cx="480110" cy="520493"/>
              <a:chOff x="427036" y="755212"/>
              <a:chExt cx="597447" cy="647700"/>
            </a:xfrm>
            <a:grpFill/>
          </p:grpSpPr>
          <p:sp>
            <p:nvSpPr>
              <p:cNvPr id="163" name="Freeform 12">
                <a:extLst>
                  <a:ext uri="{FF2B5EF4-FFF2-40B4-BE49-F238E27FC236}">
                    <a16:creationId xmlns:a16="http://schemas.microsoft.com/office/drawing/2014/main" xmlns="" id="{0CAB4297-B3C1-4FE6-A998-373080166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10" y="755212"/>
                <a:ext cx="307099" cy="312683"/>
              </a:xfrm>
              <a:custGeom>
                <a:avLst/>
                <a:gdLst>
                  <a:gd name="T0" fmla="*/ 37 w 123"/>
                  <a:gd name="T1" fmla="*/ 98 h 125"/>
                  <a:gd name="T2" fmla="*/ 35 w 123"/>
                  <a:gd name="T3" fmla="*/ 120 h 125"/>
                  <a:gd name="T4" fmla="*/ 61 w 123"/>
                  <a:gd name="T5" fmla="*/ 125 h 125"/>
                  <a:gd name="T6" fmla="*/ 88 w 123"/>
                  <a:gd name="T7" fmla="*/ 120 h 125"/>
                  <a:gd name="T8" fmla="*/ 86 w 123"/>
                  <a:gd name="T9" fmla="*/ 98 h 125"/>
                  <a:gd name="T10" fmla="*/ 88 w 123"/>
                  <a:gd name="T11" fmla="*/ 96 h 125"/>
                  <a:gd name="T12" fmla="*/ 62 w 123"/>
                  <a:gd name="T13" fmla="*/ 0 h 125"/>
                  <a:gd name="T14" fmla="*/ 35 w 123"/>
                  <a:gd name="T15" fmla="*/ 96 h 125"/>
                  <a:gd name="T16" fmla="*/ 37 w 123"/>
                  <a:gd name="T17" fmla="*/ 9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5">
                    <a:moveTo>
                      <a:pt x="37" y="98"/>
                    </a:moveTo>
                    <a:cubicBezTo>
                      <a:pt x="40" y="102"/>
                      <a:pt x="45" y="112"/>
                      <a:pt x="35" y="120"/>
                    </a:cubicBezTo>
                    <a:cubicBezTo>
                      <a:pt x="41" y="123"/>
                      <a:pt x="50" y="125"/>
                      <a:pt x="61" y="125"/>
                    </a:cubicBezTo>
                    <a:cubicBezTo>
                      <a:pt x="72" y="125"/>
                      <a:pt x="81" y="123"/>
                      <a:pt x="88" y="120"/>
                    </a:cubicBezTo>
                    <a:cubicBezTo>
                      <a:pt x="78" y="112"/>
                      <a:pt x="83" y="102"/>
                      <a:pt x="86" y="98"/>
                    </a:cubicBezTo>
                    <a:cubicBezTo>
                      <a:pt x="87" y="97"/>
                      <a:pt x="87" y="96"/>
                      <a:pt x="88" y="96"/>
                    </a:cubicBezTo>
                    <a:cubicBezTo>
                      <a:pt x="107" y="76"/>
                      <a:pt x="123" y="0"/>
                      <a:pt x="62" y="0"/>
                    </a:cubicBezTo>
                    <a:cubicBezTo>
                      <a:pt x="0" y="0"/>
                      <a:pt x="16" y="76"/>
                      <a:pt x="35" y="96"/>
                    </a:cubicBezTo>
                    <a:cubicBezTo>
                      <a:pt x="36" y="96"/>
                      <a:pt x="37" y="97"/>
                      <a:pt x="37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13">
                <a:extLst>
                  <a:ext uri="{FF2B5EF4-FFF2-40B4-BE49-F238E27FC236}">
                    <a16:creationId xmlns:a16="http://schemas.microsoft.com/office/drawing/2014/main" xmlns="" id="{1E78B0A5-AADF-4B8E-B6D4-2219ADD17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36" y="1067895"/>
                <a:ext cx="597447" cy="335017"/>
              </a:xfrm>
              <a:custGeom>
                <a:avLst/>
                <a:gdLst>
                  <a:gd name="T0" fmla="*/ 156 w 239"/>
                  <a:gd name="T1" fmla="*/ 0 h 134"/>
                  <a:gd name="T2" fmla="*/ 134 w 239"/>
                  <a:gd name="T3" fmla="*/ 81 h 134"/>
                  <a:gd name="T4" fmla="*/ 123 w 239"/>
                  <a:gd name="T5" fmla="*/ 36 h 134"/>
                  <a:gd name="T6" fmla="*/ 123 w 239"/>
                  <a:gd name="T7" fmla="*/ 36 h 134"/>
                  <a:gd name="T8" fmla="*/ 129 w 239"/>
                  <a:gd name="T9" fmla="*/ 25 h 134"/>
                  <a:gd name="T10" fmla="*/ 126 w 239"/>
                  <a:gd name="T11" fmla="*/ 19 h 134"/>
                  <a:gd name="T12" fmla="*/ 112 w 239"/>
                  <a:gd name="T13" fmla="*/ 19 h 134"/>
                  <a:gd name="T14" fmla="*/ 109 w 239"/>
                  <a:gd name="T15" fmla="*/ 25 h 134"/>
                  <a:gd name="T16" fmla="*/ 115 w 239"/>
                  <a:gd name="T17" fmla="*/ 36 h 134"/>
                  <a:gd name="T18" fmla="*/ 115 w 239"/>
                  <a:gd name="T19" fmla="*/ 36 h 134"/>
                  <a:gd name="T20" fmla="*/ 105 w 239"/>
                  <a:gd name="T21" fmla="*/ 81 h 134"/>
                  <a:gd name="T22" fmla="*/ 82 w 239"/>
                  <a:gd name="T23" fmla="*/ 0 h 134"/>
                  <a:gd name="T24" fmla="*/ 0 w 239"/>
                  <a:gd name="T25" fmla="*/ 102 h 134"/>
                  <a:gd name="T26" fmla="*/ 120 w 239"/>
                  <a:gd name="T27" fmla="*/ 133 h 134"/>
                  <a:gd name="T28" fmla="*/ 239 w 239"/>
                  <a:gd name="T29" fmla="*/ 102 h 134"/>
                  <a:gd name="T30" fmla="*/ 156 w 239"/>
                  <a:gd name="T3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34">
                    <a:moveTo>
                      <a:pt x="156" y="0"/>
                    </a:moveTo>
                    <a:cubicBezTo>
                      <a:pt x="134" y="81"/>
                      <a:pt x="134" y="81"/>
                      <a:pt x="134" y="81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9" y="25"/>
                      <a:pt x="129" y="25"/>
                      <a:pt x="129" y="25"/>
                    </a:cubicBezTo>
                    <a:cubicBezTo>
                      <a:pt x="131" y="22"/>
                      <a:pt x="130" y="19"/>
                      <a:pt x="12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09" y="19"/>
                      <a:pt x="107" y="22"/>
                      <a:pt x="109" y="25"/>
                    </a:cubicBezTo>
                    <a:cubicBezTo>
                      <a:pt x="115" y="36"/>
                      <a:pt x="115" y="36"/>
                      <a:pt x="115" y="36"/>
                    </a:cubicBezTo>
                    <a:cubicBezTo>
                      <a:pt x="115" y="36"/>
                      <a:pt x="115" y="36"/>
                      <a:pt x="115" y="36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49" y="7"/>
                      <a:pt x="0" y="28"/>
                      <a:pt x="0" y="102"/>
                    </a:cubicBezTo>
                    <a:cubicBezTo>
                      <a:pt x="0" y="134"/>
                      <a:pt x="120" y="133"/>
                      <a:pt x="120" y="133"/>
                    </a:cubicBezTo>
                    <a:cubicBezTo>
                      <a:pt x="120" y="133"/>
                      <a:pt x="239" y="134"/>
                      <a:pt x="239" y="102"/>
                    </a:cubicBezTo>
                    <a:cubicBezTo>
                      <a:pt x="239" y="27"/>
                      <a:pt x="190" y="6"/>
                      <a:pt x="15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82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BB89DD9B-CD8D-4402-A566-21C72489DAB2}"/>
              </a:ext>
            </a:extLst>
          </p:cNvPr>
          <p:cNvSpPr>
            <a:spLocks/>
          </p:cNvSpPr>
          <p:nvPr/>
        </p:nvSpPr>
        <p:spPr bwMode="gray">
          <a:xfrm>
            <a:off x="2008060" y="5703052"/>
            <a:ext cx="1545718" cy="378148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5290" tIns="65290" rIns="65290" bIns="65290" anchor="ctr">
            <a:noAutofit/>
          </a:bodyPr>
          <a:lstStyle/>
          <a:p>
            <a:pPr marL="306034" defTabSz="407918" fontAlgn="auto">
              <a:spcBef>
                <a:spcPts val="0"/>
              </a:spcBef>
              <a:spcAft>
                <a:spcPts val="0"/>
              </a:spcAft>
            </a:pPr>
            <a:r>
              <a:rPr lang="en-US" sz="809" b="1" dirty="0">
                <a:solidFill>
                  <a:srgbClr val="FFFFFF"/>
                </a:solidFill>
                <a:cs typeface="Gisha" panose="020B0502040204020203" pitchFamily="34" charset="-79"/>
                <a:sym typeface="Century Gothic"/>
              </a:rPr>
              <a:t>Organization enablers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945D0677-9DDF-4A29-9EBC-481C002CF3DD}"/>
              </a:ext>
            </a:extLst>
          </p:cNvPr>
          <p:cNvGrpSpPr/>
          <p:nvPr/>
        </p:nvGrpSpPr>
        <p:grpSpPr>
          <a:xfrm>
            <a:off x="2100344" y="5789891"/>
            <a:ext cx="200349" cy="204474"/>
            <a:chOff x="6959430" y="3843972"/>
            <a:chExt cx="337799" cy="423465"/>
          </a:xfrm>
          <a:solidFill>
            <a:schemeClr val="bg1"/>
          </a:solidFill>
        </p:grpSpPr>
        <p:sp>
          <p:nvSpPr>
            <p:cNvPr id="167" name="Freeform 198">
              <a:extLst>
                <a:ext uri="{FF2B5EF4-FFF2-40B4-BE49-F238E27FC236}">
                  <a16:creationId xmlns:a16="http://schemas.microsoft.com/office/drawing/2014/main" xmlns="" id="{EE5A474E-7853-4EB1-B25D-4343CA477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9430" y="3843972"/>
              <a:ext cx="337799" cy="423465"/>
            </a:xfrm>
            <a:custGeom>
              <a:avLst/>
              <a:gdLst>
                <a:gd name="T0" fmla="*/ 111 w 520"/>
                <a:gd name="T1" fmla="*/ 55 h 613"/>
                <a:gd name="T2" fmla="*/ 39 w 520"/>
                <a:gd name="T3" fmla="*/ 232 h 613"/>
                <a:gd name="T4" fmla="*/ 39 w 520"/>
                <a:gd name="T5" fmla="*/ 276 h 613"/>
                <a:gd name="T6" fmla="*/ 5 w 520"/>
                <a:gd name="T7" fmla="*/ 356 h 613"/>
                <a:gd name="T8" fmla="*/ 10 w 520"/>
                <a:gd name="T9" fmla="*/ 393 h 613"/>
                <a:gd name="T10" fmla="*/ 31 w 520"/>
                <a:gd name="T11" fmla="*/ 416 h 613"/>
                <a:gd name="T12" fmla="*/ 38 w 520"/>
                <a:gd name="T13" fmla="*/ 438 h 613"/>
                <a:gd name="T14" fmla="*/ 58 w 520"/>
                <a:gd name="T15" fmla="*/ 450 h 613"/>
                <a:gd name="T16" fmla="*/ 49 w 520"/>
                <a:gd name="T17" fmla="*/ 464 h 613"/>
                <a:gd name="T18" fmla="*/ 70 w 520"/>
                <a:gd name="T19" fmla="*/ 490 h 613"/>
                <a:gd name="T20" fmla="*/ 71 w 520"/>
                <a:gd name="T21" fmla="*/ 534 h 613"/>
                <a:gd name="T22" fmla="*/ 111 w 520"/>
                <a:gd name="T23" fmla="*/ 570 h 613"/>
                <a:gd name="T24" fmla="*/ 186 w 520"/>
                <a:gd name="T25" fmla="*/ 553 h 613"/>
                <a:gd name="T26" fmla="*/ 244 w 520"/>
                <a:gd name="T27" fmla="*/ 599 h 613"/>
                <a:gd name="T28" fmla="*/ 367 w 520"/>
                <a:gd name="T29" fmla="*/ 561 h 613"/>
                <a:gd name="T30" fmla="*/ 428 w 520"/>
                <a:gd name="T31" fmla="*/ 439 h 613"/>
                <a:gd name="T32" fmla="*/ 517 w 520"/>
                <a:gd name="T33" fmla="*/ 271 h 613"/>
                <a:gd name="T34" fmla="*/ 474 w 520"/>
                <a:gd name="T35" fmla="*/ 87 h 613"/>
                <a:gd name="T36" fmla="*/ 325 w 520"/>
                <a:gd name="T37" fmla="*/ 5 h 613"/>
                <a:gd name="T38" fmla="*/ 368 w 520"/>
                <a:gd name="T39" fmla="*/ 59 h 613"/>
                <a:gd name="T40" fmla="*/ 375 w 520"/>
                <a:gd name="T41" fmla="*/ 73 h 613"/>
                <a:gd name="T42" fmla="*/ 264 w 520"/>
                <a:gd name="T43" fmla="*/ 30 h 613"/>
                <a:gd name="T44" fmla="*/ 279 w 520"/>
                <a:gd name="T45" fmla="*/ 23 h 613"/>
                <a:gd name="T46" fmla="*/ 273 w 520"/>
                <a:gd name="T47" fmla="*/ 61 h 613"/>
                <a:gd name="T48" fmla="*/ 181 w 520"/>
                <a:gd name="T49" fmla="*/ 59 h 613"/>
                <a:gd name="T50" fmla="*/ 172 w 520"/>
                <a:gd name="T51" fmla="*/ 75 h 613"/>
                <a:gd name="T52" fmla="*/ 131 w 520"/>
                <a:gd name="T53" fmla="*/ 162 h 613"/>
                <a:gd name="T54" fmla="*/ 173 w 520"/>
                <a:gd name="T55" fmla="*/ 159 h 613"/>
                <a:gd name="T56" fmla="*/ 132 w 520"/>
                <a:gd name="T57" fmla="*/ 165 h 613"/>
                <a:gd name="T58" fmla="*/ 175 w 520"/>
                <a:gd name="T59" fmla="*/ 264 h 613"/>
                <a:gd name="T60" fmla="*/ 172 w 520"/>
                <a:gd name="T61" fmla="*/ 249 h 613"/>
                <a:gd name="T62" fmla="*/ 267 w 520"/>
                <a:gd name="T63" fmla="*/ 353 h 613"/>
                <a:gd name="T64" fmla="*/ 253 w 520"/>
                <a:gd name="T65" fmla="*/ 344 h 613"/>
                <a:gd name="T66" fmla="*/ 289 w 520"/>
                <a:gd name="T67" fmla="*/ 350 h 613"/>
                <a:gd name="T68" fmla="*/ 245 w 520"/>
                <a:gd name="T69" fmla="*/ 337 h 613"/>
                <a:gd name="T70" fmla="*/ 245 w 520"/>
                <a:gd name="T71" fmla="*/ 321 h 613"/>
                <a:gd name="T72" fmla="*/ 306 w 520"/>
                <a:gd name="T73" fmla="*/ 329 h 613"/>
                <a:gd name="T74" fmla="*/ 249 w 520"/>
                <a:gd name="T75" fmla="*/ 315 h 613"/>
                <a:gd name="T76" fmla="*/ 242 w 520"/>
                <a:gd name="T77" fmla="*/ 299 h 613"/>
                <a:gd name="T78" fmla="*/ 305 w 520"/>
                <a:gd name="T79" fmla="*/ 302 h 613"/>
                <a:gd name="T80" fmla="*/ 322 w 520"/>
                <a:gd name="T81" fmla="*/ 245 h 613"/>
                <a:gd name="T82" fmla="*/ 319 w 520"/>
                <a:gd name="T83" fmla="*/ 271 h 613"/>
                <a:gd name="T84" fmla="*/ 249 w 520"/>
                <a:gd name="T85" fmla="*/ 291 h 613"/>
                <a:gd name="T86" fmla="*/ 228 w 520"/>
                <a:gd name="T87" fmla="*/ 265 h 613"/>
                <a:gd name="T88" fmla="*/ 221 w 520"/>
                <a:gd name="T89" fmla="*/ 240 h 613"/>
                <a:gd name="T90" fmla="*/ 188 w 520"/>
                <a:gd name="T91" fmla="*/ 186 h 613"/>
                <a:gd name="T92" fmla="*/ 228 w 520"/>
                <a:gd name="T93" fmla="*/ 92 h 613"/>
                <a:gd name="T94" fmla="*/ 265 w 520"/>
                <a:gd name="T95" fmla="*/ 80 h 613"/>
                <a:gd name="T96" fmla="*/ 283 w 520"/>
                <a:gd name="T97" fmla="*/ 80 h 613"/>
                <a:gd name="T98" fmla="*/ 332 w 520"/>
                <a:gd name="T99" fmla="*/ 102 h 613"/>
                <a:gd name="T100" fmla="*/ 355 w 520"/>
                <a:gd name="T101" fmla="*/ 197 h 613"/>
                <a:gd name="T102" fmla="*/ 322 w 520"/>
                <a:gd name="T103" fmla="*/ 245 h 613"/>
                <a:gd name="T104" fmla="*/ 360 w 520"/>
                <a:gd name="T105" fmla="*/ 262 h 613"/>
                <a:gd name="T106" fmla="*/ 376 w 520"/>
                <a:gd name="T107" fmla="*/ 255 h 613"/>
                <a:gd name="T108" fmla="*/ 373 w 520"/>
                <a:gd name="T109" fmla="*/ 167 h 613"/>
                <a:gd name="T110" fmla="*/ 415 w 520"/>
                <a:gd name="T111" fmla="*/ 15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0" h="613">
                  <a:moveTo>
                    <a:pt x="261" y="0"/>
                  </a:moveTo>
                  <a:lnTo>
                    <a:pt x="226" y="2"/>
                  </a:lnTo>
                  <a:lnTo>
                    <a:pt x="193" y="9"/>
                  </a:lnTo>
                  <a:lnTo>
                    <a:pt x="163" y="20"/>
                  </a:lnTo>
                  <a:lnTo>
                    <a:pt x="135" y="36"/>
                  </a:lnTo>
                  <a:lnTo>
                    <a:pt x="111" y="55"/>
                  </a:lnTo>
                  <a:lnTo>
                    <a:pt x="90" y="78"/>
                  </a:lnTo>
                  <a:lnTo>
                    <a:pt x="72" y="104"/>
                  </a:lnTo>
                  <a:lnTo>
                    <a:pt x="58" y="133"/>
                  </a:lnTo>
                  <a:lnTo>
                    <a:pt x="48" y="163"/>
                  </a:lnTo>
                  <a:lnTo>
                    <a:pt x="41" y="197"/>
                  </a:lnTo>
                  <a:lnTo>
                    <a:pt x="39" y="232"/>
                  </a:lnTo>
                  <a:lnTo>
                    <a:pt x="40" y="237"/>
                  </a:lnTo>
                  <a:lnTo>
                    <a:pt x="41" y="242"/>
                  </a:lnTo>
                  <a:lnTo>
                    <a:pt x="43" y="248"/>
                  </a:lnTo>
                  <a:lnTo>
                    <a:pt x="44" y="257"/>
                  </a:lnTo>
                  <a:lnTo>
                    <a:pt x="43" y="264"/>
                  </a:lnTo>
                  <a:lnTo>
                    <a:pt x="39" y="276"/>
                  </a:lnTo>
                  <a:lnTo>
                    <a:pt x="34" y="289"/>
                  </a:lnTo>
                  <a:lnTo>
                    <a:pt x="29" y="303"/>
                  </a:lnTo>
                  <a:lnTo>
                    <a:pt x="22" y="319"/>
                  </a:lnTo>
                  <a:lnTo>
                    <a:pt x="16" y="333"/>
                  </a:lnTo>
                  <a:lnTo>
                    <a:pt x="9" y="346"/>
                  </a:lnTo>
                  <a:lnTo>
                    <a:pt x="5" y="356"/>
                  </a:lnTo>
                  <a:lnTo>
                    <a:pt x="2" y="363"/>
                  </a:lnTo>
                  <a:lnTo>
                    <a:pt x="1" y="369"/>
                  </a:lnTo>
                  <a:lnTo>
                    <a:pt x="0" y="377"/>
                  </a:lnTo>
                  <a:lnTo>
                    <a:pt x="2" y="383"/>
                  </a:lnTo>
                  <a:lnTo>
                    <a:pt x="5" y="389"/>
                  </a:lnTo>
                  <a:lnTo>
                    <a:pt x="10" y="393"/>
                  </a:lnTo>
                  <a:lnTo>
                    <a:pt x="18" y="395"/>
                  </a:lnTo>
                  <a:lnTo>
                    <a:pt x="29" y="396"/>
                  </a:lnTo>
                  <a:lnTo>
                    <a:pt x="35" y="399"/>
                  </a:lnTo>
                  <a:lnTo>
                    <a:pt x="37" y="404"/>
                  </a:lnTo>
                  <a:lnTo>
                    <a:pt x="36" y="411"/>
                  </a:lnTo>
                  <a:lnTo>
                    <a:pt x="31" y="416"/>
                  </a:lnTo>
                  <a:lnTo>
                    <a:pt x="29" y="419"/>
                  </a:lnTo>
                  <a:lnTo>
                    <a:pt x="29" y="424"/>
                  </a:lnTo>
                  <a:lnTo>
                    <a:pt x="31" y="430"/>
                  </a:lnTo>
                  <a:lnTo>
                    <a:pt x="33" y="434"/>
                  </a:lnTo>
                  <a:lnTo>
                    <a:pt x="35" y="437"/>
                  </a:lnTo>
                  <a:lnTo>
                    <a:pt x="38" y="438"/>
                  </a:lnTo>
                  <a:lnTo>
                    <a:pt x="44" y="441"/>
                  </a:lnTo>
                  <a:lnTo>
                    <a:pt x="51" y="444"/>
                  </a:lnTo>
                  <a:lnTo>
                    <a:pt x="57" y="446"/>
                  </a:lnTo>
                  <a:lnTo>
                    <a:pt x="59" y="448"/>
                  </a:lnTo>
                  <a:lnTo>
                    <a:pt x="59" y="448"/>
                  </a:lnTo>
                  <a:lnTo>
                    <a:pt x="58" y="450"/>
                  </a:lnTo>
                  <a:lnTo>
                    <a:pt x="57" y="451"/>
                  </a:lnTo>
                  <a:lnTo>
                    <a:pt x="55" y="453"/>
                  </a:lnTo>
                  <a:lnTo>
                    <a:pt x="53" y="455"/>
                  </a:lnTo>
                  <a:lnTo>
                    <a:pt x="51" y="457"/>
                  </a:lnTo>
                  <a:lnTo>
                    <a:pt x="49" y="459"/>
                  </a:lnTo>
                  <a:lnTo>
                    <a:pt x="49" y="464"/>
                  </a:lnTo>
                  <a:lnTo>
                    <a:pt x="50" y="470"/>
                  </a:lnTo>
                  <a:lnTo>
                    <a:pt x="52" y="476"/>
                  </a:lnTo>
                  <a:lnTo>
                    <a:pt x="53" y="479"/>
                  </a:lnTo>
                  <a:lnTo>
                    <a:pt x="55" y="480"/>
                  </a:lnTo>
                  <a:lnTo>
                    <a:pt x="61" y="484"/>
                  </a:lnTo>
                  <a:lnTo>
                    <a:pt x="70" y="490"/>
                  </a:lnTo>
                  <a:lnTo>
                    <a:pt x="75" y="495"/>
                  </a:lnTo>
                  <a:lnTo>
                    <a:pt x="76" y="503"/>
                  </a:lnTo>
                  <a:lnTo>
                    <a:pt x="75" y="512"/>
                  </a:lnTo>
                  <a:lnTo>
                    <a:pt x="74" y="521"/>
                  </a:lnTo>
                  <a:lnTo>
                    <a:pt x="72" y="529"/>
                  </a:lnTo>
                  <a:lnTo>
                    <a:pt x="71" y="534"/>
                  </a:lnTo>
                  <a:lnTo>
                    <a:pt x="72" y="540"/>
                  </a:lnTo>
                  <a:lnTo>
                    <a:pt x="75" y="548"/>
                  </a:lnTo>
                  <a:lnTo>
                    <a:pt x="81" y="556"/>
                  </a:lnTo>
                  <a:lnTo>
                    <a:pt x="89" y="563"/>
                  </a:lnTo>
                  <a:lnTo>
                    <a:pt x="98" y="568"/>
                  </a:lnTo>
                  <a:lnTo>
                    <a:pt x="111" y="570"/>
                  </a:lnTo>
                  <a:lnTo>
                    <a:pt x="125" y="569"/>
                  </a:lnTo>
                  <a:lnTo>
                    <a:pt x="139" y="567"/>
                  </a:lnTo>
                  <a:lnTo>
                    <a:pt x="154" y="563"/>
                  </a:lnTo>
                  <a:lnTo>
                    <a:pt x="167" y="559"/>
                  </a:lnTo>
                  <a:lnTo>
                    <a:pt x="177" y="556"/>
                  </a:lnTo>
                  <a:lnTo>
                    <a:pt x="186" y="553"/>
                  </a:lnTo>
                  <a:lnTo>
                    <a:pt x="188" y="552"/>
                  </a:lnTo>
                  <a:lnTo>
                    <a:pt x="201" y="613"/>
                  </a:lnTo>
                  <a:lnTo>
                    <a:pt x="205" y="611"/>
                  </a:lnTo>
                  <a:lnTo>
                    <a:pt x="216" y="608"/>
                  </a:lnTo>
                  <a:lnTo>
                    <a:pt x="228" y="604"/>
                  </a:lnTo>
                  <a:lnTo>
                    <a:pt x="244" y="599"/>
                  </a:lnTo>
                  <a:lnTo>
                    <a:pt x="263" y="594"/>
                  </a:lnTo>
                  <a:lnTo>
                    <a:pt x="284" y="587"/>
                  </a:lnTo>
                  <a:lnTo>
                    <a:pt x="305" y="580"/>
                  </a:lnTo>
                  <a:lnTo>
                    <a:pt x="327" y="573"/>
                  </a:lnTo>
                  <a:lnTo>
                    <a:pt x="348" y="567"/>
                  </a:lnTo>
                  <a:lnTo>
                    <a:pt x="367" y="561"/>
                  </a:lnTo>
                  <a:lnTo>
                    <a:pt x="385" y="556"/>
                  </a:lnTo>
                  <a:lnTo>
                    <a:pt x="400" y="551"/>
                  </a:lnTo>
                  <a:lnTo>
                    <a:pt x="411" y="548"/>
                  </a:lnTo>
                  <a:lnTo>
                    <a:pt x="425" y="543"/>
                  </a:lnTo>
                  <a:lnTo>
                    <a:pt x="415" y="460"/>
                  </a:lnTo>
                  <a:lnTo>
                    <a:pt x="428" y="439"/>
                  </a:lnTo>
                  <a:lnTo>
                    <a:pt x="445" y="415"/>
                  </a:lnTo>
                  <a:lnTo>
                    <a:pt x="464" y="388"/>
                  </a:lnTo>
                  <a:lnTo>
                    <a:pt x="483" y="360"/>
                  </a:lnTo>
                  <a:lnTo>
                    <a:pt x="498" y="330"/>
                  </a:lnTo>
                  <a:lnTo>
                    <a:pt x="510" y="300"/>
                  </a:lnTo>
                  <a:lnTo>
                    <a:pt x="517" y="271"/>
                  </a:lnTo>
                  <a:lnTo>
                    <a:pt x="520" y="232"/>
                  </a:lnTo>
                  <a:lnTo>
                    <a:pt x="519" y="198"/>
                  </a:lnTo>
                  <a:lnTo>
                    <a:pt x="512" y="167"/>
                  </a:lnTo>
                  <a:lnTo>
                    <a:pt x="503" y="137"/>
                  </a:lnTo>
                  <a:lnTo>
                    <a:pt x="491" y="111"/>
                  </a:lnTo>
                  <a:lnTo>
                    <a:pt x="474" y="87"/>
                  </a:lnTo>
                  <a:lnTo>
                    <a:pt x="456" y="67"/>
                  </a:lnTo>
                  <a:lnTo>
                    <a:pt x="434" y="49"/>
                  </a:lnTo>
                  <a:lnTo>
                    <a:pt x="409" y="34"/>
                  </a:lnTo>
                  <a:lnTo>
                    <a:pt x="383" y="21"/>
                  </a:lnTo>
                  <a:lnTo>
                    <a:pt x="355" y="12"/>
                  </a:lnTo>
                  <a:lnTo>
                    <a:pt x="325" y="5"/>
                  </a:lnTo>
                  <a:lnTo>
                    <a:pt x="293" y="1"/>
                  </a:lnTo>
                  <a:lnTo>
                    <a:pt x="261" y="0"/>
                  </a:lnTo>
                  <a:close/>
                  <a:moveTo>
                    <a:pt x="360" y="61"/>
                  </a:moveTo>
                  <a:lnTo>
                    <a:pt x="363" y="60"/>
                  </a:lnTo>
                  <a:lnTo>
                    <a:pt x="366" y="59"/>
                  </a:lnTo>
                  <a:lnTo>
                    <a:pt x="368" y="59"/>
                  </a:lnTo>
                  <a:lnTo>
                    <a:pt x="371" y="60"/>
                  </a:lnTo>
                  <a:lnTo>
                    <a:pt x="373" y="61"/>
                  </a:lnTo>
                  <a:lnTo>
                    <a:pt x="375" y="65"/>
                  </a:lnTo>
                  <a:lnTo>
                    <a:pt x="376" y="67"/>
                  </a:lnTo>
                  <a:lnTo>
                    <a:pt x="376" y="70"/>
                  </a:lnTo>
                  <a:lnTo>
                    <a:pt x="375" y="73"/>
                  </a:lnTo>
                  <a:lnTo>
                    <a:pt x="373" y="75"/>
                  </a:lnTo>
                  <a:lnTo>
                    <a:pt x="350" y="100"/>
                  </a:lnTo>
                  <a:lnTo>
                    <a:pt x="343" y="92"/>
                  </a:lnTo>
                  <a:lnTo>
                    <a:pt x="337" y="85"/>
                  </a:lnTo>
                  <a:lnTo>
                    <a:pt x="360" y="61"/>
                  </a:lnTo>
                  <a:close/>
                  <a:moveTo>
                    <a:pt x="264" y="30"/>
                  </a:moveTo>
                  <a:lnTo>
                    <a:pt x="264" y="26"/>
                  </a:lnTo>
                  <a:lnTo>
                    <a:pt x="266" y="23"/>
                  </a:lnTo>
                  <a:lnTo>
                    <a:pt x="269" y="21"/>
                  </a:lnTo>
                  <a:lnTo>
                    <a:pt x="273" y="20"/>
                  </a:lnTo>
                  <a:lnTo>
                    <a:pt x="276" y="21"/>
                  </a:lnTo>
                  <a:lnTo>
                    <a:pt x="279" y="23"/>
                  </a:lnTo>
                  <a:lnTo>
                    <a:pt x="282" y="26"/>
                  </a:lnTo>
                  <a:lnTo>
                    <a:pt x="283" y="30"/>
                  </a:lnTo>
                  <a:lnTo>
                    <a:pt x="283" y="61"/>
                  </a:lnTo>
                  <a:lnTo>
                    <a:pt x="273" y="61"/>
                  </a:lnTo>
                  <a:lnTo>
                    <a:pt x="273" y="61"/>
                  </a:lnTo>
                  <a:lnTo>
                    <a:pt x="273" y="61"/>
                  </a:lnTo>
                  <a:lnTo>
                    <a:pt x="264" y="61"/>
                  </a:lnTo>
                  <a:lnTo>
                    <a:pt x="264" y="30"/>
                  </a:lnTo>
                  <a:close/>
                  <a:moveTo>
                    <a:pt x="172" y="61"/>
                  </a:moveTo>
                  <a:lnTo>
                    <a:pt x="175" y="60"/>
                  </a:lnTo>
                  <a:lnTo>
                    <a:pt x="177" y="59"/>
                  </a:lnTo>
                  <a:lnTo>
                    <a:pt x="181" y="59"/>
                  </a:lnTo>
                  <a:lnTo>
                    <a:pt x="184" y="60"/>
                  </a:lnTo>
                  <a:lnTo>
                    <a:pt x="186" y="61"/>
                  </a:lnTo>
                  <a:lnTo>
                    <a:pt x="209" y="85"/>
                  </a:lnTo>
                  <a:lnTo>
                    <a:pt x="203" y="92"/>
                  </a:lnTo>
                  <a:lnTo>
                    <a:pt x="197" y="100"/>
                  </a:lnTo>
                  <a:lnTo>
                    <a:pt x="172" y="75"/>
                  </a:lnTo>
                  <a:lnTo>
                    <a:pt x="171" y="73"/>
                  </a:lnTo>
                  <a:lnTo>
                    <a:pt x="170" y="70"/>
                  </a:lnTo>
                  <a:lnTo>
                    <a:pt x="170" y="67"/>
                  </a:lnTo>
                  <a:lnTo>
                    <a:pt x="171" y="65"/>
                  </a:lnTo>
                  <a:lnTo>
                    <a:pt x="172" y="61"/>
                  </a:lnTo>
                  <a:close/>
                  <a:moveTo>
                    <a:pt x="131" y="162"/>
                  </a:moveTo>
                  <a:lnTo>
                    <a:pt x="132" y="158"/>
                  </a:lnTo>
                  <a:lnTo>
                    <a:pt x="134" y="155"/>
                  </a:lnTo>
                  <a:lnTo>
                    <a:pt x="137" y="153"/>
                  </a:lnTo>
                  <a:lnTo>
                    <a:pt x="140" y="153"/>
                  </a:lnTo>
                  <a:lnTo>
                    <a:pt x="174" y="153"/>
                  </a:lnTo>
                  <a:lnTo>
                    <a:pt x="173" y="159"/>
                  </a:lnTo>
                  <a:lnTo>
                    <a:pt x="173" y="167"/>
                  </a:lnTo>
                  <a:lnTo>
                    <a:pt x="173" y="172"/>
                  </a:lnTo>
                  <a:lnTo>
                    <a:pt x="140" y="172"/>
                  </a:lnTo>
                  <a:lnTo>
                    <a:pt x="137" y="171"/>
                  </a:lnTo>
                  <a:lnTo>
                    <a:pt x="134" y="169"/>
                  </a:lnTo>
                  <a:lnTo>
                    <a:pt x="132" y="165"/>
                  </a:lnTo>
                  <a:lnTo>
                    <a:pt x="131" y="162"/>
                  </a:lnTo>
                  <a:close/>
                  <a:moveTo>
                    <a:pt x="186" y="262"/>
                  </a:moveTo>
                  <a:lnTo>
                    <a:pt x="184" y="264"/>
                  </a:lnTo>
                  <a:lnTo>
                    <a:pt x="181" y="265"/>
                  </a:lnTo>
                  <a:lnTo>
                    <a:pt x="177" y="265"/>
                  </a:lnTo>
                  <a:lnTo>
                    <a:pt x="175" y="264"/>
                  </a:lnTo>
                  <a:lnTo>
                    <a:pt x="172" y="262"/>
                  </a:lnTo>
                  <a:lnTo>
                    <a:pt x="171" y="260"/>
                  </a:lnTo>
                  <a:lnTo>
                    <a:pt x="170" y="257"/>
                  </a:lnTo>
                  <a:lnTo>
                    <a:pt x="170" y="255"/>
                  </a:lnTo>
                  <a:lnTo>
                    <a:pt x="171" y="252"/>
                  </a:lnTo>
                  <a:lnTo>
                    <a:pt x="172" y="249"/>
                  </a:lnTo>
                  <a:lnTo>
                    <a:pt x="192" y="230"/>
                  </a:lnTo>
                  <a:lnTo>
                    <a:pt x="197" y="239"/>
                  </a:lnTo>
                  <a:lnTo>
                    <a:pt x="203" y="246"/>
                  </a:lnTo>
                  <a:lnTo>
                    <a:pt x="186" y="262"/>
                  </a:lnTo>
                  <a:close/>
                  <a:moveTo>
                    <a:pt x="279" y="353"/>
                  </a:moveTo>
                  <a:lnTo>
                    <a:pt x="267" y="353"/>
                  </a:lnTo>
                  <a:lnTo>
                    <a:pt x="264" y="353"/>
                  </a:lnTo>
                  <a:lnTo>
                    <a:pt x="260" y="352"/>
                  </a:lnTo>
                  <a:lnTo>
                    <a:pt x="257" y="350"/>
                  </a:lnTo>
                  <a:lnTo>
                    <a:pt x="255" y="349"/>
                  </a:lnTo>
                  <a:lnTo>
                    <a:pt x="253" y="347"/>
                  </a:lnTo>
                  <a:lnTo>
                    <a:pt x="253" y="344"/>
                  </a:lnTo>
                  <a:lnTo>
                    <a:pt x="253" y="343"/>
                  </a:lnTo>
                  <a:lnTo>
                    <a:pt x="294" y="343"/>
                  </a:lnTo>
                  <a:lnTo>
                    <a:pt x="294" y="344"/>
                  </a:lnTo>
                  <a:lnTo>
                    <a:pt x="293" y="347"/>
                  </a:lnTo>
                  <a:lnTo>
                    <a:pt x="292" y="349"/>
                  </a:lnTo>
                  <a:lnTo>
                    <a:pt x="289" y="350"/>
                  </a:lnTo>
                  <a:lnTo>
                    <a:pt x="286" y="352"/>
                  </a:lnTo>
                  <a:lnTo>
                    <a:pt x="283" y="353"/>
                  </a:lnTo>
                  <a:lnTo>
                    <a:pt x="279" y="353"/>
                  </a:lnTo>
                  <a:close/>
                  <a:moveTo>
                    <a:pt x="297" y="338"/>
                  </a:moveTo>
                  <a:lnTo>
                    <a:pt x="249" y="338"/>
                  </a:lnTo>
                  <a:lnTo>
                    <a:pt x="245" y="337"/>
                  </a:lnTo>
                  <a:lnTo>
                    <a:pt x="242" y="335"/>
                  </a:lnTo>
                  <a:lnTo>
                    <a:pt x="240" y="332"/>
                  </a:lnTo>
                  <a:lnTo>
                    <a:pt x="240" y="329"/>
                  </a:lnTo>
                  <a:lnTo>
                    <a:pt x="240" y="325"/>
                  </a:lnTo>
                  <a:lnTo>
                    <a:pt x="242" y="323"/>
                  </a:lnTo>
                  <a:lnTo>
                    <a:pt x="245" y="321"/>
                  </a:lnTo>
                  <a:lnTo>
                    <a:pt x="249" y="320"/>
                  </a:lnTo>
                  <a:lnTo>
                    <a:pt x="297" y="320"/>
                  </a:lnTo>
                  <a:lnTo>
                    <a:pt x="301" y="321"/>
                  </a:lnTo>
                  <a:lnTo>
                    <a:pt x="304" y="323"/>
                  </a:lnTo>
                  <a:lnTo>
                    <a:pt x="305" y="325"/>
                  </a:lnTo>
                  <a:lnTo>
                    <a:pt x="306" y="329"/>
                  </a:lnTo>
                  <a:lnTo>
                    <a:pt x="305" y="332"/>
                  </a:lnTo>
                  <a:lnTo>
                    <a:pt x="304" y="335"/>
                  </a:lnTo>
                  <a:lnTo>
                    <a:pt x="301" y="337"/>
                  </a:lnTo>
                  <a:lnTo>
                    <a:pt x="297" y="338"/>
                  </a:lnTo>
                  <a:close/>
                  <a:moveTo>
                    <a:pt x="297" y="315"/>
                  </a:moveTo>
                  <a:lnTo>
                    <a:pt x="249" y="315"/>
                  </a:lnTo>
                  <a:lnTo>
                    <a:pt x="245" y="315"/>
                  </a:lnTo>
                  <a:lnTo>
                    <a:pt x="242" y="313"/>
                  </a:lnTo>
                  <a:lnTo>
                    <a:pt x="240" y="310"/>
                  </a:lnTo>
                  <a:lnTo>
                    <a:pt x="240" y="307"/>
                  </a:lnTo>
                  <a:lnTo>
                    <a:pt x="240" y="302"/>
                  </a:lnTo>
                  <a:lnTo>
                    <a:pt x="242" y="299"/>
                  </a:lnTo>
                  <a:lnTo>
                    <a:pt x="245" y="298"/>
                  </a:lnTo>
                  <a:lnTo>
                    <a:pt x="249" y="297"/>
                  </a:lnTo>
                  <a:lnTo>
                    <a:pt x="297" y="297"/>
                  </a:lnTo>
                  <a:lnTo>
                    <a:pt x="301" y="298"/>
                  </a:lnTo>
                  <a:lnTo>
                    <a:pt x="304" y="299"/>
                  </a:lnTo>
                  <a:lnTo>
                    <a:pt x="305" y="302"/>
                  </a:lnTo>
                  <a:lnTo>
                    <a:pt x="306" y="307"/>
                  </a:lnTo>
                  <a:lnTo>
                    <a:pt x="305" y="310"/>
                  </a:lnTo>
                  <a:lnTo>
                    <a:pt x="304" y="313"/>
                  </a:lnTo>
                  <a:lnTo>
                    <a:pt x="301" y="315"/>
                  </a:lnTo>
                  <a:lnTo>
                    <a:pt x="297" y="315"/>
                  </a:lnTo>
                  <a:close/>
                  <a:moveTo>
                    <a:pt x="322" y="245"/>
                  </a:moveTo>
                  <a:lnTo>
                    <a:pt x="321" y="247"/>
                  </a:lnTo>
                  <a:lnTo>
                    <a:pt x="321" y="249"/>
                  </a:lnTo>
                  <a:lnTo>
                    <a:pt x="320" y="257"/>
                  </a:lnTo>
                  <a:lnTo>
                    <a:pt x="319" y="265"/>
                  </a:lnTo>
                  <a:lnTo>
                    <a:pt x="319" y="269"/>
                  </a:lnTo>
                  <a:lnTo>
                    <a:pt x="319" y="271"/>
                  </a:lnTo>
                  <a:lnTo>
                    <a:pt x="319" y="271"/>
                  </a:lnTo>
                  <a:lnTo>
                    <a:pt x="319" y="271"/>
                  </a:lnTo>
                  <a:lnTo>
                    <a:pt x="316" y="281"/>
                  </a:lnTo>
                  <a:lnTo>
                    <a:pt x="308" y="289"/>
                  </a:lnTo>
                  <a:lnTo>
                    <a:pt x="298" y="291"/>
                  </a:lnTo>
                  <a:lnTo>
                    <a:pt x="249" y="291"/>
                  </a:lnTo>
                  <a:lnTo>
                    <a:pt x="238" y="289"/>
                  </a:lnTo>
                  <a:lnTo>
                    <a:pt x="231" y="281"/>
                  </a:lnTo>
                  <a:lnTo>
                    <a:pt x="228" y="271"/>
                  </a:lnTo>
                  <a:lnTo>
                    <a:pt x="228" y="271"/>
                  </a:lnTo>
                  <a:lnTo>
                    <a:pt x="228" y="269"/>
                  </a:lnTo>
                  <a:lnTo>
                    <a:pt x="228" y="265"/>
                  </a:lnTo>
                  <a:lnTo>
                    <a:pt x="227" y="257"/>
                  </a:lnTo>
                  <a:lnTo>
                    <a:pt x="226" y="249"/>
                  </a:lnTo>
                  <a:lnTo>
                    <a:pt x="226" y="247"/>
                  </a:lnTo>
                  <a:lnTo>
                    <a:pt x="225" y="245"/>
                  </a:lnTo>
                  <a:lnTo>
                    <a:pt x="223" y="243"/>
                  </a:lnTo>
                  <a:lnTo>
                    <a:pt x="221" y="240"/>
                  </a:lnTo>
                  <a:lnTo>
                    <a:pt x="218" y="237"/>
                  </a:lnTo>
                  <a:lnTo>
                    <a:pt x="214" y="233"/>
                  </a:lnTo>
                  <a:lnTo>
                    <a:pt x="206" y="225"/>
                  </a:lnTo>
                  <a:lnTo>
                    <a:pt x="199" y="215"/>
                  </a:lnTo>
                  <a:lnTo>
                    <a:pt x="193" y="202"/>
                  </a:lnTo>
                  <a:lnTo>
                    <a:pt x="188" y="186"/>
                  </a:lnTo>
                  <a:lnTo>
                    <a:pt x="187" y="167"/>
                  </a:lnTo>
                  <a:lnTo>
                    <a:pt x="189" y="147"/>
                  </a:lnTo>
                  <a:lnTo>
                    <a:pt x="195" y="129"/>
                  </a:lnTo>
                  <a:lnTo>
                    <a:pt x="204" y="114"/>
                  </a:lnTo>
                  <a:lnTo>
                    <a:pt x="215" y="102"/>
                  </a:lnTo>
                  <a:lnTo>
                    <a:pt x="228" y="92"/>
                  </a:lnTo>
                  <a:lnTo>
                    <a:pt x="242" y="85"/>
                  </a:lnTo>
                  <a:lnTo>
                    <a:pt x="242" y="85"/>
                  </a:lnTo>
                  <a:lnTo>
                    <a:pt x="249" y="83"/>
                  </a:lnTo>
                  <a:lnTo>
                    <a:pt x="256" y="81"/>
                  </a:lnTo>
                  <a:lnTo>
                    <a:pt x="264" y="80"/>
                  </a:lnTo>
                  <a:lnTo>
                    <a:pt x="265" y="80"/>
                  </a:lnTo>
                  <a:lnTo>
                    <a:pt x="265" y="80"/>
                  </a:lnTo>
                  <a:lnTo>
                    <a:pt x="273" y="79"/>
                  </a:lnTo>
                  <a:lnTo>
                    <a:pt x="273" y="79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83" y="80"/>
                  </a:lnTo>
                  <a:lnTo>
                    <a:pt x="290" y="81"/>
                  </a:lnTo>
                  <a:lnTo>
                    <a:pt x="298" y="83"/>
                  </a:lnTo>
                  <a:lnTo>
                    <a:pt x="304" y="85"/>
                  </a:lnTo>
                  <a:lnTo>
                    <a:pt x="304" y="85"/>
                  </a:lnTo>
                  <a:lnTo>
                    <a:pt x="319" y="92"/>
                  </a:lnTo>
                  <a:lnTo>
                    <a:pt x="332" y="102"/>
                  </a:lnTo>
                  <a:lnTo>
                    <a:pt x="342" y="114"/>
                  </a:lnTo>
                  <a:lnTo>
                    <a:pt x="352" y="129"/>
                  </a:lnTo>
                  <a:lnTo>
                    <a:pt x="358" y="147"/>
                  </a:lnTo>
                  <a:lnTo>
                    <a:pt x="360" y="167"/>
                  </a:lnTo>
                  <a:lnTo>
                    <a:pt x="359" y="183"/>
                  </a:lnTo>
                  <a:lnTo>
                    <a:pt x="355" y="197"/>
                  </a:lnTo>
                  <a:lnTo>
                    <a:pt x="350" y="210"/>
                  </a:lnTo>
                  <a:lnTo>
                    <a:pt x="340" y="224"/>
                  </a:lnTo>
                  <a:lnTo>
                    <a:pt x="331" y="234"/>
                  </a:lnTo>
                  <a:lnTo>
                    <a:pt x="327" y="239"/>
                  </a:lnTo>
                  <a:lnTo>
                    <a:pt x="324" y="242"/>
                  </a:lnTo>
                  <a:lnTo>
                    <a:pt x="322" y="245"/>
                  </a:lnTo>
                  <a:close/>
                  <a:moveTo>
                    <a:pt x="373" y="262"/>
                  </a:moveTo>
                  <a:lnTo>
                    <a:pt x="371" y="264"/>
                  </a:lnTo>
                  <a:lnTo>
                    <a:pt x="368" y="265"/>
                  </a:lnTo>
                  <a:lnTo>
                    <a:pt x="366" y="265"/>
                  </a:lnTo>
                  <a:lnTo>
                    <a:pt x="363" y="264"/>
                  </a:lnTo>
                  <a:lnTo>
                    <a:pt x="360" y="262"/>
                  </a:lnTo>
                  <a:lnTo>
                    <a:pt x="343" y="246"/>
                  </a:lnTo>
                  <a:lnTo>
                    <a:pt x="349" y="239"/>
                  </a:lnTo>
                  <a:lnTo>
                    <a:pt x="355" y="230"/>
                  </a:lnTo>
                  <a:lnTo>
                    <a:pt x="373" y="249"/>
                  </a:lnTo>
                  <a:lnTo>
                    <a:pt x="375" y="252"/>
                  </a:lnTo>
                  <a:lnTo>
                    <a:pt x="376" y="255"/>
                  </a:lnTo>
                  <a:lnTo>
                    <a:pt x="376" y="257"/>
                  </a:lnTo>
                  <a:lnTo>
                    <a:pt x="375" y="260"/>
                  </a:lnTo>
                  <a:lnTo>
                    <a:pt x="373" y="262"/>
                  </a:lnTo>
                  <a:close/>
                  <a:moveTo>
                    <a:pt x="406" y="172"/>
                  </a:moveTo>
                  <a:lnTo>
                    <a:pt x="373" y="172"/>
                  </a:lnTo>
                  <a:lnTo>
                    <a:pt x="373" y="167"/>
                  </a:lnTo>
                  <a:lnTo>
                    <a:pt x="373" y="159"/>
                  </a:lnTo>
                  <a:lnTo>
                    <a:pt x="372" y="153"/>
                  </a:lnTo>
                  <a:lnTo>
                    <a:pt x="406" y="153"/>
                  </a:lnTo>
                  <a:lnTo>
                    <a:pt x="409" y="153"/>
                  </a:lnTo>
                  <a:lnTo>
                    <a:pt x="412" y="155"/>
                  </a:lnTo>
                  <a:lnTo>
                    <a:pt x="415" y="158"/>
                  </a:lnTo>
                  <a:lnTo>
                    <a:pt x="416" y="162"/>
                  </a:lnTo>
                  <a:lnTo>
                    <a:pt x="415" y="165"/>
                  </a:lnTo>
                  <a:lnTo>
                    <a:pt x="412" y="169"/>
                  </a:lnTo>
                  <a:lnTo>
                    <a:pt x="409" y="171"/>
                  </a:lnTo>
                  <a:lnTo>
                    <a:pt x="406" y="1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Freeform 199">
              <a:extLst>
                <a:ext uri="{FF2B5EF4-FFF2-40B4-BE49-F238E27FC236}">
                  <a16:creationId xmlns:a16="http://schemas.microsoft.com/office/drawing/2014/main" xmlns="" id="{6D13AEA3-F5A3-4129-88AD-B94C9A43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50" y="3911671"/>
              <a:ext cx="46122" cy="53192"/>
            </a:xfrm>
            <a:custGeom>
              <a:avLst/>
              <a:gdLst>
                <a:gd name="T0" fmla="*/ 62 w 71"/>
                <a:gd name="T1" fmla="*/ 0 h 77"/>
                <a:gd name="T2" fmla="*/ 48 w 71"/>
                <a:gd name="T3" fmla="*/ 2 h 77"/>
                <a:gd name="T4" fmla="*/ 36 w 71"/>
                <a:gd name="T5" fmla="*/ 5 h 77"/>
                <a:gd name="T6" fmla="*/ 26 w 71"/>
                <a:gd name="T7" fmla="*/ 11 h 77"/>
                <a:gd name="T8" fmla="*/ 17 w 71"/>
                <a:gd name="T9" fmla="*/ 19 h 77"/>
                <a:gd name="T10" fmla="*/ 11 w 71"/>
                <a:gd name="T11" fmla="*/ 28 h 77"/>
                <a:gd name="T12" fmla="*/ 4 w 71"/>
                <a:gd name="T13" fmla="*/ 42 h 77"/>
                <a:gd name="T14" fmla="*/ 1 w 71"/>
                <a:gd name="T15" fmla="*/ 54 h 77"/>
                <a:gd name="T16" fmla="*/ 0 w 71"/>
                <a:gd name="T17" fmla="*/ 59 h 77"/>
                <a:gd name="T18" fmla="*/ 0 w 71"/>
                <a:gd name="T19" fmla="*/ 63 h 77"/>
                <a:gd name="T20" fmla="*/ 0 w 71"/>
                <a:gd name="T21" fmla="*/ 65 h 77"/>
                <a:gd name="T22" fmla="*/ 0 w 71"/>
                <a:gd name="T23" fmla="*/ 66 h 77"/>
                <a:gd name="T24" fmla="*/ 0 w 71"/>
                <a:gd name="T25" fmla="*/ 71 h 77"/>
                <a:gd name="T26" fmla="*/ 2 w 71"/>
                <a:gd name="T27" fmla="*/ 74 h 77"/>
                <a:gd name="T28" fmla="*/ 6 w 71"/>
                <a:gd name="T29" fmla="*/ 76 h 77"/>
                <a:gd name="T30" fmla="*/ 10 w 71"/>
                <a:gd name="T31" fmla="*/ 77 h 77"/>
                <a:gd name="T32" fmla="*/ 14 w 71"/>
                <a:gd name="T33" fmla="*/ 76 h 77"/>
                <a:gd name="T34" fmla="*/ 17 w 71"/>
                <a:gd name="T35" fmla="*/ 74 h 77"/>
                <a:gd name="T36" fmla="*/ 19 w 71"/>
                <a:gd name="T37" fmla="*/ 71 h 77"/>
                <a:gd name="T38" fmla="*/ 20 w 71"/>
                <a:gd name="T39" fmla="*/ 66 h 77"/>
                <a:gd name="T40" fmla="*/ 20 w 71"/>
                <a:gd name="T41" fmla="*/ 66 h 77"/>
                <a:gd name="T42" fmla="*/ 20 w 71"/>
                <a:gd name="T43" fmla="*/ 64 h 77"/>
                <a:gd name="T44" fmla="*/ 21 w 71"/>
                <a:gd name="T45" fmla="*/ 58 h 77"/>
                <a:gd name="T46" fmla="*/ 22 w 71"/>
                <a:gd name="T47" fmla="*/ 50 h 77"/>
                <a:gd name="T48" fmla="*/ 26 w 71"/>
                <a:gd name="T49" fmla="*/ 42 h 77"/>
                <a:gd name="T50" fmla="*/ 29 w 71"/>
                <a:gd name="T51" fmla="*/ 36 h 77"/>
                <a:gd name="T52" fmla="*/ 33 w 71"/>
                <a:gd name="T53" fmla="*/ 30 h 77"/>
                <a:gd name="T54" fmla="*/ 38 w 71"/>
                <a:gd name="T55" fmla="*/ 26 h 77"/>
                <a:gd name="T56" fmla="*/ 45 w 71"/>
                <a:gd name="T57" fmla="*/ 23 h 77"/>
                <a:gd name="T58" fmla="*/ 53 w 71"/>
                <a:gd name="T59" fmla="*/ 20 h 77"/>
                <a:gd name="T60" fmla="*/ 62 w 71"/>
                <a:gd name="T61" fmla="*/ 19 h 77"/>
                <a:gd name="T62" fmla="*/ 65 w 71"/>
                <a:gd name="T63" fmla="*/ 18 h 77"/>
                <a:gd name="T64" fmla="*/ 68 w 71"/>
                <a:gd name="T65" fmla="*/ 17 h 77"/>
                <a:gd name="T66" fmla="*/ 70 w 71"/>
                <a:gd name="T67" fmla="*/ 15 h 77"/>
                <a:gd name="T68" fmla="*/ 71 w 71"/>
                <a:gd name="T69" fmla="*/ 12 h 77"/>
                <a:gd name="T70" fmla="*/ 71 w 71"/>
                <a:gd name="T71" fmla="*/ 9 h 77"/>
                <a:gd name="T72" fmla="*/ 71 w 71"/>
                <a:gd name="T73" fmla="*/ 6 h 77"/>
                <a:gd name="T74" fmla="*/ 69 w 71"/>
                <a:gd name="T75" fmla="*/ 3 h 77"/>
                <a:gd name="T76" fmla="*/ 67 w 71"/>
                <a:gd name="T77" fmla="*/ 1 h 77"/>
                <a:gd name="T78" fmla="*/ 65 w 71"/>
                <a:gd name="T79" fmla="*/ 0 h 77"/>
                <a:gd name="T80" fmla="*/ 62 w 71"/>
                <a:gd name="T8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" h="77">
                  <a:moveTo>
                    <a:pt x="62" y="0"/>
                  </a:moveTo>
                  <a:lnTo>
                    <a:pt x="48" y="2"/>
                  </a:lnTo>
                  <a:lnTo>
                    <a:pt x="36" y="5"/>
                  </a:lnTo>
                  <a:lnTo>
                    <a:pt x="26" y="11"/>
                  </a:lnTo>
                  <a:lnTo>
                    <a:pt x="17" y="19"/>
                  </a:lnTo>
                  <a:lnTo>
                    <a:pt x="11" y="28"/>
                  </a:lnTo>
                  <a:lnTo>
                    <a:pt x="4" y="42"/>
                  </a:lnTo>
                  <a:lnTo>
                    <a:pt x="1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0" y="71"/>
                  </a:lnTo>
                  <a:lnTo>
                    <a:pt x="2" y="74"/>
                  </a:lnTo>
                  <a:lnTo>
                    <a:pt x="6" y="76"/>
                  </a:lnTo>
                  <a:lnTo>
                    <a:pt x="10" y="77"/>
                  </a:lnTo>
                  <a:lnTo>
                    <a:pt x="14" y="76"/>
                  </a:lnTo>
                  <a:lnTo>
                    <a:pt x="17" y="74"/>
                  </a:lnTo>
                  <a:lnTo>
                    <a:pt x="19" y="7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21" y="58"/>
                  </a:lnTo>
                  <a:lnTo>
                    <a:pt x="22" y="50"/>
                  </a:lnTo>
                  <a:lnTo>
                    <a:pt x="26" y="42"/>
                  </a:lnTo>
                  <a:lnTo>
                    <a:pt x="29" y="36"/>
                  </a:lnTo>
                  <a:lnTo>
                    <a:pt x="33" y="30"/>
                  </a:lnTo>
                  <a:lnTo>
                    <a:pt x="38" y="26"/>
                  </a:lnTo>
                  <a:lnTo>
                    <a:pt x="45" y="23"/>
                  </a:lnTo>
                  <a:lnTo>
                    <a:pt x="53" y="20"/>
                  </a:lnTo>
                  <a:lnTo>
                    <a:pt x="62" y="19"/>
                  </a:lnTo>
                  <a:lnTo>
                    <a:pt x="65" y="18"/>
                  </a:lnTo>
                  <a:lnTo>
                    <a:pt x="68" y="17"/>
                  </a:lnTo>
                  <a:lnTo>
                    <a:pt x="70" y="15"/>
                  </a:lnTo>
                  <a:lnTo>
                    <a:pt x="71" y="12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9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7211" tIns="33605" rIns="67211" bIns="33605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882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C0DD4FFE-3CCD-4426-AE83-803AB4419709}"/>
              </a:ext>
            </a:extLst>
          </p:cNvPr>
          <p:cNvGrpSpPr/>
          <p:nvPr/>
        </p:nvGrpSpPr>
        <p:grpSpPr>
          <a:xfrm>
            <a:off x="3648174" y="2772322"/>
            <a:ext cx="1724351" cy="151579"/>
            <a:chOff x="4013947" y="1205018"/>
            <a:chExt cx="1277471" cy="16286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69AF253E-E983-4CA1-89BB-AC00A23BADD9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C431898-DE1C-4509-9B3D-61AEB3311AC1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C9F9BB3-6B9C-460E-B410-DAC019436522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4A2CE6C-B1C0-4EAD-9B58-2D78178DAD9F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05CCCDCF-88A5-4112-9C11-2BB4713D445F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DD63371-3AA3-439A-AF3E-C963568F9070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75">
            <a:extLst>
              <a:ext uri="{FF2B5EF4-FFF2-40B4-BE49-F238E27FC236}">
                <a16:creationId xmlns:a16="http://schemas.microsoft.com/office/drawing/2014/main" xmlns="" id="{21B8EB40-1CF3-4B2F-9FBF-4FF340627C7D}"/>
              </a:ext>
            </a:extLst>
          </p:cNvPr>
          <p:cNvSpPr/>
          <p:nvPr/>
        </p:nvSpPr>
        <p:spPr>
          <a:xfrm>
            <a:off x="4226914" y="2762695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 dirty="0">
              <a:solidFill>
                <a:srgbClr val="FFFFFF"/>
              </a:solidFill>
            </a:endParaRPr>
          </a:p>
        </p:txBody>
      </p:sp>
      <p:sp>
        <p:nvSpPr>
          <p:cNvPr id="43" name="Rounded Rectangle 115">
            <a:extLst>
              <a:ext uri="{FF2B5EF4-FFF2-40B4-BE49-F238E27FC236}">
                <a16:creationId xmlns:a16="http://schemas.microsoft.com/office/drawing/2014/main" xmlns="" id="{64E1D13E-1BF1-4C4F-8594-799191484580}"/>
              </a:ext>
            </a:extLst>
          </p:cNvPr>
          <p:cNvSpPr/>
          <p:nvPr/>
        </p:nvSpPr>
        <p:spPr>
          <a:xfrm>
            <a:off x="4798574" y="2762695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A9DEB183-44AF-407D-95BB-BAF2B914479E}"/>
              </a:ext>
            </a:extLst>
          </p:cNvPr>
          <p:cNvGrpSpPr/>
          <p:nvPr/>
        </p:nvGrpSpPr>
        <p:grpSpPr>
          <a:xfrm>
            <a:off x="3648174" y="3192078"/>
            <a:ext cx="1724351" cy="151579"/>
            <a:chOff x="4013947" y="1205018"/>
            <a:chExt cx="1277471" cy="16286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93A2404-B4B2-4AF6-8E6B-281EEE741396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674FF59D-7A49-41B8-8054-EBC831E8C229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DE62EE6F-9D21-4769-BB6E-59EB277185F1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A4C71AC7-3C76-42D2-AB13-DA0146B2301B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0A32FF4-73B6-47E7-AAEE-D34A1D082F38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C3D10E46-C1DD-4E49-9AAF-FF6C5DF70E56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75">
            <a:extLst>
              <a:ext uri="{FF2B5EF4-FFF2-40B4-BE49-F238E27FC236}">
                <a16:creationId xmlns:a16="http://schemas.microsoft.com/office/drawing/2014/main" xmlns="" id="{E96BC671-C2D6-41D3-A552-A1C92AAB6A5C}"/>
              </a:ext>
            </a:extLst>
          </p:cNvPr>
          <p:cNvSpPr/>
          <p:nvPr/>
        </p:nvSpPr>
        <p:spPr>
          <a:xfrm>
            <a:off x="4445685" y="3182762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DC1A1D5C-161B-4053-A9EC-88635285B427}"/>
              </a:ext>
            </a:extLst>
          </p:cNvPr>
          <p:cNvGrpSpPr/>
          <p:nvPr/>
        </p:nvGrpSpPr>
        <p:grpSpPr>
          <a:xfrm>
            <a:off x="3648174" y="3631170"/>
            <a:ext cx="1724351" cy="151579"/>
            <a:chOff x="4013947" y="1205018"/>
            <a:chExt cx="1277471" cy="16286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0B6D148-B7E7-4010-801F-80F0280E3551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AED9BEB-373A-4E43-A0D7-C0AA7C9F563B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3959EC7A-C9A5-4D4E-99BF-7F9AF9B3CF88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37BE9E5B-7A84-4BA0-887D-9B6BC52D88D2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9E97943-0D4E-41E3-ACA1-6E2A600100B3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4A0EA409-5E2F-4F93-9615-1EEE4EB70372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ounded Rectangle 75">
            <a:extLst>
              <a:ext uri="{FF2B5EF4-FFF2-40B4-BE49-F238E27FC236}">
                <a16:creationId xmlns:a16="http://schemas.microsoft.com/office/drawing/2014/main" xmlns="" id="{87BC7A4D-81FA-40F3-8270-5481BFB587CD}"/>
              </a:ext>
            </a:extLst>
          </p:cNvPr>
          <p:cNvSpPr/>
          <p:nvPr/>
        </p:nvSpPr>
        <p:spPr>
          <a:xfrm>
            <a:off x="4021071" y="3621853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EAFC41E-7FFD-440A-87F7-B42D4570B94F}"/>
              </a:ext>
            </a:extLst>
          </p:cNvPr>
          <p:cNvGrpSpPr/>
          <p:nvPr/>
        </p:nvGrpSpPr>
        <p:grpSpPr>
          <a:xfrm>
            <a:off x="3648174" y="4079594"/>
            <a:ext cx="1724351" cy="151579"/>
            <a:chOff x="4013947" y="1205018"/>
            <a:chExt cx="1277471" cy="16286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58229579-9775-429A-9162-3D8D85355820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D3F8781F-1859-450C-9D66-F8D8CC8CECF4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0D1E115-82BD-44DC-BC82-564F1685342D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81FDF1DD-2916-421E-87C7-0A6415F7756B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836CCE6A-42B1-4776-A9A7-F33806C844C6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A8B3B487-2AC6-4AC2-9D3A-A0D164AEF143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75">
            <a:extLst>
              <a:ext uri="{FF2B5EF4-FFF2-40B4-BE49-F238E27FC236}">
                <a16:creationId xmlns:a16="http://schemas.microsoft.com/office/drawing/2014/main" xmlns="" id="{DA708777-7B04-41B5-8D30-3830475CA007}"/>
              </a:ext>
            </a:extLst>
          </p:cNvPr>
          <p:cNvSpPr/>
          <p:nvPr/>
        </p:nvSpPr>
        <p:spPr>
          <a:xfrm>
            <a:off x="4504638" y="4070864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E98CBBAC-AF89-4CDD-9B82-4349B66F648E}"/>
              </a:ext>
            </a:extLst>
          </p:cNvPr>
          <p:cNvGrpSpPr/>
          <p:nvPr/>
        </p:nvGrpSpPr>
        <p:grpSpPr>
          <a:xfrm>
            <a:off x="3648174" y="4506722"/>
            <a:ext cx="1724351" cy="151579"/>
            <a:chOff x="4013947" y="1205018"/>
            <a:chExt cx="1277471" cy="16286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8FF3DB32-5E06-4989-B3C3-37DA8320F213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C69DD265-31FC-47E8-A4D1-6EBA9EF6D000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10993DAD-4887-468E-B093-C1623B166CF8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7FA51BF3-F52B-42E5-A64F-8E5F52D48C61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54B36327-84FC-45ED-86D9-CF7F50AB1B99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A0FB44F-0179-435A-85AA-9354D8099DA9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ounded Rectangle 75">
            <a:extLst>
              <a:ext uri="{FF2B5EF4-FFF2-40B4-BE49-F238E27FC236}">
                <a16:creationId xmlns:a16="http://schemas.microsoft.com/office/drawing/2014/main" xmlns="" id="{1A0D749E-41AB-427E-9F64-65E0B82847DE}"/>
              </a:ext>
            </a:extLst>
          </p:cNvPr>
          <p:cNvSpPr/>
          <p:nvPr/>
        </p:nvSpPr>
        <p:spPr>
          <a:xfrm>
            <a:off x="4080707" y="4498123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EFCB7F2-DAC1-4086-90E0-66A2658A2CF9}"/>
              </a:ext>
            </a:extLst>
          </p:cNvPr>
          <p:cNvGrpSpPr/>
          <p:nvPr/>
        </p:nvGrpSpPr>
        <p:grpSpPr>
          <a:xfrm>
            <a:off x="3648174" y="4937207"/>
            <a:ext cx="1724351" cy="151579"/>
            <a:chOff x="4013947" y="1205018"/>
            <a:chExt cx="1277471" cy="16286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A7FFF44-9125-485B-9ACC-B7A603F4F234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75E43FF2-0FD4-46B9-BEB1-559DC7EA42AC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339AD509-1153-4889-8960-9283B8133732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C793D10E-9CD6-4B59-9FDE-471611EE0B0F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55C48E19-2002-4DA1-B9D3-46DD66B9AF13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A87B586A-AFF1-48DF-9FE4-84B59F53A192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75">
            <a:extLst>
              <a:ext uri="{FF2B5EF4-FFF2-40B4-BE49-F238E27FC236}">
                <a16:creationId xmlns:a16="http://schemas.microsoft.com/office/drawing/2014/main" xmlns="" id="{775BFB03-C667-4F92-B1CB-359651C71AC4}"/>
              </a:ext>
            </a:extLst>
          </p:cNvPr>
          <p:cNvSpPr/>
          <p:nvPr/>
        </p:nvSpPr>
        <p:spPr>
          <a:xfrm>
            <a:off x="4162251" y="4929849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55CD7711-D084-47E2-A536-CF708DEC44F7}"/>
              </a:ext>
            </a:extLst>
          </p:cNvPr>
          <p:cNvGrpSpPr/>
          <p:nvPr/>
        </p:nvGrpSpPr>
        <p:grpSpPr>
          <a:xfrm>
            <a:off x="3648174" y="5367079"/>
            <a:ext cx="1724351" cy="151579"/>
            <a:chOff x="4013947" y="1205018"/>
            <a:chExt cx="1277471" cy="162862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9E961E18-A726-4E7D-930A-FDC4631D78E8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8EA8B57E-571D-43E4-8A8D-9518FEB0DF5D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A19E87F-C70F-41E5-9EE6-130CB4FFA50B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9B344A0D-0C7F-4CBE-BF6D-285E714E328B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4A0993BC-5A88-4F88-90A4-D4A25B6816DC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44334F6-FF34-455A-B81E-8F5947BA8B77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F4A3BEBD-ECD3-4A6A-9F85-915C3CE55197}"/>
              </a:ext>
            </a:extLst>
          </p:cNvPr>
          <p:cNvGrpSpPr/>
          <p:nvPr/>
        </p:nvGrpSpPr>
        <p:grpSpPr>
          <a:xfrm>
            <a:off x="3648174" y="5799385"/>
            <a:ext cx="1724351" cy="151579"/>
            <a:chOff x="4013947" y="1205018"/>
            <a:chExt cx="1277471" cy="162862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2B1D89E-CE08-4365-9241-EE09A5F0E362}"/>
                </a:ext>
              </a:extLst>
            </p:cNvPr>
            <p:cNvCxnSpPr/>
            <p:nvPr/>
          </p:nvCxnSpPr>
          <p:spPr>
            <a:xfrm>
              <a:off x="4013947" y="1281962"/>
              <a:ext cx="127747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5C4BAE71-84D7-4D8A-BC5A-DD40AB0603D7}"/>
                </a:ext>
              </a:extLst>
            </p:cNvPr>
            <p:cNvCxnSpPr/>
            <p:nvPr/>
          </p:nvCxnSpPr>
          <p:spPr>
            <a:xfrm>
              <a:off x="4013947" y="1205018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F0A8F3BE-120A-46AB-AE76-3D220072D226}"/>
                </a:ext>
              </a:extLst>
            </p:cNvPr>
            <p:cNvCxnSpPr/>
            <p:nvPr/>
          </p:nvCxnSpPr>
          <p:spPr>
            <a:xfrm>
              <a:off x="5289175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91A9FC89-67D5-48FA-ABE1-F2CC81CAB43E}"/>
                </a:ext>
              </a:extLst>
            </p:cNvPr>
            <p:cNvCxnSpPr/>
            <p:nvPr/>
          </p:nvCxnSpPr>
          <p:spPr>
            <a:xfrm>
              <a:off x="4628028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E9D40B1-D609-4805-B560-7B8E44E1BE13}"/>
                </a:ext>
              </a:extLst>
            </p:cNvPr>
            <p:cNvCxnSpPr/>
            <p:nvPr/>
          </p:nvCxnSpPr>
          <p:spPr>
            <a:xfrm>
              <a:off x="4975410" y="1213991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62769607-29C7-4468-AD32-D0B0380935B6}"/>
                </a:ext>
              </a:extLst>
            </p:cNvPr>
            <p:cNvCxnSpPr/>
            <p:nvPr/>
          </p:nvCxnSpPr>
          <p:spPr>
            <a:xfrm>
              <a:off x="4316504" y="1209510"/>
              <a:ext cx="0" cy="15388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ounded Rectangle 75">
            <a:extLst>
              <a:ext uri="{FF2B5EF4-FFF2-40B4-BE49-F238E27FC236}">
                <a16:creationId xmlns:a16="http://schemas.microsoft.com/office/drawing/2014/main" xmlns="" id="{2F337214-5532-4350-A610-7844C1977D56}"/>
              </a:ext>
            </a:extLst>
          </p:cNvPr>
          <p:cNvSpPr/>
          <p:nvPr/>
        </p:nvSpPr>
        <p:spPr>
          <a:xfrm>
            <a:off x="4218756" y="5790069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99" name="Rounded Rectangle 115">
            <a:extLst>
              <a:ext uri="{FF2B5EF4-FFF2-40B4-BE49-F238E27FC236}">
                <a16:creationId xmlns:a16="http://schemas.microsoft.com/office/drawing/2014/main" xmlns="" id="{93AC68DB-2950-4F16-817A-6D6BBB02B066}"/>
              </a:ext>
            </a:extLst>
          </p:cNvPr>
          <p:cNvSpPr/>
          <p:nvPr/>
        </p:nvSpPr>
        <p:spPr>
          <a:xfrm>
            <a:off x="5147788" y="3182762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00" name="Rounded Rectangle 115">
            <a:extLst>
              <a:ext uri="{FF2B5EF4-FFF2-40B4-BE49-F238E27FC236}">
                <a16:creationId xmlns:a16="http://schemas.microsoft.com/office/drawing/2014/main" xmlns="" id="{2473985C-A7E6-45D5-A751-90078F29535E}"/>
              </a:ext>
            </a:extLst>
          </p:cNvPr>
          <p:cNvSpPr/>
          <p:nvPr/>
        </p:nvSpPr>
        <p:spPr>
          <a:xfrm>
            <a:off x="4975421" y="3621853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01" name="Rounded Rectangle 115">
            <a:extLst>
              <a:ext uri="{FF2B5EF4-FFF2-40B4-BE49-F238E27FC236}">
                <a16:creationId xmlns:a16="http://schemas.microsoft.com/office/drawing/2014/main" xmlns="" id="{B67163BA-F30E-46CD-B450-C443C37F5514}"/>
              </a:ext>
            </a:extLst>
          </p:cNvPr>
          <p:cNvSpPr/>
          <p:nvPr/>
        </p:nvSpPr>
        <p:spPr>
          <a:xfrm>
            <a:off x="5237819" y="4070864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02" name="Rounded Rectangle 115">
            <a:extLst>
              <a:ext uri="{FF2B5EF4-FFF2-40B4-BE49-F238E27FC236}">
                <a16:creationId xmlns:a16="http://schemas.microsoft.com/office/drawing/2014/main" xmlns="" id="{B835CA7A-03E0-40D5-9BBD-C499AE3C2293}"/>
              </a:ext>
            </a:extLst>
          </p:cNvPr>
          <p:cNvSpPr/>
          <p:nvPr/>
        </p:nvSpPr>
        <p:spPr>
          <a:xfrm>
            <a:off x="4817320" y="4498123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03" name="Rounded Rectangle 115">
            <a:extLst>
              <a:ext uri="{FF2B5EF4-FFF2-40B4-BE49-F238E27FC236}">
                <a16:creationId xmlns:a16="http://schemas.microsoft.com/office/drawing/2014/main" xmlns="" id="{0E0AC535-51D5-40EB-800B-297EEE9F9BBD}"/>
              </a:ext>
            </a:extLst>
          </p:cNvPr>
          <p:cNvSpPr/>
          <p:nvPr/>
        </p:nvSpPr>
        <p:spPr>
          <a:xfrm>
            <a:off x="4860778" y="4929849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04" name="Rounded Rectangle 115">
            <a:extLst>
              <a:ext uri="{FF2B5EF4-FFF2-40B4-BE49-F238E27FC236}">
                <a16:creationId xmlns:a16="http://schemas.microsoft.com/office/drawing/2014/main" xmlns="" id="{C7BB8C8B-D4F2-4A28-86FB-D2F5379725F7}"/>
              </a:ext>
            </a:extLst>
          </p:cNvPr>
          <p:cNvSpPr/>
          <p:nvPr/>
        </p:nvSpPr>
        <p:spPr>
          <a:xfrm>
            <a:off x="4881646" y="5360365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05" name="Rounded Rectangle 115">
            <a:extLst>
              <a:ext uri="{FF2B5EF4-FFF2-40B4-BE49-F238E27FC236}">
                <a16:creationId xmlns:a16="http://schemas.microsoft.com/office/drawing/2014/main" xmlns="" id="{81F14D82-8059-4F2E-8BFB-F0E634C142E3}"/>
              </a:ext>
            </a:extLst>
          </p:cNvPr>
          <p:cNvSpPr/>
          <p:nvPr/>
        </p:nvSpPr>
        <p:spPr>
          <a:xfrm>
            <a:off x="4809847" y="5790069"/>
            <a:ext cx="128652" cy="170210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C8E10489-1A15-4EEE-B9B5-EF3D127A084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356239" y="2847800"/>
            <a:ext cx="44233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198E24F9-B9A4-4FC1-A883-7622EA5300D4}"/>
              </a:ext>
            </a:extLst>
          </p:cNvPr>
          <p:cNvCxnSpPr>
            <a:cxnSpLocks/>
            <a:stCxn id="51" idx="3"/>
            <a:endCxn id="99" idx="1"/>
          </p:cNvCxnSpPr>
          <p:nvPr/>
        </p:nvCxnSpPr>
        <p:spPr>
          <a:xfrm>
            <a:off x="4575012" y="3267866"/>
            <a:ext cx="5727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0F94A98D-8CBE-41CC-A842-42757ED54B8C}"/>
              </a:ext>
            </a:extLst>
          </p:cNvPr>
          <p:cNvCxnSpPr>
            <a:cxnSpLocks/>
            <a:stCxn id="59" idx="3"/>
            <a:endCxn id="100" idx="1"/>
          </p:cNvCxnSpPr>
          <p:nvPr/>
        </p:nvCxnSpPr>
        <p:spPr>
          <a:xfrm>
            <a:off x="4150397" y="3706958"/>
            <a:ext cx="82502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AD1CDB95-E39F-4BA3-B35C-D78EC745DFCF}"/>
              </a:ext>
            </a:extLst>
          </p:cNvPr>
          <p:cNvCxnSpPr>
            <a:cxnSpLocks/>
            <a:stCxn id="67" idx="3"/>
            <a:endCxn id="101" idx="1"/>
          </p:cNvCxnSpPr>
          <p:nvPr/>
        </p:nvCxnSpPr>
        <p:spPr>
          <a:xfrm>
            <a:off x="4633964" y="4155969"/>
            <a:ext cx="60385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6233168-D106-4B32-B63C-AEE5EBB1B93C}"/>
              </a:ext>
            </a:extLst>
          </p:cNvPr>
          <p:cNvCxnSpPr>
            <a:cxnSpLocks/>
            <a:stCxn id="75" idx="3"/>
            <a:endCxn id="102" idx="1"/>
          </p:cNvCxnSpPr>
          <p:nvPr/>
        </p:nvCxnSpPr>
        <p:spPr>
          <a:xfrm>
            <a:off x="4210034" y="4583228"/>
            <a:ext cx="60728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D0CE172-04A9-487D-9876-06625D5CA16F}"/>
              </a:ext>
            </a:extLst>
          </p:cNvPr>
          <p:cNvCxnSpPr>
            <a:cxnSpLocks/>
            <a:stCxn id="83" idx="3"/>
            <a:endCxn id="103" idx="1"/>
          </p:cNvCxnSpPr>
          <p:nvPr/>
        </p:nvCxnSpPr>
        <p:spPr>
          <a:xfrm>
            <a:off x="4291578" y="5014954"/>
            <a:ext cx="56920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321DD986-CB1A-4200-AFB0-EAAC08BF1AF2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248406" y="5445470"/>
            <a:ext cx="63324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45123646-E045-4604-A7E5-BEF3DBAE14D8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4348081" y="5875174"/>
            <a:ext cx="46176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75">
            <a:extLst>
              <a:ext uri="{FF2B5EF4-FFF2-40B4-BE49-F238E27FC236}">
                <a16:creationId xmlns:a16="http://schemas.microsoft.com/office/drawing/2014/main" xmlns="" id="{12DB8F73-7BA7-47FC-85CD-CF67B2435DED}"/>
              </a:ext>
            </a:extLst>
          </p:cNvPr>
          <p:cNvSpPr/>
          <p:nvPr/>
        </p:nvSpPr>
        <p:spPr>
          <a:xfrm>
            <a:off x="4119079" y="5357426"/>
            <a:ext cx="129326" cy="17021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2">
              <a:solidFill>
                <a:srgbClr val="FFFFFF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19D7E12A-AA10-4C39-98F3-B8D38C4FBAC4}"/>
              </a:ext>
            </a:extLst>
          </p:cNvPr>
          <p:cNvSpPr/>
          <p:nvPr/>
        </p:nvSpPr>
        <p:spPr>
          <a:xfrm>
            <a:off x="3599893" y="1869930"/>
            <a:ext cx="589879" cy="21959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focus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6D81D409-DE49-45BD-A5DF-0F3EBFDF04B6}"/>
              </a:ext>
            </a:extLst>
          </p:cNvPr>
          <p:cNvSpPr>
            <a:spLocks/>
          </p:cNvSpPr>
          <p:nvPr/>
        </p:nvSpPr>
        <p:spPr bwMode="gray">
          <a:xfrm>
            <a:off x="1752087" y="1221445"/>
            <a:ext cx="3864917" cy="509126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grpSp>
        <p:nvGrpSpPr>
          <p:cNvPr id="191" name="DoubleChevron3 191">
            <a:extLst>
              <a:ext uri="{FF2B5EF4-FFF2-40B4-BE49-F238E27FC236}">
                <a16:creationId xmlns:a16="http://schemas.microsoft.com/office/drawing/2014/main" xmlns="" id="{584D1843-17EB-43C3-B1EA-461B318275A3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715492" y="1292420"/>
            <a:ext cx="383941" cy="432610"/>
            <a:chOff x="1270000" y="1270000"/>
            <a:chExt cx="450850" cy="508000"/>
          </a:xfrm>
        </p:grpSpPr>
        <p:sp>
          <p:nvSpPr>
            <p:cNvPr id="189" name="Chevron1">
              <a:extLst>
                <a:ext uri="{FF2B5EF4-FFF2-40B4-BE49-F238E27FC236}">
                  <a16:creationId xmlns:a16="http://schemas.microsoft.com/office/drawing/2014/main" xmlns="" id="{F0A41E65-9405-4683-B1FF-0B83BFD34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320800"/>
              <a:ext cx="238760" cy="4064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Chevron2">
              <a:extLst>
                <a:ext uri="{FF2B5EF4-FFF2-40B4-BE49-F238E27FC236}">
                  <a16:creationId xmlns:a16="http://schemas.microsoft.com/office/drawing/2014/main" xmlns="" id="{6AE89E3E-B209-4ECC-AF55-F8250BEC4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2400" y="1270000"/>
              <a:ext cx="298450" cy="5080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CCFDA9E0-83F2-48F7-9DDB-13A57EA1F2FE}"/>
              </a:ext>
            </a:extLst>
          </p:cNvPr>
          <p:cNvGrpSpPr>
            <a:grpSpLocks/>
          </p:cNvGrpSpPr>
          <p:nvPr/>
        </p:nvGrpSpPr>
        <p:grpSpPr>
          <a:xfrm>
            <a:off x="1932528" y="2189577"/>
            <a:ext cx="1615125" cy="352127"/>
            <a:chOff x="803274" y="1072540"/>
            <a:chExt cx="7824788" cy="310173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DA7885D6-D532-4A84-B005-1C7942293951}"/>
                </a:ext>
              </a:extLst>
            </p:cNvPr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803274" y="1072540"/>
              <a:ext cx="7611432" cy="31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3442" numCol="1" anchor="b" anchorCtr="0" compatLnSpc="1">
              <a:prstTxWarp prst="textNoShape">
                <a:avLst/>
              </a:prstTxWarp>
              <a:sp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r>
                <a:rPr lang="en-US" sz="1100" b="1" dirty="0">
                  <a:solidFill>
                    <a:schemeClr val="accent4"/>
                  </a:solidFill>
                </a:rPr>
                <a:t>Marketing capability dimensions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7256DF9C-D824-4C55-8752-1FD3A3475DD2}"/>
                </a:ext>
              </a:extLst>
            </p:cNvPr>
            <p:cNvCxnSpPr>
              <a:cxnSpLocks/>
            </p:cNvCxnSpPr>
            <p:nvPr>
              <p:custDataLst>
                <p:tags r:id="rId14"/>
              </p:custDataLst>
            </p:nvPr>
          </p:nvCxnSpPr>
          <p:spPr>
            <a:xfrm>
              <a:off x="803274" y="1382713"/>
              <a:ext cx="782478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E705617B-FEF1-4939-B847-110974748BA6}"/>
              </a:ext>
            </a:extLst>
          </p:cNvPr>
          <p:cNvSpPr>
            <a:spLocks/>
          </p:cNvSpPr>
          <p:nvPr/>
        </p:nvSpPr>
        <p:spPr bwMode="gray">
          <a:xfrm>
            <a:off x="6243404" y="1221445"/>
            <a:ext cx="4166348" cy="509126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xmlns="" id="{8E2E383B-E7F5-48FD-8BFE-03DD00C0DD7A}"/>
              </a:ext>
            </a:extLst>
          </p:cNvPr>
          <p:cNvGrpSpPr>
            <a:grpSpLocks/>
          </p:cNvGrpSpPr>
          <p:nvPr/>
        </p:nvGrpSpPr>
        <p:grpSpPr>
          <a:xfrm>
            <a:off x="6339401" y="1264348"/>
            <a:ext cx="3998399" cy="444461"/>
            <a:chOff x="803274" y="991207"/>
            <a:chExt cx="7824788" cy="39150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8B3B3473-6804-485C-830C-235AD01EFC63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803274" y="991207"/>
              <a:ext cx="7611430" cy="39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3442" numCol="1" anchor="b" anchorCtr="0" compatLnSpc="1">
              <a:prstTxWarp prst="textNoShape">
                <a:avLst/>
              </a:prstTxWarp>
              <a:spAutoFit/>
            </a:bodyPr>
            <a:lstStyle>
              <a:lvl1pPr lvl="0" indent="0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310" baseline="0">
                  <a:latin typeface="Arial"/>
                  <a:sym typeface="Arial"/>
                </a:defRPr>
              </a:lvl1pPr>
              <a:lvl2pPr marL="140992" lvl="1" indent="-13983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10" baseline="0">
                  <a:latin typeface="Arial"/>
                  <a:sym typeface="Arial"/>
                </a:defRPr>
              </a:lvl2pPr>
              <a:lvl3pPr marL="332832" lvl="2" indent="-19068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310" baseline="0">
                  <a:latin typeface="Arial"/>
                  <a:sym typeface="Arial"/>
                </a:defRPr>
              </a:lvl3pPr>
              <a:lvl4pPr marL="447244" lvl="3" indent="-113256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310" baseline="0">
                  <a:latin typeface="Arial"/>
                  <a:sym typeface="Arial"/>
                </a:defRPr>
              </a:lvl4pPr>
              <a:lvl5pPr marL="545845" lvl="4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310" baseline="0">
                  <a:latin typeface="Arial"/>
                  <a:sym typeface="Arial"/>
                </a:defRPr>
              </a:lvl5pPr>
              <a:lvl6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6pPr>
              <a:lvl7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7pPr>
              <a:lvl8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8pPr>
              <a:lvl9pPr marL="545845" indent="-94765" defTabSz="651797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165" baseline="0"/>
              </a:lvl9pPr>
            </a:lstStyle>
            <a:p>
              <a:r>
                <a:rPr lang="en-US" sz="1400" b="1" dirty="0">
                  <a:solidFill>
                    <a:schemeClr val="accent4"/>
                  </a:solidFill>
                </a:rPr>
                <a:t>Created an actionable roadmap with three stages to elevate marketing capabilities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B45D6E25-8C75-45B4-91FF-CD16D89D552C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803274" y="1382713"/>
              <a:ext cx="782478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978912AA-19A2-476A-A9C8-CD4B5D54B5F1}"/>
              </a:ext>
            </a:extLst>
          </p:cNvPr>
          <p:cNvSpPr txBox="1"/>
          <p:nvPr/>
        </p:nvSpPr>
        <p:spPr>
          <a:xfrm>
            <a:off x="6376462" y="4613026"/>
            <a:ext cx="3961338" cy="15081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b="1" dirty="0">
                <a:solidFill>
                  <a:schemeClr val="accent4"/>
                </a:solidFill>
              </a:rPr>
              <a:t>Build the foundation </a:t>
            </a:r>
            <a:r>
              <a:rPr lang="en-US" dirty="0"/>
              <a:t>to establish unified capability baseline for central marketing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Accelerate capability </a:t>
            </a:r>
            <a:r>
              <a:rPr lang="en-US" dirty="0"/>
              <a:t>build by selecting battleground capabilities to drive performance impact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Scale to best-in-class </a:t>
            </a:r>
            <a:r>
              <a:rPr lang="en-US" dirty="0"/>
              <a:t>for big bets to be truly known as an industry leader</a:t>
            </a:r>
          </a:p>
        </p:txBody>
      </p:sp>
      <p:sp>
        <p:nvSpPr>
          <p:cNvPr id="203" name="TrackerNum 203">
            <a:extLst>
              <a:ext uri="{FF2B5EF4-FFF2-40B4-BE49-F238E27FC236}">
                <a16:creationId xmlns:a16="http://schemas.microsoft.com/office/drawing/2014/main" xmlns="" id="{EE8BF7AD-D0A4-42BA-8E1C-12254E40E3B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314714" y="4613460"/>
            <a:ext cx="215827" cy="215827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" name="TrackerNum 203">
            <a:extLst>
              <a:ext uri="{FF2B5EF4-FFF2-40B4-BE49-F238E27FC236}">
                <a16:creationId xmlns:a16="http://schemas.microsoft.com/office/drawing/2014/main" xmlns="" id="{5BD23514-014B-432C-84F4-A56E9DBE2F7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314714" y="5038003"/>
            <a:ext cx="215827" cy="215827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6" name="TrackerNum 203">
            <a:extLst>
              <a:ext uri="{FF2B5EF4-FFF2-40B4-BE49-F238E27FC236}">
                <a16:creationId xmlns:a16="http://schemas.microsoft.com/office/drawing/2014/main" xmlns="" id="{14CB1C44-8527-422C-AFF7-FFDB233350E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314714" y="5669374"/>
            <a:ext cx="215827" cy="215827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7" name="TrackerNum 203">
            <a:extLst>
              <a:ext uri="{FF2B5EF4-FFF2-40B4-BE49-F238E27FC236}">
                <a16:creationId xmlns:a16="http://schemas.microsoft.com/office/drawing/2014/main" xmlns="" id="{9C386DB6-BCE8-468D-B8D8-9CC2BEBE947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464810" y="2019703"/>
            <a:ext cx="215827" cy="215827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8" name="TrackerNum 203">
            <a:extLst>
              <a:ext uri="{FF2B5EF4-FFF2-40B4-BE49-F238E27FC236}">
                <a16:creationId xmlns:a16="http://schemas.microsoft.com/office/drawing/2014/main" xmlns="" id="{A52012C8-97C8-4750-9DEA-57F53A8BE57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561947" y="1905326"/>
            <a:ext cx="215827" cy="215827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9" name="TrackerNum 203">
            <a:extLst>
              <a:ext uri="{FF2B5EF4-FFF2-40B4-BE49-F238E27FC236}">
                <a16:creationId xmlns:a16="http://schemas.microsoft.com/office/drawing/2014/main" xmlns="" id="{239F0A50-5BB5-4B1D-82B5-A93E6392B62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648193" y="1776885"/>
            <a:ext cx="215827" cy="215827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xmlns="" id="{03EB47AB-9FB1-448F-9803-C380E6DCEBD9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6341875" y="1976906"/>
            <a:ext cx="3995325" cy="25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014444" y="1607767"/>
            <a:ext cx="2251226" cy="33518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3655" y="1607767"/>
            <a:ext cx="1846467" cy="33518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4752" y="1607767"/>
            <a:ext cx="1846467" cy="33518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FEFE1613-753F-44F9-9936-B9CBDB735A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4619420"/>
              </p:ext>
            </p:extLst>
          </p:nvPr>
        </p:nvGraphicFramePr>
        <p:xfrm>
          <a:off x="1601369" y="841501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FEFE1613-753F-44F9-9936-B9CBDB735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369" y="841501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73D39417-D1F2-4D0C-8019-D5156B936E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0201" y="840334"/>
            <a:ext cx="116685" cy="116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AD0B4-3560-4CA9-885B-7871830D47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kern="1200" dirty="0"/>
              <a:t>Got any questions? Ask us!</a:t>
            </a:r>
            <a:endParaRPr lang="en-US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xmlns="" id="{4662AE6F-4325-4E8A-8933-C7742CEAA0D0}"/>
              </a:ext>
            </a:extLst>
          </p:cNvPr>
          <p:cNvSpPr txBox="1">
            <a:spLocks/>
          </p:cNvSpPr>
          <p:nvPr/>
        </p:nvSpPr>
        <p:spPr>
          <a:xfrm>
            <a:off x="5688366" y="1607768"/>
            <a:ext cx="22429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Robert Tas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4D64A13F-4CEA-46E7-B503-386C0257806C}"/>
              </a:ext>
            </a:extLst>
          </p:cNvPr>
          <p:cNvSpPr txBox="1">
            <a:spLocks/>
          </p:cNvSpPr>
          <p:nvPr/>
        </p:nvSpPr>
        <p:spPr>
          <a:xfrm>
            <a:off x="5688366" y="1942956"/>
            <a:ext cx="22429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dirty="0"/>
              <a:t>Partner</a:t>
            </a:r>
          </a:p>
          <a:p>
            <a:r>
              <a:rPr lang="en-US" i="1" dirty="0"/>
              <a:t>New York</a:t>
            </a:r>
          </a:p>
        </p:txBody>
      </p:sp>
      <p:pic>
        <p:nvPicPr>
          <p:cNvPr id="129034" name="Picture 10" descr="Image result for Robert Tas">
            <a:extLst>
              <a:ext uri="{FF2B5EF4-FFF2-40B4-BE49-F238E27FC236}">
                <a16:creationId xmlns:a16="http://schemas.microsoft.com/office/drawing/2014/main" xmlns="" id="{9DE3C314-1DBF-4169-B8F2-607B8D6F27F6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5" r="21725"/>
          <a:stretch/>
        </p:blipFill>
        <p:spPr bwMode="auto">
          <a:xfrm>
            <a:off x="4265364" y="1607768"/>
            <a:ext cx="1341618" cy="1779309"/>
          </a:xfrm>
          <a:prstGeom prst="round2Diag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xmlns="" id="{4FCF636A-9088-46FD-BF3F-1B795FEE7380}"/>
              </a:ext>
            </a:extLst>
          </p:cNvPr>
          <p:cNvSpPr txBox="1">
            <a:spLocks/>
          </p:cNvSpPr>
          <p:nvPr/>
        </p:nvSpPr>
        <p:spPr>
          <a:xfrm>
            <a:off x="2066137" y="1610928"/>
            <a:ext cx="22429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Kelly </a:t>
            </a:r>
            <a:r>
              <a:rPr lang="en-US" sz="1800" dirty="0" err="1">
                <a:solidFill>
                  <a:schemeClr val="bg1"/>
                </a:solidFill>
              </a:rPr>
              <a:t>Ungerman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xmlns="" id="{9B84B1A3-96F8-4718-8CBE-625B4EC368C7}"/>
              </a:ext>
            </a:extLst>
          </p:cNvPr>
          <p:cNvSpPr txBox="1">
            <a:spLocks/>
          </p:cNvSpPr>
          <p:nvPr/>
        </p:nvSpPr>
        <p:spPr>
          <a:xfrm>
            <a:off x="2066137" y="1946116"/>
            <a:ext cx="22429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dirty="0"/>
              <a:t>Partner</a:t>
            </a:r>
          </a:p>
          <a:p>
            <a:r>
              <a:rPr lang="en-US" i="1" dirty="0"/>
              <a:t>Dallas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xmlns="" id="{4D5CFC14-DE71-4038-AE54-9868D6BB1C85}"/>
              </a:ext>
            </a:extLst>
          </p:cNvPr>
          <p:cNvSpPr txBox="1">
            <a:spLocks/>
          </p:cNvSpPr>
          <p:nvPr/>
        </p:nvSpPr>
        <p:spPr>
          <a:xfrm>
            <a:off x="9229211" y="1610928"/>
            <a:ext cx="22429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Seckin Ozdamar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xmlns="" id="{0CD86E36-3A6E-4248-9D1A-8F7BC3BDE8FA}"/>
              </a:ext>
            </a:extLst>
          </p:cNvPr>
          <p:cNvSpPr txBox="1">
            <a:spLocks/>
          </p:cNvSpPr>
          <p:nvPr/>
        </p:nvSpPr>
        <p:spPr>
          <a:xfrm>
            <a:off x="9229211" y="1946116"/>
            <a:ext cx="22429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dirty="0"/>
              <a:t>Engagement Manager</a:t>
            </a:r>
          </a:p>
          <a:p>
            <a:r>
              <a:rPr lang="en-US" i="1" dirty="0"/>
              <a:t>New York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70B3129-E848-4AE8-B432-F9D9DFC6320D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09" y="1610928"/>
            <a:ext cx="1341618" cy="1779309"/>
          </a:xfrm>
          <a:prstGeom prst="round2DiagRect">
            <a:avLst/>
          </a:prstGeom>
        </p:spPr>
      </p:pic>
      <p:pic>
        <p:nvPicPr>
          <p:cNvPr id="12293" name="Picture 1" descr="https://webassets.intranet.mckinsey.com/person/160000063283/images/medium.jpg?1546536621">
            <a:extLst>
              <a:ext uri="{FF2B5EF4-FFF2-40B4-BE49-F238E27FC236}">
                <a16:creationId xmlns:a16="http://schemas.microsoft.com/office/drawing/2014/main" xmlns="" id="{53ADBDC7-0BB3-40FB-B1A7-4AA8FDAEF79D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35" y="1610928"/>
            <a:ext cx="1341618" cy="1779309"/>
          </a:xfrm>
          <a:prstGeom prst="round2Diag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7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PREVIOUSNAME" val="C:\Users\Anuradha Sarin\AppData\Local\Microsoft\Windows\INetCache\Content.Outlook\6JAY4FKH\20181223 - Large B2B Marketing Transforma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Ih6XNIrkKmQKrxBAmwk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VhNvluQU2Hvcy6K4w1A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wDpkqHR0KrXnwOuat6T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h_v9Z4Q0G5gAEjZnN6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klm53Gz02CEh38rdWQr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zepW_jFECfau1gc.Jdl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XKRDkZCEaTB6zrCV5vs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8MoSZQGaLPLaWUrI1K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0615738146294"/>
  <p:tag name="TOP" val="134.4624"/>
  <p:tag name="HEIGHT" val="104.324"/>
  <p:tag name="LEFT" val="29.37512"/>
  <p:tag name="WIDTH" val="101.04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0615738146294"/>
  <p:tag name="TOP" val="246.7864"/>
  <p:tag name="HEIGHT" val="104.324"/>
  <p:tag name="LEFT" val="29.37512"/>
  <p:tag name="WIDTH" val="101.043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0615738146294"/>
  <p:tag name="TOP" val="359.1104"/>
  <p:tag name="HEIGHT" val="104.324"/>
  <p:tag name="LEFT" val="29.37512"/>
  <p:tag name="WIDTH" val="101.043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061573814629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061573814629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0615738146294"/>
  <p:tag name="TOP" val="134.4624"/>
  <p:tag name="HEIGHT" val="104.324"/>
  <p:tag name="LEFT" val="29.37512"/>
  <p:tag name="WIDTH" val="101.043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0615738146294"/>
  <p:tag name="HEIGHT" val="17.18756"/>
  <p:tag name="TOP" val="109.2749"/>
  <p:tag name="LEFT" val="410.7094"/>
  <p:tag name="WIDTH" val="292.290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20061573814629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0615738146294"/>
  <p:tag name="HEIGHT" val="17.18756"/>
  <p:tag name="TOP" val="109.2749"/>
  <p:tag name="LEFT" val="138.4189"/>
  <p:tag name="WIDTH" val="264.290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20061573814629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Sw01KdTAqjsAfP89p2u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" val="2"/>
  <p:tag name="NAME" val="DirArro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n7t.aQheS6qmnnF4Xl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Alph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Alp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Alph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9YPbmUTqCylAGUbMewV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00804565614464"/>
  <p:tag name="LEFT" val="9.375039"/>
  <p:tag name="WIDTH" val="224.3333"/>
  <p:tag name="HEIGHT" val="19.38748"/>
  <p:tag name="TOP" val="8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50080456561446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00804565614464"/>
  <p:tag name="LEFT" val="9.375039"/>
  <p:tag name="WIDTH" val="224.3333"/>
  <p:tag name="HEIGHT" val="19.38748"/>
  <p:tag name="TOP" val="8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50080456561446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500804565614464"/>
  <p:tag name="LEFT" val="9.375039"/>
  <p:tag name="WIDTH" val="224.3333"/>
  <p:tag name="HEIGHT" val="19.38748"/>
  <p:tag name="TOP" val="8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50080456561446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gAERB6R2uO6e7YgikAh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kj9cIEQS6HtDSXT0UNK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_lGb1t6RZeZ98Vg2v.9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Rl2RY_kk2pttSuSO8Op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K9E1ockkyZmGym.GRqw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QyFVtffE.H4V_a5tkw1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Ih6XNIrkKmQKrxBAmwk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Ih6XNIrkKmQKrxBAmwk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Ih6XNIrkKmQKrxBAmwkA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1567</Words>
  <Application>Microsoft Macintosh PowerPoint</Application>
  <PresentationFormat>Custom</PresentationFormat>
  <Paragraphs>209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 Body</vt:lpstr>
      <vt:lpstr>Arial Unicode MS</vt:lpstr>
      <vt:lpstr>Calibri</vt:lpstr>
      <vt:lpstr>Century Gothic</vt:lpstr>
      <vt:lpstr>Georgia</vt:lpstr>
      <vt:lpstr>Gisha</vt:lpstr>
      <vt:lpstr>MS PGothic</vt:lpstr>
      <vt:lpstr>Times New Roman</vt:lpstr>
      <vt:lpstr>Arial</vt:lpstr>
      <vt:lpstr>Firm Format - template_Blue</vt:lpstr>
      <vt:lpstr>M&amp;S Theme</vt:lpstr>
      <vt:lpstr>Firm Format - template_Grey</vt:lpstr>
      <vt:lpstr>think-cell Slide</vt:lpstr>
      <vt:lpstr>Transforming a global B2B software / information services provider into a customer-centric digital led marketer</vt:lpstr>
      <vt:lpstr>To start the transformation, it is critical for leaders and marketing employees to align on a vision ….</vt:lpstr>
      <vt:lpstr>…combined with design principles to win in the rapidly changing digital world</vt:lpstr>
      <vt:lpstr>Then, we focused on three key workstreams with clear deliverables</vt:lpstr>
      <vt:lpstr>To realize the target organization structure, a segment/region organization will be supported by centralized shared resources</vt:lpstr>
      <vt:lpstr>After assessing the risk for the transformation, we developed mitigation strategies to help mitigate the risks</vt:lpstr>
      <vt:lpstr>We developed a comprehensive marketing capability roadmap to focus on critical capabilities to be great at</vt:lpstr>
      <vt:lpstr>Got any questions? Ask us!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transformation study at a B2B software / information services provider</dc:title>
  <dc:creator>Seckin Ozdamar</dc:creator>
  <cp:lastModifiedBy>Petra Vincent</cp:lastModifiedBy>
  <cp:revision>11</cp:revision>
  <dcterms:created xsi:type="dcterms:W3CDTF">2018-12-13T22:38:21Z</dcterms:created>
  <dcterms:modified xsi:type="dcterms:W3CDTF">2019-05-01T22:43:35Z</dcterms:modified>
</cp:coreProperties>
</file>