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87CE3"/>
    <a:srgbClr val="055CB9"/>
    <a:srgbClr val="0049A6"/>
    <a:srgbClr val="0563BB"/>
    <a:srgbClr val="0354B0"/>
    <a:srgbClr val="0457B5"/>
    <a:srgbClr val="10A2ED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6" autoAdjust="0"/>
  </p:normalViewPr>
  <p:slideViewPr>
    <p:cSldViewPr snapToGrid="0" snapToObjects="1">
      <p:cViewPr varScale="1">
        <p:scale>
          <a:sx n="117" d="100"/>
          <a:sy n="117" d="100"/>
        </p:scale>
        <p:origin x="176" y="384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6:30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92684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6:30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6927702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6:30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6:30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oleObject" Target="../embeddings/oleObject7.bin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42" Type="http://schemas.openxmlformats.org/officeDocument/2006/relationships/image" Target="../media/image8.png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41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37" Type="http://schemas.openxmlformats.org/officeDocument/2006/relationships/oleObject" Target="../embeddings/oleObject6.bin"/><Relationship Id="rId40" Type="http://schemas.openxmlformats.org/officeDocument/2006/relationships/image" Target="../media/image6.emf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38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322682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7" name="think-cell Slide" r:id="rId37" imgW="270" imgH="270" progId="TCLayout.ActiveDocument.1">
                  <p:embed/>
                </p:oleObj>
              </mc:Choice>
              <mc:Fallback>
                <p:oleObj name="think-cell Slide" r:id="rId3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ja-JP" sz="800" dirty="0">
              <a:latin typeface="+mn-lt"/>
              <a:sym typeface="+mn-lt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317870"/>
            <a:ext cx="8618538" cy="984885"/>
          </a:xfrm>
        </p:spPr>
        <p:txBody>
          <a:bodyPr/>
          <a:lstStyle/>
          <a:p>
            <a:pPr lvl="1">
              <a:tabLst>
                <a:tab pos="269875" algn="l"/>
              </a:tabLst>
            </a:pPr>
            <a:r>
              <a:rPr lang="en-US" sz="1600" b="0" dirty="0">
                <a:latin typeface="+mj-lt"/>
                <a:ea typeface="MS PGothic" pitchFamily="34" charset="-128"/>
                <a:cs typeface="+mj-cs"/>
              </a:rPr>
              <a:t>The first fully integrated petrochemical complex in Asia - </a:t>
            </a:r>
            <a:r>
              <a:rPr lang="en-US" sz="1600" dirty="0">
                <a:ea typeface="MS PGothic" pitchFamily="34" charset="-128"/>
                <a:cs typeface="+mj-cs"/>
              </a:rPr>
              <a:t>w</a:t>
            </a:r>
            <a:r>
              <a:rPr lang="en-US" sz="1600" dirty="0"/>
              <a:t>e’ve been delivering steady impact for the past ~1.5 years, and exceeded 2017 target in Oct</a:t>
            </a:r>
            <a:br>
              <a:rPr lang="en-US" sz="1600" dirty="0"/>
            </a:br>
            <a:br>
              <a:rPr lang="en-US" sz="1600" b="0" dirty="0">
                <a:latin typeface="+mj-lt"/>
                <a:ea typeface="MS PGothic" pitchFamily="34" charset="-128"/>
                <a:cs typeface="+mj-cs"/>
              </a:rPr>
            </a:br>
            <a:endParaRPr lang="en-US" altLang="ja-JP" sz="1600" b="0" dirty="0"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411526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41152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771776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204581" y="1055688"/>
            <a:ext cx="3472320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68847" y="1121004"/>
            <a:ext cx="20729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41152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71650" cy="339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200" dirty="0">
                <a:ea typeface="MS PGothic" pitchFamily="34" charset="-128"/>
              </a:rPr>
              <a:t>The first fully integrated petrochemical complex in Asia </a:t>
            </a:r>
            <a:r>
              <a:rPr lang="en-US" altLang="ja-JP" sz="1200" dirty="0">
                <a:ea typeface="MS PGothic" pitchFamily="34" charset="-128"/>
              </a:rPr>
              <a:t>with over </a:t>
            </a:r>
            <a:r>
              <a:rPr lang="en-US" altLang="ja-JP" sz="1200" b="1" dirty="0">
                <a:solidFill>
                  <a:schemeClr val="tx2"/>
                </a:solidFill>
              </a:rPr>
              <a:t>$70 Billion in sales </a:t>
            </a:r>
            <a:r>
              <a:rPr lang="en-US" altLang="ja-JP" sz="1200" dirty="0">
                <a:ea typeface="MS PGothic" pitchFamily="34" charset="-128"/>
              </a:rPr>
              <a:t>across product lines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main commercial workstreams – petrochemical, and petroleum </a:t>
            </a:r>
          </a:p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early 2017, petrochemical had a </a:t>
            </a:r>
            <a:r>
              <a:rPr lang="en-US" sz="1200" b="1" dirty="0">
                <a:solidFill>
                  <a:schemeClr val="tx2"/>
                </a:solidFill>
              </a:rPr>
              <a:t>518 </a:t>
            </a:r>
            <a:r>
              <a:rPr lang="en-US" sz="1200" b="1" dirty="0" err="1">
                <a:solidFill>
                  <a:schemeClr val="tx2"/>
                </a:solidFill>
              </a:rPr>
              <a:t>mTHB</a:t>
            </a:r>
            <a:r>
              <a:rPr lang="en-US" sz="1200" b="1" dirty="0">
                <a:solidFill>
                  <a:schemeClr val="tx2"/>
                </a:solidFill>
              </a:rPr>
              <a:t> gap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its 850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mTHB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target, while petroleum had a </a:t>
            </a:r>
            <a:r>
              <a:rPr lang="en-US" sz="1200" b="1" dirty="0">
                <a:solidFill>
                  <a:schemeClr val="tx2"/>
                </a:solidFill>
              </a:rPr>
              <a:t>163 </a:t>
            </a:r>
            <a:r>
              <a:rPr lang="en-US" sz="1200" b="1" dirty="0" err="1">
                <a:solidFill>
                  <a:schemeClr val="tx2"/>
                </a:solidFill>
              </a:rPr>
              <a:t>mTHB</a:t>
            </a:r>
            <a:r>
              <a:rPr lang="en-US" sz="1200" b="1" dirty="0">
                <a:solidFill>
                  <a:schemeClr val="tx2"/>
                </a:solidFill>
              </a:rPr>
              <a:t> gap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its 700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mTHB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target (bottom up targets)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204254" y="1479550"/>
            <a:ext cx="3468688" cy="2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200" dirty="0">
                <a:solidFill>
                  <a:schemeClr val="accent4"/>
                </a:solidFill>
              </a:rPr>
              <a:t>We structured our capability program using the levers of the </a:t>
            </a:r>
            <a:r>
              <a:rPr lang="en-US" sz="1200" dirty="0" err="1">
                <a:solidFill>
                  <a:schemeClr val="accent4"/>
                </a:solidFill>
              </a:rPr>
              <a:t>CCAT</a:t>
            </a:r>
            <a:r>
              <a:rPr lang="en-US" sz="1200" dirty="0">
                <a:solidFill>
                  <a:schemeClr val="accent4"/>
                </a:solidFill>
              </a:rPr>
              <a:t> framework for commercial transformations</a:t>
            </a:r>
          </a:p>
          <a:p>
            <a:pPr lvl="2">
              <a:spcBef>
                <a:spcPct val="20000"/>
              </a:spcBef>
            </a:pPr>
            <a:r>
              <a:rPr lang="en-US" sz="1200" dirty="0">
                <a:solidFill>
                  <a:schemeClr val="accent4"/>
                </a:solidFill>
              </a:rPr>
              <a:t>8+4 framework provided us the structure…</a:t>
            </a:r>
          </a:p>
          <a:p>
            <a:pPr marL="195262" lvl="2" indent="0">
              <a:spcBef>
                <a:spcPct val="20000"/>
              </a:spcBef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195262" lvl="2" indent="0">
              <a:spcBef>
                <a:spcPct val="20000"/>
              </a:spcBef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marL="195262" lvl="2" indent="0">
              <a:spcBef>
                <a:spcPct val="20000"/>
              </a:spcBef>
              <a:buNone/>
            </a:pPr>
            <a:endParaRPr lang="en-US" sz="1200" dirty="0">
              <a:solidFill>
                <a:schemeClr val="accent4"/>
              </a:solidFill>
            </a:endParaRPr>
          </a:p>
          <a:p>
            <a:pPr lvl="2">
              <a:spcBef>
                <a:spcPct val="20000"/>
              </a:spcBef>
            </a:pPr>
            <a:endParaRPr lang="en-US" sz="1200" dirty="0">
              <a:solidFill>
                <a:schemeClr val="accent4"/>
              </a:solidFill>
            </a:endParaRPr>
          </a:p>
          <a:p>
            <a:pPr lvl="2">
              <a:spcBef>
                <a:spcPct val="20000"/>
              </a:spcBef>
            </a:pPr>
            <a:endParaRPr lang="en-US" sz="1200" dirty="0">
              <a:solidFill>
                <a:schemeClr val="accent4"/>
              </a:solidFill>
            </a:endParaRPr>
          </a:p>
          <a:p>
            <a:pPr lvl="2">
              <a:spcBef>
                <a:spcPct val="20000"/>
              </a:spcBef>
            </a:pPr>
            <a:endParaRPr lang="en-US" sz="1200" dirty="0">
              <a:solidFill>
                <a:schemeClr val="accent4"/>
              </a:solidFill>
            </a:endParaRPr>
          </a:p>
          <a:p>
            <a:pPr lvl="2">
              <a:spcBef>
                <a:spcPct val="20000"/>
              </a:spcBef>
            </a:pPr>
            <a:endParaRPr lang="en-US" sz="1200" dirty="0">
              <a:solidFill>
                <a:schemeClr val="accent4"/>
              </a:solidFill>
            </a:endParaRPr>
          </a:p>
          <a:p>
            <a:pPr lvl="2">
              <a:spcBef>
                <a:spcPct val="20000"/>
              </a:spcBef>
            </a:pPr>
            <a:r>
              <a:rPr lang="en-US" sz="1200" dirty="0">
                <a:solidFill>
                  <a:schemeClr val="accent4"/>
                </a:solidFill>
              </a:rPr>
              <a:t>… to conduct deep capability building such as a Field &amp; Forum exercise on KAM lasting for 16 weeks</a:t>
            </a:r>
          </a:p>
        </p:txBody>
      </p:sp>
      <p:graphicFrame>
        <p:nvGraphicFramePr>
          <p:cNvPr id="27" name="Object 2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8917405"/>
              </p:ext>
            </p:extLst>
          </p:nvPr>
        </p:nvGraphicFramePr>
        <p:xfrm>
          <a:off x="5740400" y="1854200"/>
          <a:ext cx="2432087" cy="25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8" name="Chart" r:id="rId39" imgW="2432087" imgH="2565575" progId="MSGraph.Chart.8">
                  <p:embed followColorScheme="full"/>
                </p:oleObj>
              </mc:Choice>
              <mc:Fallback>
                <p:oleObj name="Chart" r:id="rId39" imgW="2432087" imgH="256557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740400" y="1854200"/>
                        <a:ext cx="2432087" cy="25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ight Arrow 27"/>
          <p:cNvSpPr/>
          <p:nvPr>
            <p:custDataLst>
              <p:tags r:id="rId5"/>
            </p:custDataLst>
          </p:nvPr>
        </p:nvSpPr>
        <p:spPr bwMode="auto">
          <a:xfrm rot="10800000">
            <a:off x="8128000" y="19685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6"/>
            </p:custDataLst>
          </p:nvPr>
        </p:nvCxnSpPr>
        <p:spPr bwMode="auto">
          <a:xfrm>
            <a:off x="5854700" y="2044700"/>
            <a:ext cx="22225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58197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F4192281-257C-4B28-91A9-B16B6E5D9BCF}" type="datetime'''''''''''''''''''''''3'''''''''''''''''''''''''">
              <a:rPr lang="en-US" altLang="en-US" sz="800"/>
              <a:pPr/>
              <a:t>3</a:t>
            </a:fld>
            <a:endParaRPr lang="en-US" sz="800" b="0" dirty="0">
              <a:sym typeface="+mn-lt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6845300" y="4376738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60F73513-B095-46BF-BD6D-F3B35E8A62DB}" type="datetime'''''1''''2'''''''''''''''''''''''''''''''''''''''''''''''''''">
              <a:rPr lang="en-US" altLang="en-US" sz="800"/>
              <a:pPr/>
              <a:t>12</a:t>
            </a:fld>
            <a:endParaRPr lang="en-US" sz="800" b="0" dirty="0">
              <a:sym typeface="+mn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78073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FBFD88E7-D91E-4D76-A702-01803408586B}" type="datetime'''8'''''''''''''">
              <a:rPr lang="en-US" altLang="en-US" sz="800"/>
              <a:pPr/>
              <a:t>8</a:t>
            </a:fld>
            <a:endParaRPr lang="en-US" sz="800" b="0" dirty="0">
              <a:sym typeface="+mn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79279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2FB4060D-38DE-4A10-A72C-42BDFDAF5A29}" type="datetime'''9'''''''''''''''''''''''''''''''''''''''''''''''''''''">
              <a:rPr lang="en-US" altLang="en-US" sz="800"/>
              <a:pPr/>
              <a:t>9</a:t>
            </a:fld>
            <a:endParaRPr lang="en-US" sz="800" b="0" dirty="0">
              <a:sym typeface="+mn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73374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0DE87D8A-A3EA-4B8C-826B-3F95DBB6FE18}" type="datetime'''''''''''''4'''''''''''''''''''''''''''''''">
              <a:rPr lang="en-US" altLang="en-US" sz="800"/>
              <a:pPr/>
              <a:t>4</a:t>
            </a:fld>
            <a:endParaRPr lang="en-US" sz="800" b="0" dirty="0">
              <a:sym typeface="+mn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69881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6FF95543-8825-498D-AFD1-4E3914A34469}" type="datetime'''''''''''''''''''''''''''''''''''''''1'''''''''''''''''''''">
              <a:rPr lang="en-US" altLang="en-US" sz="800"/>
              <a:pPr/>
              <a:t>1</a:t>
            </a:fld>
            <a:endParaRPr lang="en-US" sz="800" b="0" dirty="0">
              <a:sym typeface="+mn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6610350" y="4376738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8B704E97-9854-4A04-A2DD-FCAB682F68EB}" type="datetime'''''''''''1''''''''''''''''''''''''''''''''0'''">
              <a:rPr lang="en-US" altLang="en-US" sz="800"/>
              <a:pPr/>
              <a:t>10</a:t>
            </a:fld>
            <a:endParaRPr lang="en-US" sz="800" b="0" dirty="0"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74580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DCC2934F-45A7-494B-85B0-E22F88BFCCA0}" type="datetime'''''''''''''''''''5'''''''''''''''''''''''''">
              <a:rPr lang="en-US" altLang="en-US" sz="800"/>
              <a:pPr/>
              <a:t>5</a:t>
            </a:fld>
            <a:endParaRPr lang="en-US" sz="800" b="0" dirty="0">
              <a:sym typeface="+mn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6724650" y="4376738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C1561C02-6427-4A58-A759-2912CA8371AE}" type="datetime'''''''1''''''''''''''''1'''''''''''''''''''''''''''''''">
              <a:rPr lang="en-US" altLang="en-US" sz="800"/>
              <a:pPr/>
              <a:t>11</a:t>
            </a:fld>
            <a:endParaRPr lang="en-US" sz="800" b="0" dirty="0">
              <a:sym typeface="+mn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8013700" y="4376738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1502E32C-6CD7-4855-9A02-9486A9050654}" type="datetime'''''''''''''''1''''0'''''''''''''''''''''''''''''''''''''">
              <a:rPr lang="en-US" altLang="en-US" sz="800"/>
              <a:pPr/>
              <a:t>10</a:t>
            </a:fld>
            <a:endParaRPr lang="en-US" sz="800" b="0" dirty="0">
              <a:sym typeface="+mn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71088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064DA8FC-5459-4BED-A90B-97D4FCBE9619}" type="datetime'''2'''''''''''''''''''''''''''''''''">
              <a:rPr lang="en-US" altLang="en-US" sz="800"/>
              <a:pPr/>
              <a:t>2</a:t>
            </a:fld>
            <a:endParaRPr lang="en-US" sz="800" b="0" dirty="0">
              <a:sym typeface="+mn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62896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B326840E-6D81-4CFF-ACB8-6A8A3111ED91}" type="datetime'''''''7'''''''''''''''''''''">
              <a:rPr lang="en-US" altLang="en-US" sz="800"/>
              <a:pPr/>
              <a:t>7</a:t>
            </a:fld>
            <a:endParaRPr lang="en-US" sz="800" b="0" dirty="0">
              <a:sym typeface="+mn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8162925" y="2489200"/>
            <a:ext cx="4651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en-US" sz="800" b="0" dirty="0">
                <a:sym typeface="+mn-lt"/>
              </a:rPr>
              <a:t>Petroleum</a:t>
            </a:r>
            <a:endParaRPr lang="en-US" sz="800" b="0" dirty="0">
              <a:sym typeface="+mn-lt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307388" y="1982788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en-US" sz="800" b="0" dirty="0">
                <a:sym typeface="+mn-lt"/>
              </a:rPr>
              <a:t>Target</a:t>
            </a:r>
            <a:endParaRPr lang="en-US" sz="800" b="0" dirty="0">
              <a:sym typeface="+mn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75723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DFF52291-DCE8-48A0-8E9B-5CE8388C7ADE}" type="datetime'''6'''''''''''''''''''''''''''''''''">
              <a:rPr lang="en-US" altLang="en-US" sz="800"/>
              <a:pPr/>
              <a:t>6</a:t>
            </a:fld>
            <a:endParaRPr lang="en-US" sz="800" b="0" dirty="0">
              <a:sym typeface="+mn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5246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E088E962-9F73-49F2-B00D-E38E5B07BD5C}" type="datetime'''9'''''''''''''''''''''''''''''''''''">
              <a:rPr lang="en-US" altLang="en-US" sz="800"/>
              <a:pPr/>
              <a:t>9</a:t>
            </a:fld>
            <a:endParaRPr lang="en-US" sz="800" b="0" dirty="0">
              <a:sym typeface="+mn-lt"/>
            </a:endParaRPr>
          </a:p>
        </p:txBody>
      </p:sp>
      <p:sp>
        <p:nvSpPr>
          <p:cNvPr id="47" name="Rectangle 4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64039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17ACEFD6-B3C4-4110-8650-680266D2FF2E}" type="datetime'8'''''''''''''''''''''''''''''''''''''''''''''''''''''''">
              <a:rPr lang="en-US" altLang="en-US" sz="800"/>
              <a:pPr/>
              <a:t>8</a:t>
            </a:fld>
            <a:endParaRPr lang="en-US" sz="800" b="0" dirty="0">
              <a:sym typeface="+mn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60547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4ED9A7CD-5501-4B58-8146-17BC22F51B48}" type="datetime'''5'''''''''''''''''">
              <a:rPr lang="en-US" altLang="en-US" sz="800"/>
              <a:pPr/>
              <a:t>5</a:t>
            </a:fld>
            <a:endParaRPr lang="en-US" sz="800" b="0" dirty="0">
              <a:sym typeface="+mn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8162925" y="3648075"/>
            <a:ext cx="4032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en-US" sz="800" b="0" dirty="0" err="1">
                <a:sym typeface="+mn-lt"/>
              </a:rPr>
              <a:t>Petchem</a:t>
            </a:r>
            <a:endParaRPr lang="en-US" sz="800" b="0" dirty="0">
              <a:sym typeface="+mn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61690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20563022-5D44-466A-8BE2-014B5D4BBCF0}" type="datetime'''''''''''''''''''''''''6'''''''''''''">
              <a:rPr lang="en-US" altLang="en-US" sz="800"/>
              <a:pPr/>
              <a:t>6</a:t>
            </a:fld>
            <a:endParaRPr lang="en-US" sz="800" b="0" dirty="0">
              <a:sym typeface="+mn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93407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EB4784FE-6F5A-4B91-933A-42CE28189741}" type="datetime'''''''4'''''''''''''''''''''''''''''''''''''''''''''''''''">
              <a:rPr lang="en-US" altLang="en-US" sz="800"/>
              <a:pPr/>
              <a:t>4</a:t>
            </a:fld>
            <a:endParaRPr lang="en-US" sz="800" b="0" dirty="0">
              <a:sym typeface="+mn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76930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DF605013-2911-43E2-B6EE-62474E552C5D}" type="datetime'''''''''''''''''''''''''''''''''''7'''''''">
              <a:rPr lang="en-US" altLang="en-US" sz="800"/>
              <a:pPr/>
              <a:t>7</a:t>
            </a:fld>
            <a:endParaRPr lang="en-US" sz="800" b="0" dirty="0">
              <a:sym typeface="+mn-lt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7223125" y="4376738"/>
            <a:ext cx="698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1129581" indent="-1129581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5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04" indent="-6327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5300">
                <a:solidFill>
                  <a:schemeClr val="tx1"/>
                </a:solidFill>
                <a:latin typeface="+mn-lt"/>
              </a:defRPr>
            </a:lvl2pPr>
            <a:lvl3pPr marL="1506108" indent="-862876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5300">
                <a:solidFill>
                  <a:schemeClr val="tx1"/>
                </a:solidFill>
                <a:latin typeface="+mn-lt"/>
              </a:defRPr>
            </a:lvl3pPr>
            <a:lvl4pPr marL="2023835" indent="-512495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5300">
                <a:solidFill>
                  <a:schemeClr val="tx1"/>
                </a:solidFill>
                <a:latin typeface="+mn-lt"/>
              </a:defRPr>
            </a:lvl4pPr>
            <a:lvl5pPr marL="2457885" indent="-428822" algn="l" defTabSz="2949462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5pPr>
            <a:lvl6pPr marL="3963993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6pPr>
            <a:lvl7pPr marL="5470101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7pPr>
            <a:lvl8pPr marL="6976210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8pPr>
            <a:lvl9pPr marL="8482318" indent="-428822" algn="l" defTabSz="2949462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5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fld id="{24F5F9BE-0906-464A-A387-4377B269996D}" type="datetime'''''''''''''''3'''''">
              <a:rPr lang="en-US" altLang="en-US" sz="800"/>
              <a:pPr/>
              <a:t>3</a:t>
            </a:fld>
            <a:endParaRPr lang="en-US" sz="800" b="0" dirty="0"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0887" y="4532378"/>
            <a:ext cx="1171576" cy="123111"/>
          </a:xfrm>
          <a:prstGeom prst="rect">
            <a:avLst/>
          </a:prstGeom>
          <a:solidFill>
            <a:srgbClr val="087CE3"/>
          </a:solidFill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7387" y="4535553"/>
            <a:ext cx="1171576" cy="123111"/>
          </a:xfrm>
          <a:prstGeom prst="rect">
            <a:avLst/>
          </a:prstGeom>
          <a:solidFill>
            <a:srgbClr val="087CE3"/>
          </a:solidFill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gray">
          <a:xfrm>
            <a:off x="5830887" y="1479550"/>
            <a:ext cx="279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9863" indent="-169863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US" altLang="ja-JP" sz="1200">
                <a:ea typeface="MS PGothic" pitchFamily="34" charset="-128"/>
              </a:rPr>
              <a:t>Commercial work streams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exceeded 2017 target in Oct</a:t>
            </a:r>
            <a:endParaRPr lang="en-US" altLang="ja-JP" sz="1200" dirty="0">
              <a:ea typeface="MS PGothic" pitchFamily="34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01269" y="2612493"/>
            <a:ext cx="823128" cy="5699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 txBox="1"/>
          <p:nvPr>
            <p:custDataLst>
              <p:tags r:id="rId30"/>
            </p:custDataLst>
          </p:nvPr>
        </p:nvSpPr>
        <p:spPr>
          <a:xfrm>
            <a:off x="6274105" y="2765777"/>
            <a:ext cx="609034" cy="2952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1, 600 </a:t>
            </a:r>
            <a:r>
              <a:rPr lang="en-US" sz="800" b="1" dirty="0" err="1">
                <a:solidFill>
                  <a:schemeClr val="bg1"/>
                </a:solidFill>
              </a:rPr>
              <a:t>mTHB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8" name="Rectangle 43"/>
          <p:cNvSpPr>
            <a:spLocks noChangeArrowheads="1"/>
          </p:cNvSpPr>
          <p:nvPr/>
        </p:nvSpPr>
        <p:spPr bwMode="gray">
          <a:xfrm>
            <a:off x="5830887" y="4828694"/>
            <a:ext cx="2674938" cy="118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Expect both </a:t>
            </a:r>
            <a:r>
              <a:rPr lang="en-US" altLang="ja-JP" sz="1200" dirty="0" err="1">
                <a:ea typeface="MS PGothic" pitchFamily="34" charset="-128"/>
              </a:rPr>
              <a:t>workstreams</a:t>
            </a:r>
            <a:r>
              <a:rPr lang="en-US" altLang="ja-JP" sz="1200" dirty="0">
                <a:ea typeface="MS PGothic" pitchFamily="34" charset="-128"/>
              </a:rPr>
              <a:t> will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deliver significant benefit </a:t>
            </a:r>
            <a:r>
              <a:rPr lang="en-US" altLang="ja-JP" sz="1200" dirty="0">
                <a:ea typeface="MS PGothic" pitchFamily="34" charset="-128"/>
              </a:rPr>
              <a:t>to the program at the end of 2017</a:t>
            </a:r>
          </a:p>
          <a:p>
            <a:pPr lvl="2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Total 1,718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mTHB</a:t>
            </a:r>
            <a:endParaRPr lang="en-US" altLang="ja-JP" sz="1200" b="1" dirty="0">
              <a:solidFill>
                <a:schemeClr val="tx2"/>
              </a:solidFill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&gt; 10%</a:t>
            </a:r>
            <a:r>
              <a:rPr lang="en-US" altLang="ja-JP" sz="1200" dirty="0">
                <a:ea typeface="MS PGothic" pitchFamily="34" charset="-128"/>
              </a:rPr>
              <a:t> higher than bottom up target (gold target)</a:t>
            </a:r>
            <a:endParaRPr lang="en-US" altLang="ja-JP" sz="12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668044" y="2274933"/>
            <a:ext cx="2512088" cy="1517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228898" y="4404966"/>
            <a:ext cx="3417124" cy="1970782"/>
          </a:xfrm>
          <a:prstGeom prst="rect">
            <a:avLst/>
          </a:prstGeom>
        </p:spPr>
      </p:pic>
      <p:sp>
        <p:nvSpPr>
          <p:cNvPr id="61" name="Rectangle 13">
            <a:extLst>
              <a:ext uri="{FF2B5EF4-FFF2-40B4-BE49-F238E27FC236}">
                <a16:creationId xmlns:a16="http://schemas.microsoft.com/office/drawing/2014/main" id="{726F6E36-AD39-F64D-AEA7-F4F42CB0B5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O&amp;G002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7600BA83-73F2-9648-A77C-E06F9E8FB0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Oil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Gas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#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2383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F2&quot; g=&quot;7F&quot; b=&quot;00&quot;/&gt;&lt;m_nBrightness val=&quot;0&quot;/&gt;&lt;/elem&gt;&lt;elem m_fUsage=&quot;7.29000000000000092371E-01&quot;&gt;&lt;m_msothmcolidx val=&quot;0&quot;/&gt;&lt;m_rgb r=&quot;CD&quot; g=&quot;20&quot; b=&quot;2C&quot;/&gt;&lt;m_nBrightness val=&quot;0&quot;/&gt;&lt;/elem&gt;&lt;elem m_fUsage=&quot;6.56100000000000127542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PREVIOUSNAME" val="C:\Users\Michelle Chua\Documents\01 MICHELLE CHUA\EVENTS - PAST\EVENTS 2017\00_M&amp;S ITP\06_MCK GOT KNOWLEDGE\Pre-work_Kalayanee  2017.10.29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7yHwwqR9COHwjLEtYV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PX0z5hRWyJ5kZcIpHdg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Uqh1UBSkyybPncIHDJ8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qF31RbQBuqZ7uzU.ly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W6TZtfTby5CDP.NgFeJ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vb0OGbRcGJUheplJuQU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XDo2hCTUyVTtHWq8Xt3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4RJzzUSNuqxGhd5E3i.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Nzp.hjSsuaQxChq0vZw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S03MVGRzWeMST.nn4Rr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pjPja7Sm2LfeF4Su4C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w5CzE8RLawj1NNfYa43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RQSAt0TAmpo8yyiIEMx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EKU91DT3aBbquXdZP8O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eOV45ORDeLWl1szrL3q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hj_sHyTiS49C2XEntDg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6DezlAdTP.eyTTANIxWe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tSV27vTXGcRifrHyc4N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aQ_5x0QgG391LCffJlJ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qnJdnfRiCs_L..qsLoc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MAQJB8SAigZQv41Bqz5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CkvfjiQB6LjiiXxEGcp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oLv5fDSSqGRYvwTznpA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d39v.7Q1WbEVCCDEXe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Pzi.AhRlmn7RQ66inhA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Pq2ZScRIasCT8XuvAm3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212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Wingdings</vt:lpstr>
      <vt:lpstr>Firm Format - template_Blue</vt:lpstr>
      <vt:lpstr>Firm Format - template_Grey</vt:lpstr>
      <vt:lpstr>think-cell Slide</vt:lpstr>
      <vt:lpstr>Chart</vt:lpstr>
      <vt:lpstr>The first fully integrated petrochemical complex in Asia - we’ve been delivering steady impact for the past ~1.5 years, and exceeded 2017 target in Oct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2019-04-08T00:11:25Z</dcterms:modified>
  <cp:category/>
  <cp:contentStatus/>
  <dc:language/>
  <cp:version/>
</cp:coreProperties>
</file>