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4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984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2.emf"/><Relationship Id="rId2" Type="http://schemas.openxmlformats.org/officeDocument/2006/relationships/tags" Target="../tags/tag27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4.emf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8/28/2018 8:44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049640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2401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8/28/2018 8:44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7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image" Target="../media/image1.emf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2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vmlDrawing" Target="../drawings/vmlDrawing2.v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7043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8/28/2018 8:44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10364809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8/28/2018 8:44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87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6.emf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oleObject" Target="../embeddings/oleObject4.bin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1" Type="http://schemas.openxmlformats.org/officeDocument/2006/relationships/vmlDrawing" Target="../drawings/vmlDrawing4.v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slideLayout" Target="../slideLayouts/slideLayout4.xml"/><Relationship Id="rId28" Type="http://schemas.openxmlformats.org/officeDocument/2006/relationships/image" Target="../media/image7.emf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680757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182375" cy="584775"/>
          </a:xfrm>
        </p:spPr>
        <p:txBody>
          <a:bodyPr/>
          <a:lstStyle/>
          <a:p>
            <a:r>
              <a:rPr lang="en-US" altLang="zh-CN" b="0" dirty="0">
                <a:solidFill>
                  <a:schemeClr val="accent4"/>
                </a:solidFill>
                <a:ea typeface="MS PGothic" pitchFamily="34" charset="-128"/>
              </a:rPr>
              <a:t>Major oil company in Asia</a:t>
            </a:r>
            <a:r>
              <a:rPr lang="en-US" altLang="ja-JP" b="0" dirty="0">
                <a:solidFill>
                  <a:schemeClr val="accent4"/>
                </a:solidFill>
                <a:ea typeface="MS PGothic" pitchFamily="34" charset="-128"/>
              </a:rPr>
              <a:t> – we identified margin and volume improvement opportunities in lubricant through pricing and channel </a:t>
            </a:r>
            <a:r>
              <a:rPr lang="en-US" altLang="ja-JP" b="0" dirty="0" err="1">
                <a:solidFill>
                  <a:schemeClr val="accent4"/>
                </a:solidFill>
                <a:ea typeface="MS PGothic" pitchFamily="34" charset="-128"/>
              </a:rPr>
              <a:t>mgmt</a:t>
            </a:r>
            <a:endParaRPr lang="en-US" altLang="ja-JP" b="0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30887" y="4502150"/>
            <a:ext cx="2674938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Expect significant impact if completely rollout in the group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 err="1">
                <a:solidFill>
                  <a:srgbClr val="000000"/>
                </a:solidFill>
              </a:rPr>
              <a:t>RMB</a:t>
            </a:r>
            <a:r>
              <a:rPr lang="en-US" altLang="ja-JP" sz="1400" dirty="0">
                <a:solidFill>
                  <a:srgbClr val="000000"/>
                </a:solidFill>
              </a:rPr>
              <a:t> 250mn profit increase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Equivalent to ~1.6% of 2013 revenue</a:t>
            </a:r>
            <a:endParaRPr lang="en-US" altLang="ja-JP" sz="1400" b="1" dirty="0">
              <a:solidFill>
                <a:srgbClr val="000000"/>
              </a:solidFill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Opportunities identified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6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National oil company in Asia with strong market position in lubricant market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Have technology advantage in lubricant grease business (B2B), leading local brand in steel end user industry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Channel management of engine lubricant (B</a:t>
            </a:r>
            <a:r>
              <a:rPr lang="en-US" altLang="zh-CN" sz="1400" dirty="0">
                <a:solidFill>
                  <a:srgbClr val="000000"/>
                </a:solidFill>
              </a:rPr>
              <a:t>2B2C) was weak, as it was just taken back to lubricant BU after ~7 years managed by group sales company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Conduct diagnosis on pricing strategy and execution of lubricant grease, </a:t>
            </a:r>
            <a:r>
              <a:rPr lang="en-US" altLang="ja-JP" sz="1400" dirty="0">
                <a:solidFill>
                  <a:srgbClr val="000000"/>
                </a:solidFill>
              </a:rPr>
              <a:t>conduct value pricing exercise for 1 product, and reviewed price execution practice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Review channel management of engine lubricant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Conduct value pricing exercise for retail price, and review retail price control and channel margin management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Analyze channel coverage model of dealers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Review current dealer management practice, including dealer segmentation, selection, support, etc.</a:t>
            </a:r>
          </a:p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dirty="0">
                <a:solidFill>
                  <a:srgbClr val="000000"/>
                </a:solidFill>
              </a:rPr>
              <a:t>Review key account coverage and planning</a:t>
            </a:r>
          </a:p>
        </p:txBody>
      </p:sp>
      <p:cxnSp>
        <p:nvCxnSpPr>
          <p:cNvPr id="48" name="Straight Connector 47"/>
          <p:cNvCxnSpPr/>
          <p:nvPr>
            <p:custDataLst>
              <p:tags r:id="rId4"/>
            </p:custDataLst>
          </p:nvPr>
        </p:nvCxnSpPr>
        <p:spPr bwMode="gray">
          <a:xfrm>
            <a:off x="7143750" y="2152650"/>
            <a:ext cx="1905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5"/>
            </p:custDataLst>
          </p:nvPr>
        </p:nvCxnSpPr>
        <p:spPr bwMode="gray">
          <a:xfrm>
            <a:off x="6724650" y="2257425"/>
            <a:ext cx="1905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6"/>
            </p:custDataLst>
          </p:nvPr>
        </p:nvCxnSpPr>
        <p:spPr bwMode="gray">
          <a:xfrm>
            <a:off x="7553325" y="2057400"/>
            <a:ext cx="1905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7"/>
            </p:custDataLst>
          </p:nvPr>
        </p:nvCxnSpPr>
        <p:spPr bwMode="gray">
          <a:xfrm>
            <a:off x="7972425" y="1990725"/>
            <a:ext cx="19050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44085569"/>
              </p:ext>
            </p:extLst>
          </p:nvPr>
        </p:nvGraphicFramePr>
        <p:xfrm>
          <a:off x="6286500" y="1866900"/>
          <a:ext cx="2295577" cy="1571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Chart" r:id="rId27" imgW="2295577" imgH="1571553" progId="MSGraph.Chart.8">
                  <p:embed followColorScheme="full"/>
                </p:oleObj>
              </mc:Choice>
              <mc:Fallback>
                <p:oleObj name="Chart" r:id="rId27" imgW="2295577" imgH="1571553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86500" y="1866900"/>
                        <a:ext cx="2295577" cy="1571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/>
          <p:cNvCxnSpPr/>
          <p:nvPr>
            <p:custDataLst>
              <p:tags r:id="rId9"/>
            </p:custDataLst>
          </p:nvPr>
        </p:nvCxnSpPr>
        <p:spPr bwMode="gray">
          <a:xfrm flipV="1">
            <a:off x="8067675" y="1987550"/>
            <a:ext cx="0" cy="27305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10"/>
            </p:custDataLst>
          </p:nvPr>
        </p:nvCxnSpPr>
        <p:spPr bwMode="gray">
          <a:xfrm>
            <a:off x="7143750" y="2257425"/>
            <a:ext cx="98107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17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800725" y="2974975"/>
            <a:ext cx="3365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B2B</a:t>
            </a:r>
            <a:endParaRPr lang="en-US" sz="1400" dirty="0">
              <a:solidFill>
                <a:srgbClr val="000000"/>
              </a:solidFill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7" name="Text Placeholder 16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800725" y="2436813"/>
            <a:ext cx="5635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ea typeface="楷体"/>
              </a:rPr>
              <a:t>B2B2C</a:t>
            </a:r>
            <a:endParaRPr lang="en-US" sz="1400" dirty="0">
              <a:solidFill>
                <a:srgbClr val="000000"/>
              </a:solidFill>
              <a:ea typeface="楷体"/>
              <a:sym typeface="Arial"/>
            </a:endParaRPr>
          </a:p>
        </p:txBody>
      </p:sp>
      <p:sp>
        <p:nvSpPr>
          <p:cNvPr id="58" name="Text Placeholder 15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 flipV="1">
            <a:off x="8059738" y="3627438"/>
            <a:ext cx="42545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zh-CN" sz="1400" b="1" dirty="0">
                <a:solidFill>
                  <a:srgbClr val="000000"/>
                </a:solidFill>
                <a:sym typeface="Arial" panose="020B0604020202020204" pitchFamily="34" charset="0"/>
              </a:rPr>
              <a:t>Target </a:t>
            </a:r>
          </a:p>
          <a:p>
            <a:pPr>
              <a:buClr>
                <a:srgbClr val="000000"/>
              </a:buClr>
            </a:pPr>
            <a:r>
              <a:rPr lang="en-US" altLang="zh-CN" sz="1400" b="1" dirty="0">
                <a:solidFill>
                  <a:srgbClr val="000000"/>
                </a:solidFill>
                <a:sym typeface="Arial" panose="020B0604020202020204" pitchFamily="34" charset="0"/>
              </a:rPr>
              <a:t>profit</a:t>
            </a:r>
            <a:endParaRPr lang="en-US" sz="1400" b="1" dirty="0">
              <a:solidFill>
                <a:srgbClr val="000000"/>
              </a:solidFill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6" name="Text Placeholder 1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743825" y="1670050"/>
            <a:ext cx="64770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</a:ln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00000"/>
              </a:buClr>
            </a:pPr>
            <a:fld id="{1FC0557D-B30D-4573-826C-2C504E612597}" type="datetime'''''''''+''''''24''''''''''''''''''%'''''''''''''''''">
              <a:rPr lang="en-US" sz="1400" b="1">
                <a:solidFill>
                  <a:srgbClr val="000000"/>
                </a:solidFill>
              </a:rPr>
              <a:pPr algn="ctr">
                <a:lnSpc>
                  <a:spcPct val="90000"/>
                </a:lnSpc>
                <a:buClr>
                  <a:srgbClr val="000000"/>
                </a:buClr>
              </a:pPr>
              <a:t>+24%</a:t>
            </a:fld>
            <a:endParaRPr lang="en-US" sz="1400" b="1" dirty="0">
              <a:solidFill>
                <a:srgbClr val="000000"/>
              </a:solidFill>
              <a:ea typeface="楷体"/>
              <a:sym typeface="Arial"/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 flipV="1">
            <a:off x="7645400" y="3495675"/>
            <a:ext cx="4254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zh-CN" sz="1400" dirty="0">
                <a:solidFill>
                  <a:srgbClr val="000000"/>
                </a:solidFill>
                <a:ea typeface="楷体"/>
                <a:sym typeface="Arial"/>
              </a:rPr>
              <a:t>Channel </a:t>
            </a:r>
          </a:p>
          <a:p>
            <a:pPr>
              <a:buClr>
                <a:srgbClr val="000000"/>
              </a:buClr>
            </a:pPr>
            <a:r>
              <a:rPr lang="en-US" altLang="zh-CN" sz="1400" dirty="0" err="1">
                <a:solidFill>
                  <a:srgbClr val="000000"/>
                </a:solidFill>
                <a:ea typeface="楷体"/>
                <a:sym typeface="Arial"/>
              </a:rPr>
              <a:t>mgmt</a:t>
            </a:r>
            <a:endParaRPr lang="en-US" sz="1400" dirty="0">
              <a:solidFill>
                <a:srgbClr val="000000"/>
              </a:solidFill>
              <a:ea typeface="楷体"/>
              <a:sym typeface="Arial"/>
            </a:endParaRPr>
          </a:p>
        </p:txBody>
      </p:sp>
      <p:sp>
        <p:nvSpPr>
          <p:cNvPr id="66" name="Text Placeholder 1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 flipV="1">
            <a:off x="7337425" y="3819525"/>
            <a:ext cx="2127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zh-CN" sz="1400" dirty="0" err="1">
                <a:solidFill>
                  <a:srgbClr val="000000"/>
                </a:solidFill>
                <a:ea typeface="楷体"/>
                <a:sym typeface="Arial"/>
              </a:rPr>
              <a:t>KAM</a:t>
            </a:r>
            <a:endParaRPr lang="en-US" sz="1400" dirty="0">
              <a:solidFill>
                <a:srgbClr val="000000"/>
              </a:solidFill>
              <a:ea typeface="楷体"/>
              <a:sym typeface="Arial"/>
            </a:endParaRPr>
          </a:p>
        </p:txBody>
      </p:sp>
      <p:sp>
        <p:nvSpPr>
          <p:cNvPr id="60" name="Text Placeholder 14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 flipV="1">
            <a:off x="6816725" y="3633788"/>
            <a:ext cx="425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zh-CN" sz="1400" dirty="0">
                <a:solidFill>
                  <a:srgbClr val="000000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B2B </a:t>
            </a:r>
          </a:p>
          <a:p>
            <a:pPr>
              <a:buClr>
                <a:srgbClr val="000000"/>
              </a:buClr>
            </a:pPr>
            <a:r>
              <a:rPr lang="en-US" altLang="zh-CN" sz="1400" dirty="0">
                <a:solidFill>
                  <a:srgbClr val="000000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pricing </a:t>
            </a:r>
          </a:p>
        </p:txBody>
      </p:sp>
      <p:sp>
        <p:nvSpPr>
          <p:cNvPr id="63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 flipV="1">
            <a:off x="6402388" y="3752850"/>
            <a:ext cx="425450" cy="4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eaVert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</a:rPr>
              <a:t>2013 </a:t>
            </a:r>
          </a:p>
          <a:p>
            <a:pPr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</a:rPr>
              <a:t>profit</a:t>
            </a:r>
            <a:endParaRPr lang="en-US" sz="1400" b="1" dirty="0">
              <a:solidFill>
                <a:srgbClr val="000000"/>
              </a:solidFill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148267" y="219131"/>
            <a:ext cx="813171" cy="212366"/>
            <a:chOff x="7924429" y="285750"/>
            <a:chExt cx="813171" cy="212366"/>
          </a:xfrm>
        </p:grpSpPr>
        <p:sp>
          <p:nvSpPr>
            <p:cNvPr id="46" name="StickerRectangle"/>
            <p:cNvSpPr>
              <a:spLocks noChangeArrowheads="1"/>
            </p:cNvSpPr>
            <p:nvPr/>
          </p:nvSpPr>
          <p:spPr bwMode="auto">
            <a:xfrm>
              <a:off x="7924429" y="285750"/>
              <a:ext cx="813171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0000"/>
                </a:buClr>
              </a:pPr>
              <a:r>
                <a:rPr lang="en-US" sz="1200" dirty="0" err="1">
                  <a:solidFill>
                    <a:srgbClr val="808080"/>
                  </a:solidFill>
                  <a:latin typeface="Arial"/>
                </a:rPr>
                <a:t>MICHEALA</a:t>
              </a:r>
              <a:endParaRPr lang="en-US" sz="1200" dirty="0">
                <a:solidFill>
                  <a:srgbClr val="808080"/>
                </a:solidFill>
                <a:latin typeface="Arial"/>
              </a:endParaRPr>
            </a:p>
          </p:txBody>
        </p:sp>
        <p:cxnSp>
          <p:nvCxnSpPr>
            <p:cNvPr id="54" name="AutoShape 31"/>
            <p:cNvCxnSpPr>
              <a:cxnSpLocks noChangeShapeType="1"/>
              <a:stCxn id="46" idx="2"/>
              <a:endCxn id="46" idx="4"/>
            </p:cNvCxnSpPr>
            <p:nvPr/>
          </p:nvCxnSpPr>
          <p:spPr bwMode="auto">
            <a:xfrm>
              <a:off x="792442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32"/>
            <p:cNvCxnSpPr>
              <a:cxnSpLocks noChangeShapeType="1"/>
              <a:stCxn id="46" idx="4"/>
              <a:endCxn id="46" idx="6"/>
            </p:cNvCxnSpPr>
            <p:nvPr/>
          </p:nvCxnSpPr>
          <p:spPr bwMode="auto">
            <a:xfrm>
              <a:off x="7924429" y="498116"/>
              <a:ext cx="8131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Rectangle 13">
            <a:extLst>
              <a:ext uri="{FF2B5EF4-FFF2-40B4-BE49-F238E27FC236}">
                <a16:creationId xmlns:a16="http://schemas.microsoft.com/office/drawing/2014/main" id="{20E6ECD5-0276-5C49-ADE4-FBF7790843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01441" y="0"/>
            <a:ext cx="667512" cy="1456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O&amp;G004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7E8017E2-2275-B24D-8C49-97D8CC3903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Oil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Gas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44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Anuradha Sarin\Documents\16 Case Codification process\M&amp;S Cases\ASIA_MICHELLE CHUA CASES\2015 CASES\Sinopec_Pricing and Channel Mgt\2015 Case Study_Oil and Gas_Pricing and Channel Mgt_M Fang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6HzX8kEkKVgzCOLV9cy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S1IsU_d0qV5oFmM5WAj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.b5SeWN0ahwiHLch0QO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xDLFsC10ik9qDORkNXw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Wb5fEB.0KPjw8vWc.BS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lfjSi5H0mowMKzNDZzL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nyMVM5H0yqLcFJeeBjz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x_AE.5hkuDSu6cJklGS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et2C.GuU6a4xPKMeR_H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_ivPQ4zUyjSI.r4pFO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1_bRJ5Ek2NjKYjsBZv9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huGWqo7E6SgltocWT3d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ewZ.E7YkOEP8vW_ocJ_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WNZV.Kk0ekCKY.xiIUJ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YD2JY5v06Da5uULvRAM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33</TotalTime>
  <Words>207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Firm Format - English (US)</vt:lpstr>
      <vt:lpstr>AW2014</vt:lpstr>
      <vt:lpstr>think-cell Slide</vt:lpstr>
      <vt:lpstr>Chart</vt:lpstr>
      <vt:lpstr>Major oil company in Asia – we identified margin and volume improvement opportunities in lubricant through pricing and channel mgmt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oil company in China – we identified margin and volume improvement opportunities in lubricant through pricing and channel mgmt</dc:title>
  <dc:creator>Michelle Chua</dc:creator>
  <cp:lastModifiedBy>Petra Vincent</cp:lastModifiedBy>
  <cp:revision>5</cp:revision>
  <cp:lastPrinted>2008-09-19T11:06:26Z</cp:lastPrinted>
  <dcterms:created xsi:type="dcterms:W3CDTF">2015-07-07T09:54:50Z</dcterms:created>
  <dcterms:modified xsi:type="dcterms:W3CDTF">2019-04-08T00:09:16Z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